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382" r:id="rId2"/>
    <p:sldId id="383" r:id="rId3"/>
    <p:sldId id="384" r:id="rId4"/>
    <p:sldId id="385" r:id="rId5"/>
    <p:sldId id="386" r:id="rId6"/>
    <p:sldId id="387" r:id="rId7"/>
    <p:sldId id="388" r:id="rId8"/>
    <p:sldId id="390" r:id="rId9"/>
    <p:sldId id="391" r:id="rId10"/>
    <p:sldId id="392" r:id="rId11"/>
    <p:sldId id="393" r:id="rId12"/>
    <p:sldId id="394" r:id="rId13"/>
  </p:sldIdLst>
  <p:sldSz cx="9144000" cy="6858000" type="screen4x3"/>
  <p:notesSz cx="6797675" cy="9928225"/>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990033"/>
    <a:srgbClr val="660033"/>
    <a:srgbClr val="660066"/>
    <a:srgbClr val="CC99FF"/>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1" autoAdjust="0"/>
    <p:restoredTop sz="94660"/>
  </p:normalViewPr>
  <p:slideViewPr>
    <p:cSldViewPr>
      <p:cViewPr varScale="1">
        <p:scale>
          <a:sx n="63" d="100"/>
          <a:sy n="63" d="100"/>
        </p:scale>
        <p:origin x="1380"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a:defRPr sz="1300">
                <a:latin typeface="Arial" pitchFamily="34" charset="0"/>
              </a:defRPr>
            </a:lvl1pPr>
          </a:lstStyle>
          <a:p>
            <a:pPr>
              <a:defRPr/>
            </a:pPr>
            <a:endParaRPr lang="zh-CN" altLang="en-US"/>
          </a:p>
        </p:txBody>
      </p:sp>
      <p:sp>
        <p:nvSpPr>
          <p:cNvPr id="3" name="日期占位符 2"/>
          <p:cNvSpPr>
            <a:spLocks noGrp="1"/>
          </p:cNvSpPr>
          <p:nvPr>
            <p:ph type="dt" sz="quarter" idx="1"/>
          </p:nvPr>
        </p:nvSpPr>
        <p:spPr>
          <a:xfrm>
            <a:off x="3851276" y="1"/>
            <a:ext cx="2944813" cy="495300"/>
          </a:xfrm>
          <a:prstGeom prst="rect">
            <a:avLst/>
          </a:prstGeom>
        </p:spPr>
        <p:txBody>
          <a:bodyPr vert="horz" lIns="95568" tIns="47784" rIns="95568" bIns="47784" rtlCol="0"/>
          <a:lstStyle>
            <a:lvl1pPr algn="r">
              <a:defRPr sz="1300">
                <a:latin typeface="Arial" pitchFamily="34" charset="0"/>
              </a:defRPr>
            </a:lvl1pPr>
          </a:lstStyle>
          <a:p>
            <a:pPr>
              <a:defRPr/>
            </a:pPr>
            <a:fld id="{06B6F58D-1BB5-4308-B4DD-6C0FC118133A}" type="datetimeFigureOut">
              <a:rPr lang="zh-CN" altLang="en-US"/>
              <a:pPr>
                <a:defRPr/>
              </a:pPr>
              <a:t>2019/4/7</a:t>
            </a:fld>
            <a:endParaRPr lang="zh-CN" altLang="en-US"/>
          </a:p>
        </p:txBody>
      </p:sp>
      <p:sp>
        <p:nvSpPr>
          <p:cNvPr id="4" name="页脚占位符 3"/>
          <p:cNvSpPr>
            <a:spLocks noGrp="1"/>
          </p:cNvSpPr>
          <p:nvPr>
            <p:ph type="ftr" sz="quarter" idx="2"/>
          </p:nvPr>
        </p:nvSpPr>
        <p:spPr>
          <a:xfrm>
            <a:off x="1" y="9431338"/>
            <a:ext cx="2944813" cy="495300"/>
          </a:xfrm>
          <a:prstGeom prst="rect">
            <a:avLst/>
          </a:prstGeom>
        </p:spPr>
        <p:txBody>
          <a:bodyPr vert="horz" lIns="95568" tIns="47784" rIns="95568" bIns="47784" rtlCol="0" anchor="b"/>
          <a:lstStyle>
            <a:lvl1pPr algn="l">
              <a:defRPr sz="1300">
                <a:latin typeface="Arial" pitchFamily="34" charset="0"/>
              </a:defRPr>
            </a:lvl1pPr>
          </a:lstStyle>
          <a:p>
            <a:pPr>
              <a:defRPr/>
            </a:pPr>
            <a:endParaRPr lang="zh-CN" altLang="en-US"/>
          </a:p>
        </p:txBody>
      </p:sp>
      <p:sp>
        <p:nvSpPr>
          <p:cNvPr id="5" name="灯片编号占位符 4"/>
          <p:cNvSpPr>
            <a:spLocks noGrp="1"/>
          </p:cNvSpPr>
          <p:nvPr>
            <p:ph type="sldNum" sz="quarter" idx="3"/>
          </p:nvPr>
        </p:nvSpPr>
        <p:spPr>
          <a:xfrm>
            <a:off x="3851276" y="9431338"/>
            <a:ext cx="2944813" cy="495300"/>
          </a:xfrm>
          <a:prstGeom prst="rect">
            <a:avLst/>
          </a:prstGeom>
        </p:spPr>
        <p:txBody>
          <a:bodyPr vert="horz" lIns="95568" tIns="47784" rIns="95568" bIns="47784" rtlCol="0" anchor="b"/>
          <a:lstStyle>
            <a:lvl1pPr algn="r">
              <a:defRPr sz="1300">
                <a:latin typeface="Arial" pitchFamily="34" charset="0"/>
              </a:defRPr>
            </a:lvl1pPr>
          </a:lstStyle>
          <a:p>
            <a:pPr>
              <a:defRPr/>
            </a:pPr>
            <a:fld id="{C530320A-D8DC-4FBF-B2E0-1088B3E9D69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3851276" y="1"/>
            <a:ext cx="2944813" cy="495300"/>
          </a:xfrm>
          <a:prstGeom prst="rect">
            <a:avLst/>
          </a:prstGeom>
        </p:spPr>
        <p:txBody>
          <a:bodyPr vert="horz" lIns="95568" tIns="47784" rIns="95568" bIns="47784" rtlCol="0"/>
          <a:lstStyle>
            <a:lvl1pPr algn="r" fontAlgn="auto">
              <a:spcBef>
                <a:spcPts val="0"/>
              </a:spcBef>
              <a:spcAft>
                <a:spcPts val="0"/>
              </a:spcAft>
              <a:defRPr sz="1300">
                <a:latin typeface="+mn-lt"/>
                <a:ea typeface="+mn-ea"/>
              </a:defRPr>
            </a:lvl1pPr>
          </a:lstStyle>
          <a:p>
            <a:pPr>
              <a:defRPr/>
            </a:pPr>
            <a:fld id="{FC5AFA0E-7F78-4574-9524-75194415ADA9}" type="datetimeFigureOut">
              <a:rPr lang="zh-CN" altLang="en-US"/>
              <a:pPr>
                <a:defRPr/>
              </a:pPr>
              <a:t>2019/4/7</a:t>
            </a:fld>
            <a:endParaRPr lang="zh-CN" altLang="en-US"/>
          </a:p>
        </p:txBody>
      </p:sp>
      <p:sp>
        <p:nvSpPr>
          <p:cNvPr id="4" name="幻灯片图像占位符 3"/>
          <p:cNvSpPr>
            <a:spLocks noGrp="1" noRot="1" noChangeAspect="1"/>
          </p:cNvSpPr>
          <p:nvPr>
            <p:ph type="sldImg" idx="2"/>
          </p:nvPr>
        </p:nvSpPr>
        <p:spPr>
          <a:xfrm>
            <a:off x="919163" y="746125"/>
            <a:ext cx="4959350" cy="3721100"/>
          </a:xfrm>
          <a:prstGeom prst="rect">
            <a:avLst/>
          </a:prstGeom>
          <a:noFill/>
          <a:ln w="12700">
            <a:solidFill>
              <a:prstClr val="black"/>
            </a:solidFill>
          </a:ln>
        </p:spPr>
        <p:txBody>
          <a:bodyPr vert="horz" lIns="95568" tIns="47784" rIns="95568" bIns="47784" rtlCol="0" anchor="ctr"/>
          <a:lstStyle/>
          <a:p>
            <a:pPr lvl="0"/>
            <a:endParaRPr lang="zh-CN" altLang="en-US" noProof="0"/>
          </a:p>
        </p:txBody>
      </p:sp>
      <p:sp>
        <p:nvSpPr>
          <p:cNvPr id="5" name="备注占位符 4"/>
          <p:cNvSpPr>
            <a:spLocks noGrp="1"/>
          </p:cNvSpPr>
          <p:nvPr>
            <p:ph type="body" sz="quarter" idx="3"/>
          </p:nvPr>
        </p:nvSpPr>
        <p:spPr>
          <a:xfrm>
            <a:off x="681039" y="4714875"/>
            <a:ext cx="5437187" cy="4467225"/>
          </a:xfrm>
          <a:prstGeom prst="rect">
            <a:avLst/>
          </a:prstGeom>
        </p:spPr>
        <p:txBody>
          <a:bodyPr vert="horz" lIns="95568" tIns="47784" rIns="95568" bIns="4778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1" y="9431338"/>
            <a:ext cx="2944813" cy="495300"/>
          </a:xfrm>
          <a:prstGeom prst="rect">
            <a:avLst/>
          </a:prstGeom>
        </p:spPr>
        <p:txBody>
          <a:bodyPr vert="horz" lIns="95568" tIns="47784" rIns="95568" bIns="4778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51276" y="9431338"/>
            <a:ext cx="2944813" cy="495300"/>
          </a:xfrm>
          <a:prstGeom prst="rect">
            <a:avLst/>
          </a:prstGeom>
        </p:spPr>
        <p:txBody>
          <a:bodyPr vert="horz" lIns="95568" tIns="47784" rIns="95568" bIns="47784" rtlCol="0" anchor="b"/>
          <a:lstStyle>
            <a:lvl1pPr algn="r" fontAlgn="auto">
              <a:spcBef>
                <a:spcPts val="0"/>
              </a:spcBef>
              <a:spcAft>
                <a:spcPts val="0"/>
              </a:spcAft>
              <a:defRPr sz="1300">
                <a:latin typeface="+mn-lt"/>
                <a:ea typeface="+mn-ea"/>
              </a:defRPr>
            </a:lvl1pPr>
          </a:lstStyle>
          <a:p>
            <a:pPr>
              <a:defRPr/>
            </a:pPr>
            <a:fld id="{07DECCF1-2EC0-46C0-963C-8EB7ABF184E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a:off x="0" y="1785938"/>
            <a:ext cx="9144000" cy="3786187"/>
          </a:xfrm>
          <a:prstGeom prst="rect">
            <a:avLst/>
          </a:prstGeom>
          <a:solidFill>
            <a:srgbClr val="99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a:off x="395536" y="3429000"/>
            <a:ext cx="8358187"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428596" y="2000240"/>
            <a:ext cx="7858180" cy="928694"/>
          </a:xfrm>
        </p:spPr>
        <p:txBody>
          <a:bodyPr>
            <a:normAutofit/>
          </a:bodyPr>
          <a:lstStyle>
            <a:lvl1pPr algn="l">
              <a:defRPr sz="3000">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467544" y="3717032"/>
            <a:ext cx="7929618" cy="1214446"/>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8" name="日期占位符 3"/>
          <p:cNvSpPr>
            <a:spLocks noGrp="1"/>
          </p:cNvSpPr>
          <p:nvPr>
            <p:ph type="dt" sz="half" idx="10"/>
          </p:nvPr>
        </p:nvSpPr>
        <p:spPr/>
        <p:txBody>
          <a:bodyPr/>
          <a:lstStyle>
            <a:lvl1pPr>
              <a:defRPr/>
            </a:lvl1pPr>
          </a:lstStyle>
          <a:p>
            <a:pPr>
              <a:defRPr/>
            </a:pPr>
            <a:fld id="{7CA95D5C-2370-4E2E-9E18-64208CBF73D1}" type="datetime1">
              <a:rPr lang="zh-CN" altLang="en-US"/>
              <a:pPr>
                <a:defRPr/>
              </a:pPr>
              <a:t>2019/4/7</a:t>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pPr>
              <a:defRPr/>
            </a:pPr>
            <a:fld id="{F08B0920-9331-44B4-A71B-D61424E00FAD}" type="slidenum">
              <a:rPr lang="zh-CN" altLang="en-US"/>
              <a:pPr>
                <a:defRPr/>
              </a:pPr>
              <a:t>‹#›</a:t>
            </a:fld>
            <a:endParaRPr lang="zh-CN" altLang="en-US"/>
          </a:p>
        </p:txBody>
      </p:sp>
      <p:sp>
        <p:nvSpPr>
          <p:cNvPr id="11" name="TextBox 10"/>
          <p:cNvSpPr txBox="1"/>
          <p:nvPr userDrawn="1"/>
        </p:nvSpPr>
        <p:spPr>
          <a:xfrm>
            <a:off x="571472" y="742874"/>
            <a:ext cx="5715040" cy="400110"/>
          </a:xfrm>
          <a:prstGeom prst="rect">
            <a:avLst/>
          </a:prstGeom>
          <a:noFill/>
        </p:spPr>
        <p:txBody>
          <a:bodyPr wrap="square" rtlCol="0">
            <a:spAutoFit/>
          </a:bodyPr>
          <a:lstStyle/>
          <a:p>
            <a:r>
              <a:rPr lang="en-US" altLang="zh-CN" sz="2000" b="1" dirty="0">
                <a:solidFill>
                  <a:srgbClr val="990033"/>
                </a:solidFill>
                <a:latin typeface="+mn-ea"/>
                <a:ea typeface="+mn-ea"/>
              </a:rPr>
              <a:t>《</a:t>
            </a:r>
            <a:r>
              <a:rPr lang="zh-CN" altLang="en-US" sz="2000" b="1" dirty="0">
                <a:solidFill>
                  <a:srgbClr val="990033"/>
                </a:solidFill>
                <a:latin typeface="+mn-ea"/>
                <a:ea typeface="+mn-ea"/>
              </a:rPr>
              <a:t>金融经济学二十五讲</a:t>
            </a:r>
            <a:r>
              <a:rPr lang="en-US" altLang="zh-CN" sz="2000" b="1" dirty="0">
                <a:solidFill>
                  <a:srgbClr val="990033"/>
                </a:solidFill>
                <a:latin typeface="+mn-ea"/>
                <a:ea typeface="+mn-ea"/>
              </a:rPr>
              <a:t>》</a:t>
            </a:r>
            <a:r>
              <a:rPr lang="zh-CN" altLang="en-US" sz="2000" b="1" dirty="0">
                <a:solidFill>
                  <a:srgbClr val="990033"/>
                </a:solidFill>
                <a:latin typeface="+mn-ea"/>
                <a:ea typeface="+mn-ea"/>
              </a:rPr>
              <a:t>配套课件</a:t>
            </a:r>
            <a:endParaRPr lang="en-US" altLang="zh-CN" sz="2000" b="1" dirty="0">
              <a:solidFill>
                <a:srgbClr val="990033"/>
              </a:solidFill>
              <a:latin typeface="+mn-ea"/>
              <a:ea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baseline="0">
                <a:latin typeface="Arial" pitchFamily="34" charset="0"/>
                <a:ea typeface="黑体" pitchFamily="49" charset="-122"/>
              </a:defRPr>
            </a:lvl1pPr>
          </a:lstStyle>
          <a:p>
            <a:r>
              <a:rPr lang="zh-CN" altLang="en-US" dirty="0"/>
              <a:t>单击此处编辑母版标题样式</a:t>
            </a:r>
          </a:p>
        </p:txBody>
      </p:sp>
      <p:sp>
        <p:nvSpPr>
          <p:cNvPr id="3" name="内容占位符 2"/>
          <p:cNvSpPr>
            <a:spLocks noGrp="1"/>
          </p:cNvSpPr>
          <p:nvPr>
            <p:ph idx="1"/>
          </p:nvPr>
        </p:nvSpPr>
        <p:spPr>
          <a:xfrm>
            <a:off x="928662" y="1357298"/>
            <a:ext cx="7786687" cy="4714875"/>
          </a:xfrm>
        </p:spPr>
        <p:txBody>
          <a:bodyPr/>
          <a:lstStyle>
            <a:lvl1pPr>
              <a:spcBef>
                <a:spcPts val="1800"/>
              </a:spcBef>
              <a:defRPr sz="1800" baseline="0">
                <a:solidFill>
                  <a:schemeClr val="tx1"/>
                </a:solidFill>
                <a:latin typeface="Times New Roman" panose="02020603050405020304" pitchFamily="18" charset="0"/>
                <a:ea typeface="宋体" pitchFamily="2" charset="-122"/>
              </a:defRPr>
            </a:lvl1pPr>
            <a:lvl2pPr>
              <a:defRPr sz="1600" baseline="0">
                <a:latin typeface="Times New Roman" panose="02020603050405020304" pitchFamily="18" charset="0"/>
                <a:ea typeface="宋体" pitchFamily="2" charset="-122"/>
              </a:defRPr>
            </a:lvl2pPr>
            <a:lvl3pPr>
              <a:defRPr sz="1600" baseline="0">
                <a:latin typeface="Times New Roman" panose="02020603050405020304" pitchFamily="18" charset="0"/>
                <a:ea typeface="宋体" pitchFamily="2" charset="-122"/>
              </a:defRPr>
            </a:lvl3pPr>
            <a:lvl4pPr>
              <a:defRPr sz="1600">
                <a:latin typeface="Times New Roman" panose="02020603050405020304" pitchFamily="18" charset="0"/>
              </a:defRPr>
            </a:lvl4pPr>
            <a:lvl5pPr>
              <a:defRPr sz="1600">
                <a:latin typeface="Times New Roman" panose="02020603050405020304" pitchFamily="18"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7BD23E72-E273-4284-868A-4643E3253FD1}" type="datetime1">
              <a:rPr lang="zh-CN" altLang="en-US"/>
              <a:pPr>
                <a:defRPr/>
              </a:pPr>
              <a:t>2019/4/7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F4C29A2-310B-4614-9E82-82EDFD340A4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42910"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786314"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B29C1F07-A685-436B-AEAD-190B67CB340D}" type="datetime1">
              <a:rPr lang="zh-CN" altLang="en-US"/>
              <a:pPr>
                <a:defRPr/>
              </a:pPr>
              <a:t>2019/4/7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D339228-A952-4448-8F87-FF29D71BA6D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vl1pPr>
          </a:lstStyle>
          <a:p>
            <a:r>
              <a:rPr lang="zh-CN" altLang="en-US"/>
              <a:t>单击此处编辑母版标题样式</a:t>
            </a:r>
          </a:p>
        </p:txBody>
      </p:sp>
      <p:sp>
        <p:nvSpPr>
          <p:cNvPr id="3" name="文本占位符 2"/>
          <p:cNvSpPr>
            <a:spLocks noGrp="1"/>
          </p:cNvSpPr>
          <p:nvPr>
            <p:ph type="body" idx="1"/>
          </p:nvPr>
        </p:nvSpPr>
        <p:spPr>
          <a:xfrm>
            <a:off x="642910" y="1500174"/>
            <a:ext cx="4040188" cy="639762"/>
          </a:xfrm>
        </p:spPr>
        <p:txBody>
          <a:bodyPr anchor="ctr"/>
          <a:lstStyle>
            <a:lvl1pPr marL="0" indent="0" algn="ctr">
              <a:buNone/>
              <a:defRPr sz="1800" b="0" baseline="0">
                <a:solidFill>
                  <a:srgbClr val="660066"/>
                </a:solidFill>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5" name="文本占位符 4"/>
          <p:cNvSpPr>
            <a:spLocks noGrp="1"/>
          </p:cNvSpPr>
          <p:nvPr>
            <p:ph type="body" sz="quarter" idx="3"/>
          </p:nvPr>
        </p:nvSpPr>
        <p:spPr>
          <a:xfrm>
            <a:off x="4786314" y="1500174"/>
            <a:ext cx="4041775" cy="639762"/>
          </a:xfrm>
        </p:spPr>
        <p:txBody>
          <a:bodyPr anchor="ctr"/>
          <a:lstStyle>
            <a:lvl1pPr marL="0" indent="0" algn="ctr">
              <a:buNone/>
              <a:defRPr sz="1800" b="0" baseline="0">
                <a:solidFill>
                  <a:srgbClr val="660066"/>
                </a:solidFill>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A7353B86-13DB-42EF-AE9C-E989ADFDEA05}" type="datetime1">
              <a:rPr lang="zh-CN" altLang="en-US"/>
              <a:pPr>
                <a:defRPr/>
              </a:pPr>
              <a:t>2019/4/7</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5B8E48A5-2352-47BA-A112-0FE5146B45C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6" name="内容占位符 2"/>
          <p:cNvSpPr>
            <a:spLocks noGrp="1"/>
          </p:cNvSpPr>
          <p:nvPr>
            <p:ph idx="1"/>
          </p:nvPr>
        </p:nvSpPr>
        <p:spPr>
          <a:xfrm>
            <a:off x="1187624" y="1700808"/>
            <a:ext cx="7272808" cy="3744417"/>
          </a:xfrm>
        </p:spPr>
        <p:txBody>
          <a:bodyPr/>
          <a:lstStyle>
            <a:lvl1pPr>
              <a:spcBef>
                <a:spcPts val="1800"/>
              </a:spcBef>
              <a:defRPr sz="2000" b="1">
                <a:solidFill>
                  <a:schemeClr val="tx1"/>
                </a:solidFill>
                <a:latin typeface="Times New Roman" pitchFamily="18" charset="0"/>
              </a:defRPr>
            </a:lvl1pPr>
            <a:lvl2pPr>
              <a:defRPr sz="1800" baseline="0">
                <a:latin typeface="Times New Roman" pitchFamily="18" charset="0"/>
              </a:defRPr>
            </a:lvl2pPr>
            <a:lvl3pPr>
              <a:defRPr sz="1600"/>
            </a:lvl3pPr>
            <a:lvl4pPr>
              <a:defRPr sz="16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E57D4D0E-D6BB-49E9-9C78-3FDAC03551E1}" type="datetime1">
              <a:rPr lang="zh-CN" altLang="en-US"/>
              <a:pPr>
                <a:defRPr/>
              </a:pPr>
              <a:t>2019/4/7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DE445D-538B-4B36-B97B-799D81D6965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D70801A-4342-419A-BAD3-28ED5414F797}" type="datetime1">
              <a:rPr lang="zh-CN" altLang="en-US"/>
              <a:pPr>
                <a:defRPr/>
              </a:pPr>
              <a:t>2019/4/7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856D941-A598-454B-BA31-33CABC39713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50288" y="2136071"/>
            <a:ext cx="4040188"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642910" y="2852936"/>
            <a:ext cx="4040188"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788024" y="2132856"/>
            <a:ext cx="4041775"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786314" y="2852936"/>
            <a:ext cx="4041775"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内容占位符 2"/>
          <p:cNvSpPr>
            <a:spLocks noGrp="1"/>
          </p:cNvSpPr>
          <p:nvPr>
            <p:ph idx="13"/>
          </p:nvPr>
        </p:nvSpPr>
        <p:spPr>
          <a:xfrm>
            <a:off x="909940" y="1108352"/>
            <a:ext cx="7786687" cy="808480"/>
          </a:xfrm>
        </p:spPr>
        <p:txBody>
          <a:bodyPr/>
          <a:lstStyle>
            <a:lvl1pPr marL="0" indent="0">
              <a:spcBef>
                <a:spcPts val="0"/>
              </a:spcBef>
              <a:buNone/>
              <a:defRPr lang="zh-CN" altLang="en-US" sz="1600" kern="1200" baseline="0" dirty="0" smtClean="0">
                <a:solidFill>
                  <a:schemeClr val="tx1"/>
                </a:solidFill>
                <a:latin typeface="Times New Roman" pitchFamily="18" charset="0"/>
                <a:ea typeface="楷体_GB2312" pitchFamily="49" charset="-122"/>
                <a:cs typeface="+mn-cs"/>
              </a:defRPr>
            </a:lvl1pPr>
            <a:lvl2pPr>
              <a:defRPr sz="1600"/>
            </a:lvl2pPr>
            <a:lvl3pPr>
              <a:defRPr sz="1600"/>
            </a:lvl3pPr>
            <a:lvl4pPr>
              <a:defRPr sz="1600"/>
            </a:lvl4pPr>
            <a:lvl5pPr>
              <a:defRPr sz="1600"/>
            </a:lvl5pPr>
          </a:lstStyle>
          <a:p>
            <a:pPr marL="342900" lvl="0" indent="-342900" algn="l" rtl="0" eaLnBrk="0" fontAlgn="base" hangingPunct="0">
              <a:spcBef>
                <a:spcPct val="20000"/>
              </a:spcBef>
              <a:spcAft>
                <a:spcPct val="0"/>
              </a:spcAft>
              <a:buSzPct val="75000"/>
              <a:buFont typeface="Wingdings" pitchFamily="2" charset="2"/>
              <a:buChar char="u"/>
            </a:pPr>
            <a:r>
              <a:rPr lang="zh-CN" altLang="en-US" dirty="0"/>
              <a:t>单击此处编辑母版文本样式</a:t>
            </a:r>
          </a:p>
        </p:txBody>
      </p:sp>
      <p:sp>
        <p:nvSpPr>
          <p:cNvPr id="8" name="日期占位符 3"/>
          <p:cNvSpPr>
            <a:spLocks noGrp="1"/>
          </p:cNvSpPr>
          <p:nvPr>
            <p:ph type="dt" sz="half" idx="14"/>
          </p:nvPr>
        </p:nvSpPr>
        <p:spPr/>
        <p:txBody>
          <a:bodyPr/>
          <a:lstStyle>
            <a:lvl1pPr>
              <a:defRPr/>
            </a:lvl1pPr>
          </a:lstStyle>
          <a:p>
            <a:pPr>
              <a:defRPr/>
            </a:pPr>
            <a:fld id="{79CE6FAA-8371-4E6A-B342-0D2C2F864C88}" type="datetime1">
              <a:rPr lang="zh-CN" altLang="en-US"/>
              <a:pPr>
                <a:defRPr/>
              </a:pPr>
              <a:t>2019/4/7</a:t>
            </a:fld>
            <a:endParaRPr lang="zh-CN" altLang="en-US"/>
          </a:p>
        </p:txBody>
      </p:sp>
      <p:sp>
        <p:nvSpPr>
          <p:cNvPr id="9" name="页脚占位符 4"/>
          <p:cNvSpPr>
            <a:spLocks noGrp="1"/>
          </p:cNvSpPr>
          <p:nvPr>
            <p:ph type="ftr" sz="quarter" idx="15"/>
          </p:nvPr>
        </p:nvSpPr>
        <p:spPr/>
        <p:txBody>
          <a:bodyPr/>
          <a:lstStyle>
            <a:lvl1pPr>
              <a:defRPr/>
            </a:lvl1pPr>
          </a:lstStyle>
          <a:p>
            <a:pPr>
              <a:defRPr/>
            </a:pPr>
            <a:endParaRPr lang="zh-CN" altLang="en-US"/>
          </a:p>
        </p:txBody>
      </p:sp>
      <p:sp>
        <p:nvSpPr>
          <p:cNvPr id="11" name="灯片编号占位符 5"/>
          <p:cNvSpPr>
            <a:spLocks noGrp="1"/>
          </p:cNvSpPr>
          <p:nvPr>
            <p:ph type="sldNum" sz="quarter" idx="16"/>
          </p:nvPr>
        </p:nvSpPr>
        <p:spPr/>
        <p:txBody>
          <a:bodyPr/>
          <a:lstStyle>
            <a:lvl1pPr>
              <a:defRPr/>
            </a:lvl1pPr>
          </a:lstStyle>
          <a:p>
            <a:pPr>
              <a:defRPr/>
            </a:pPr>
            <a:fld id="{9E816CB2-F0AF-4685-831F-1FA3FB8ADE0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928688" y="0"/>
            <a:ext cx="7758112" cy="9286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a:t>单击此处编辑母版标题样式</a:t>
            </a:r>
          </a:p>
        </p:txBody>
      </p:sp>
      <p:sp>
        <p:nvSpPr>
          <p:cNvPr id="1027" name="文本占位符 2"/>
          <p:cNvSpPr>
            <a:spLocks noGrp="1"/>
          </p:cNvSpPr>
          <p:nvPr>
            <p:ph type="body" idx="1"/>
          </p:nvPr>
        </p:nvSpPr>
        <p:spPr bwMode="auto">
          <a:xfrm>
            <a:off x="928688" y="1285875"/>
            <a:ext cx="7786687" cy="4714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785813" y="6357938"/>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B0B1F943-31FD-4698-99BE-5378A251F629}" type="datetime1">
              <a:rPr lang="zh-CN" altLang="en-US"/>
              <a:pPr>
                <a:defRPr/>
              </a:pPr>
              <a:t>2019/4/7</a:t>
            </a:fld>
            <a:endParaRPr lang="zh-CN" altLang="en-US"/>
          </a:p>
        </p:txBody>
      </p:sp>
      <p:sp>
        <p:nvSpPr>
          <p:cNvPr id="5" name="页脚占位符 4"/>
          <p:cNvSpPr>
            <a:spLocks noGrp="1"/>
          </p:cNvSpPr>
          <p:nvPr>
            <p:ph type="ftr" sz="quarter" idx="3"/>
          </p:nvPr>
        </p:nvSpPr>
        <p:spPr>
          <a:xfrm>
            <a:off x="3357563" y="6357938"/>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715125" y="6357938"/>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D244337-6DAB-4CB0-8F8C-57E9F591FA8A}" type="slidenum">
              <a:rPr lang="zh-CN" altLang="en-US"/>
              <a:pPr>
                <a:defRPr/>
              </a:pPr>
              <a:t>‹#›</a:t>
            </a:fld>
            <a:endParaRPr lang="zh-CN" altLang="en-US"/>
          </a:p>
        </p:txBody>
      </p:sp>
      <p:sp>
        <p:nvSpPr>
          <p:cNvPr id="7" name="矩形 6"/>
          <p:cNvSpPr/>
          <p:nvPr userDrawn="1"/>
        </p:nvSpPr>
        <p:spPr>
          <a:xfrm>
            <a:off x="0" y="0"/>
            <a:ext cx="428596" cy="6858000"/>
          </a:xfrm>
          <a:prstGeom prst="rect">
            <a:avLst/>
          </a:prstGeom>
          <a:gradFill flip="none" rotWithShape="1">
            <a:gsLst>
              <a:gs pos="75000">
                <a:srgbClr val="990033"/>
              </a:gs>
              <a:gs pos="100000">
                <a:srgbClr val="CC99FF"/>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7"/>
          <p:cNvCxnSpPr/>
          <p:nvPr userDrawn="1"/>
        </p:nvCxnSpPr>
        <p:spPr>
          <a:xfrm rot="10800000">
            <a:off x="928688" y="1000125"/>
            <a:ext cx="7786687" cy="1588"/>
          </a:xfrm>
          <a:prstGeom prst="line">
            <a:avLst/>
          </a:prstGeom>
          <a:ln w="19050">
            <a:solidFill>
              <a:srgbClr val="990033"/>
            </a:solidFill>
          </a:ln>
        </p:spPr>
        <p:style>
          <a:lnRef idx="1">
            <a:schemeClr val="accent1"/>
          </a:lnRef>
          <a:fillRef idx="0">
            <a:schemeClr val="accent1"/>
          </a:fillRef>
          <a:effectRef idx="0">
            <a:schemeClr val="accent1"/>
          </a:effectRef>
          <a:fontRef idx="minor">
            <a:schemeClr val="tx1"/>
          </a:fontRef>
        </p:style>
      </p:cxnSp>
      <p:sp>
        <p:nvSpPr>
          <p:cNvPr id="1035" name="TextBox 9"/>
          <p:cNvSpPr txBox="1">
            <a:spLocks noChangeArrowheads="1"/>
          </p:cNvSpPr>
          <p:nvPr userDrawn="1"/>
        </p:nvSpPr>
        <p:spPr bwMode="auto">
          <a:xfrm>
            <a:off x="59410" y="1214422"/>
            <a:ext cx="369332" cy="3929090"/>
          </a:xfrm>
          <a:prstGeom prst="rect">
            <a:avLst/>
          </a:prstGeom>
          <a:noFill/>
          <a:ln>
            <a:noFill/>
          </a:ln>
          <a:extLst/>
        </p:spPr>
        <p:txBody>
          <a:bodyPr vert="eaVert"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金融经济学二十五讲</a:t>
            </a: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配套课件</a:t>
            </a:r>
          </a:p>
        </p:txBody>
      </p:sp>
    </p:spTree>
  </p:cSld>
  <p:clrMap bg1="lt1" tx1="dk1" bg2="lt2" tx2="dk2" accent1="accent1" accent2="accent2" accent3="accent3" accent4="accent4" accent5="accent5" accent6="accent6" hlink="hlink" folHlink="folHlink"/>
  <p:sldLayoutIdLst>
    <p:sldLayoutId id="2147485706" r:id="rId1"/>
    <p:sldLayoutId id="2147485707" r:id="rId2"/>
    <p:sldLayoutId id="2147485696" r:id="rId3"/>
    <p:sldLayoutId id="2147485697" r:id="rId4"/>
    <p:sldLayoutId id="2147485699" r:id="rId5"/>
    <p:sldLayoutId id="2147485700" r:id="rId6"/>
    <p:sldLayoutId id="2147485708" r:id="rId7"/>
  </p:sldLayoutIdLst>
  <p:hf hdr="0" ftr="0" dt="0"/>
  <p:txStyles>
    <p:titleStyle>
      <a:lvl1pPr algn="l" rtl="0" eaLnBrk="0" fontAlgn="base" hangingPunct="0">
        <a:spcBef>
          <a:spcPct val="0"/>
        </a:spcBef>
        <a:spcAft>
          <a:spcPct val="0"/>
        </a:spcAft>
        <a:defRPr sz="2400" b="0" kern="1200" baseline="0">
          <a:solidFill>
            <a:srgbClr val="990033"/>
          </a:solidFill>
          <a:latin typeface="Arial" pitchFamily="34" charset="0"/>
          <a:ea typeface="黑体" pitchFamily="49" charset="-122"/>
          <a:cs typeface="+mj-cs"/>
        </a:defRPr>
      </a:lvl1pPr>
      <a:lvl2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2pPr>
      <a:lvl3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3pPr>
      <a:lvl4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4pPr>
      <a:lvl5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5pPr>
      <a:lvl6pPr marL="457200" algn="l" rtl="0" fontAlgn="base">
        <a:spcBef>
          <a:spcPct val="0"/>
        </a:spcBef>
        <a:spcAft>
          <a:spcPct val="0"/>
        </a:spcAft>
        <a:defRPr sz="3200">
          <a:solidFill>
            <a:srgbClr val="800080"/>
          </a:solidFill>
          <a:latin typeface="黑体" pitchFamily="2" charset="-122"/>
          <a:ea typeface="黑体" pitchFamily="2" charset="-122"/>
        </a:defRPr>
      </a:lvl6pPr>
      <a:lvl7pPr marL="914400" algn="l" rtl="0" fontAlgn="base">
        <a:spcBef>
          <a:spcPct val="0"/>
        </a:spcBef>
        <a:spcAft>
          <a:spcPct val="0"/>
        </a:spcAft>
        <a:defRPr sz="3200">
          <a:solidFill>
            <a:srgbClr val="800080"/>
          </a:solidFill>
          <a:latin typeface="黑体" pitchFamily="2" charset="-122"/>
          <a:ea typeface="黑体" pitchFamily="2" charset="-122"/>
        </a:defRPr>
      </a:lvl7pPr>
      <a:lvl8pPr marL="1371600" algn="l" rtl="0" fontAlgn="base">
        <a:spcBef>
          <a:spcPct val="0"/>
        </a:spcBef>
        <a:spcAft>
          <a:spcPct val="0"/>
        </a:spcAft>
        <a:defRPr sz="3200">
          <a:solidFill>
            <a:srgbClr val="800080"/>
          </a:solidFill>
          <a:latin typeface="黑体" pitchFamily="2" charset="-122"/>
          <a:ea typeface="黑体" pitchFamily="2" charset="-122"/>
        </a:defRPr>
      </a:lvl8pPr>
      <a:lvl9pPr marL="1828800" algn="l" rtl="0" fontAlgn="base">
        <a:spcBef>
          <a:spcPct val="0"/>
        </a:spcBef>
        <a:spcAft>
          <a:spcPct val="0"/>
        </a:spcAft>
        <a:defRPr sz="3200">
          <a:solidFill>
            <a:srgbClr val="800080"/>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SzPct val="75000"/>
        <a:buFont typeface="Wingdings" pitchFamily="2" charset="2"/>
        <a:buChar char="u"/>
        <a:defRPr sz="2000" kern="1200" baseline="0">
          <a:solidFill>
            <a:schemeClr val="tx1"/>
          </a:solidFill>
          <a:latin typeface="Times New Roman" panose="02020603050405020304" pitchFamily="18" charset="0"/>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2000" kern="1200" baseline="0">
          <a:solidFill>
            <a:schemeClr val="tx1"/>
          </a:solidFill>
          <a:latin typeface="Times New Roman" panose="02020603050405020304" pitchFamily="18" charset="0"/>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baseline="0">
          <a:solidFill>
            <a:schemeClr val="tx1"/>
          </a:solidFill>
          <a:latin typeface="Times New Roman" panose="02020603050405020304" pitchFamily="18" charset="0"/>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a:xfrm>
            <a:off x="684213" y="1989138"/>
            <a:ext cx="8105775" cy="1223838"/>
          </a:xfrm>
        </p:spPr>
        <p:txBody>
          <a:bodyPr>
            <a:normAutofit/>
          </a:bodyPr>
          <a:lstStyle/>
          <a:p>
            <a:pPr eaLnBrk="1" hangingPunct="1"/>
            <a:r>
              <a:rPr lang="zh-CN" altLang="en-US" sz="4000" dirty="0"/>
              <a:t>第</a:t>
            </a:r>
            <a:r>
              <a:rPr lang="en-US" altLang="zh-CN" sz="4000" dirty="0"/>
              <a:t>14</a:t>
            </a:r>
            <a:r>
              <a:rPr lang="zh-CN" altLang="en-US" sz="4000" dirty="0"/>
              <a:t>讲  无套利定价初探</a:t>
            </a:r>
          </a:p>
        </p:txBody>
      </p:sp>
      <p:sp>
        <p:nvSpPr>
          <p:cNvPr id="4099" name="副标题 2"/>
          <p:cNvSpPr>
            <a:spLocks noGrp="1"/>
          </p:cNvSpPr>
          <p:nvPr>
            <p:ph type="subTitle" idx="1"/>
          </p:nvPr>
        </p:nvSpPr>
        <p:spPr>
          <a:xfrm>
            <a:off x="827088" y="3357563"/>
            <a:ext cx="7993062" cy="1857375"/>
          </a:xfrm>
        </p:spPr>
        <p:txBody>
          <a:bodyPr/>
          <a:lstStyle/>
          <a:p>
            <a:pPr eaLnBrk="1" hangingPunct="1"/>
            <a:endParaRPr lang="en-US" altLang="zh-CN" dirty="0">
              <a:latin typeface="Arial" pitchFamily="34" charset="0"/>
            </a:endParaRPr>
          </a:p>
          <a:p>
            <a:pPr eaLnBrk="1" hangingPunct="1"/>
            <a:endParaRPr lang="en-US" altLang="zh-CN" sz="2400" dirty="0">
              <a:latin typeface="Arial" pitchFamily="34" charset="0"/>
            </a:endParaRPr>
          </a:p>
          <a:p>
            <a:pPr eaLnBrk="1" hangingPunct="1"/>
            <a:r>
              <a:rPr lang="zh-CN" altLang="en-US" sz="2400" dirty="0">
                <a:latin typeface="Arial" pitchFamily="34" charset="0"/>
              </a:rPr>
              <a:t>徐高  </a:t>
            </a:r>
            <a:r>
              <a:rPr lang="zh-CN" altLang="en-US" dirty="0">
                <a:latin typeface="Arial" pitchFamily="34" charset="0"/>
              </a:rPr>
              <a:t>博士</a:t>
            </a:r>
            <a:endParaRPr lang="en-US" altLang="zh-CN" dirty="0">
              <a:latin typeface="Arial" pitchFamily="34" charset="0"/>
            </a:endParaRPr>
          </a:p>
          <a:p>
            <a:pPr eaLnBrk="1" hangingPunct="1"/>
            <a:r>
              <a:rPr lang="en-US" altLang="zh-CN" dirty="0">
                <a:latin typeface="Arial" pitchFamily="34" charset="0"/>
              </a:rPr>
              <a:t>2019</a:t>
            </a:r>
            <a:r>
              <a:rPr lang="zh-CN" altLang="en-US" dirty="0">
                <a:latin typeface="Arial" pitchFamily="34" charset="0"/>
              </a:rPr>
              <a:t>年</a:t>
            </a:r>
            <a:r>
              <a:rPr lang="en-US" altLang="zh-CN" dirty="0">
                <a:latin typeface="Arial" pitchFamily="34" charset="0"/>
              </a:rPr>
              <a:t>4</a:t>
            </a:r>
            <a:r>
              <a:rPr lang="zh-CN" altLang="en-US" dirty="0">
                <a:latin typeface="Arial" pitchFamily="34" charset="0"/>
              </a:rPr>
              <a:t>月</a:t>
            </a:r>
            <a:r>
              <a:rPr lang="en-US" altLang="zh-CN" dirty="0">
                <a:latin typeface="Arial" pitchFamily="34" charset="0"/>
              </a:rPr>
              <a:t>8</a:t>
            </a:r>
            <a:r>
              <a:rPr lang="zh-CN" altLang="en-US" dirty="0">
                <a:latin typeface="Arial" pitchFamily="34" charset="0"/>
              </a:rPr>
              <a:t>日</a:t>
            </a:r>
            <a:endParaRPr lang="en-US" altLang="zh-CN" dirty="0">
              <a:latin typeface="Arial" pitchFamily="34" charset="0"/>
            </a:endParaRPr>
          </a:p>
          <a:p>
            <a:pPr eaLnBrk="1" hangingPunct="1"/>
            <a:endParaRPr lang="zh-CN" altLang="en-US" sz="1800" dirty="0">
              <a:latin typeface="Arial" pitchFamily="34" charset="0"/>
            </a:endParaRPr>
          </a:p>
          <a:p>
            <a:pPr eaLnBrk="1" hangingPunct="1"/>
            <a:endParaRPr lang="zh-CN" altLang="en-US" sz="1600" dirty="0">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235D9F-DAB2-4B14-87E0-6996189E87A1}"/>
              </a:ext>
            </a:extLst>
          </p:cNvPr>
          <p:cNvSpPr>
            <a:spLocks noGrp="1"/>
          </p:cNvSpPr>
          <p:nvPr>
            <p:ph type="title"/>
          </p:nvPr>
        </p:nvSpPr>
        <p:spPr/>
        <p:txBody>
          <a:bodyPr/>
          <a:lstStyle/>
          <a:p>
            <a:r>
              <a:rPr lang="en-US" altLang="zh-CN" sz="2000" dirty="0"/>
              <a:t>14.3 </a:t>
            </a:r>
            <a:r>
              <a:rPr lang="zh-CN" altLang="zh-CN" sz="2000" dirty="0"/>
              <a:t>衍生品定价的三种方法</a:t>
            </a:r>
            <a:br>
              <a:rPr lang="zh-CN" altLang="zh-CN" dirty="0"/>
            </a:br>
            <a:r>
              <a:rPr lang="zh-CN" altLang="zh-CN" dirty="0"/>
              <a:t>方法</a:t>
            </a:r>
            <a:r>
              <a:rPr lang="zh-CN" altLang="en-US" dirty="0"/>
              <a:t>二</a:t>
            </a:r>
            <a:r>
              <a:rPr lang="zh-CN" altLang="zh-CN" dirty="0"/>
              <a:t>：复制法定价</a:t>
            </a:r>
            <a:endParaRPr lang="zh-CN" altLang="en-US" dirty="0"/>
          </a:p>
        </p:txBody>
      </p:sp>
      <p:sp>
        <p:nvSpPr>
          <p:cNvPr id="3" name="内容占位符 2">
            <a:extLst>
              <a:ext uri="{FF2B5EF4-FFF2-40B4-BE49-F238E27FC236}">
                <a16:creationId xmlns:a16="http://schemas.microsoft.com/office/drawing/2014/main" id="{D018B658-1264-4DD3-BB43-DD061FD12BD4}"/>
              </a:ext>
            </a:extLst>
          </p:cNvPr>
          <p:cNvSpPr>
            <a:spLocks noGrp="1"/>
          </p:cNvSpPr>
          <p:nvPr>
            <p:ph idx="1"/>
          </p:nvPr>
        </p:nvSpPr>
        <p:spPr>
          <a:xfrm>
            <a:off x="928662" y="1162397"/>
            <a:ext cx="7786687" cy="4714875"/>
          </a:xfrm>
        </p:spPr>
        <p:txBody>
          <a:bodyPr/>
          <a:lstStyle/>
          <a:p>
            <a:r>
              <a:rPr lang="zh-CN" altLang="zh-CN" dirty="0"/>
              <a:t>构造组合</a:t>
            </a:r>
            <a:r>
              <a:rPr lang="zh-CN" altLang="en-US" dirty="0"/>
              <a:t>来复制衍生品（组合</a:t>
            </a:r>
            <a:r>
              <a:rPr lang="zh-CN" altLang="zh-CN" dirty="0"/>
              <a:t>中包含</a:t>
            </a:r>
            <a:r>
              <a:rPr lang="en-US" altLang="zh-CN" i="1" dirty="0"/>
              <a:t>Δ</a:t>
            </a:r>
            <a:r>
              <a:rPr lang="zh-CN" altLang="zh-CN" dirty="0"/>
              <a:t>单位股票和</a:t>
            </a:r>
            <a:r>
              <a:rPr lang="en-US" altLang="zh-CN" i="1" dirty="0"/>
              <a:t>B</a:t>
            </a:r>
            <a:r>
              <a:rPr lang="zh-CN" altLang="zh-CN" dirty="0"/>
              <a:t>单位无风险债券</a:t>
            </a:r>
            <a:r>
              <a:rPr lang="zh-CN" altLang="en-US" dirty="0"/>
              <a:t>）</a:t>
            </a:r>
            <a:endParaRPr lang="en-US" altLang="zh-CN" dirty="0"/>
          </a:p>
          <a:p>
            <a:endParaRPr lang="en-US" altLang="zh-CN" dirty="0"/>
          </a:p>
          <a:p>
            <a:endParaRPr lang="en-US" altLang="zh-CN" dirty="0"/>
          </a:p>
          <a:p>
            <a:pPr lvl="1"/>
            <a:endParaRPr lang="en-US" altLang="zh-CN" dirty="0"/>
          </a:p>
          <a:p>
            <a:r>
              <a:rPr lang="zh-CN" altLang="zh-CN" dirty="0"/>
              <a:t>衍生品在</a:t>
            </a:r>
            <a:r>
              <a:rPr lang="en-US" altLang="zh-CN" dirty="0"/>
              <a:t>0</a:t>
            </a:r>
            <a:r>
              <a:rPr lang="zh-CN" altLang="zh-CN" dirty="0"/>
              <a:t>时刻的价格应为</a:t>
            </a:r>
            <a:endParaRPr lang="en-US" altLang="zh-CN" dirty="0"/>
          </a:p>
          <a:p>
            <a:endParaRPr lang="en-US" altLang="zh-CN" dirty="0"/>
          </a:p>
          <a:p>
            <a:pPr lvl="1"/>
            <a:endParaRPr lang="en-US" altLang="zh-CN" dirty="0"/>
          </a:p>
        </p:txBody>
      </p:sp>
      <p:sp>
        <p:nvSpPr>
          <p:cNvPr id="4" name="灯片编号占位符 3">
            <a:extLst>
              <a:ext uri="{FF2B5EF4-FFF2-40B4-BE49-F238E27FC236}">
                <a16:creationId xmlns:a16="http://schemas.microsoft.com/office/drawing/2014/main" id="{126617A4-D3E1-40A4-9C63-4E1BBA14D5FF}"/>
              </a:ext>
            </a:extLst>
          </p:cNvPr>
          <p:cNvSpPr>
            <a:spLocks noGrp="1"/>
          </p:cNvSpPr>
          <p:nvPr>
            <p:ph type="sldNum" sz="quarter" idx="12"/>
          </p:nvPr>
        </p:nvSpPr>
        <p:spPr/>
        <p:txBody>
          <a:bodyPr/>
          <a:lstStyle/>
          <a:p>
            <a:pPr>
              <a:defRPr/>
            </a:pPr>
            <a:fld id="{DF4C29A2-310B-4614-9E82-82EDFD340A49}" type="slidenum">
              <a:rPr lang="zh-CN" altLang="en-US" smtClean="0"/>
              <a:pPr>
                <a:defRPr/>
              </a:pPr>
              <a:t>10</a:t>
            </a:fld>
            <a:endParaRPr lang="zh-CN" altLang="en-US"/>
          </a:p>
        </p:txBody>
      </p:sp>
      <p:pic>
        <p:nvPicPr>
          <p:cNvPr id="8" name="图片 7">
            <a:extLst>
              <a:ext uri="{FF2B5EF4-FFF2-40B4-BE49-F238E27FC236}">
                <a16:creationId xmlns:a16="http://schemas.microsoft.com/office/drawing/2014/main" id="{1934C889-74B8-4E37-AA22-32CF2245520D}"/>
              </a:ext>
            </a:extLst>
          </p:cNvPr>
          <p:cNvPicPr>
            <a:picLocks noChangeAspect="1"/>
          </p:cNvPicPr>
          <p:nvPr/>
        </p:nvPicPr>
        <p:blipFill>
          <a:blip r:embed="rId2"/>
          <a:stretch>
            <a:fillRect/>
          </a:stretch>
        </p:blipFill>
        <p:spPr>
          <a:xfrm>
            <a:off x="2499251" y="1556792"/>
            <a:ext cx="4145499" cy="1360230"/>
          </a:xfrm>
          <a:prstGeom prst="rect">
            <a:avLst/>
          </a:prstGeom>
        </p:spPr>
      </p:pic>
      <p:pic>
        <p:nvPicPr>
          <p:cNvPr id="9" name="图片 8">
            <a:extLst>
              <a:ext uri="{FF2B5EF4-FFF2-40B4-BE49-F238E27FC236}">
                <a16:creationId xmlns:a16="http://schemas.microsoft.com/office/drawing/2014/main" id="{28990340-22FC-402A-8AF3-914FB8832CBB}"/>
              </a:ext>
            </a:extLst>
          </p:cNvPr>
          <p:cNvPicPr>
            <a:picLocks noChangeAspect="1"/>
          </p:cNvPicPr>
          <p:nvPr/>
        </p:nvPicPr>
        <p:blipFill>
          <a:blip r:embed="rId3"/>
          <a:stretch>
            <a:fillRect/>
          </a:stretch>
        </p:blipFill>
        <p:spPr>
          <a:xfrm>
            <a:off x="3042360" y="3429000"/>
            <a:ext cx="3059281" cy="2489174"/>
          </a:xfrm>
          <a:prstGeom prst="rect">
            <a:avLst/>
          </a:prstGeom>
        </p:spPr>
      </p:pic>
    </p:spTree>
    <p:extLst>
      <p:ext uri="{BB962C8B-B14F-4D97-AF65-F5344CB8AC3E}">
        <p14:creationId xmlns:p14="http://schemas.microsoft.com/office/powerpoint/2010/main" val="17396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235D9F-DAB2-4B14-87E0-6996189E87A1}"/>
              </a:ext>
            </a:extLst>
          </p:cNvPr>
          <p:cNvSpPr>
            <a:spLocks noGrp="1"/>
          </p:cNvSpPr>
          <p:nvPr>
            <p:ph type="title"/>
          </p:nvPr>
        </p:nvSpPr>
        <p:spPr/>
        <p:txBody>
          <a:bodyPr/>
          <a:lstStyle/>
          <a:p>
            <a:r>
              <a:rPr lang="en-US" altLang="zh-CN" sz="2000" dirty="0"/>
              <a:t>14.3 </a:t>
            </a:r>
            <a:r>
              <a:rPr lang="zh-CN" altLang="zh-CN" sz="2000" dirty="0"/>
              <a:t>衍生品定价的三种方法</a:t>
            </a:r>
            <a:br>
              <a:rPr lang="zh-CN" altLang="zh-CN" dirty="0"/>
            </a:br>
            <a:r>
              <a:rPr lang="zh-CN" altLang="zh-CN" dirty="0"/>
              <a:t>方法</a:t>
            </a:r>
            <a:r>
              <a:rPr lang="zh-CN" altLang="en-US" dirty="0"/>
              <a:t>三</a:t>
            </a:r>
            <a:r>
              <a:rPr lang="zh-CN" altLang="zh-CN" dirty="0"/>
              <a:t>：风险中性定价</a:t>
            </a:r>
            <a:endParaRPr lang="zh-CN" altLang="en-US" dirty="0"/>
          </a:p>
        </p:txBody>
      </p:sp>
      <p:sp>
        <p:nvSpPr>
          <p:cNvPr id="3" name="内容占位符 2">
            <a:extLst>
              <a:ext uri="{FF2B5EF4-FFF2-40B4-BE49-F238E27FC236}">
                <a16:creationId xmlns:a16="http://schemas.microsoft.com/office/drawing/2014/main" id="{D018B658-1264-4DD3-BB43-DD061FD12BD4}"/>
              </a:ext>
            </a:extLst>
          </p:cNvPr>
          <p:cNvSpPr>
            <a:spLocks noGrp="1"/>
          </p:cNvSpPr>
          <p:nvPr>
            <p:ph idx="1"/>
          </p:nvPr>
        </p:nvSpPr>
        <p:spPr>
          <a:xfrm>
            <a:off x="928662" y="1162397"/>
            <a:ext cx="7786687" cy="4714875"/>
          </a:xfrm>
        </p:spPr>
        <p:txBody>
          <a:bodyPr/>
          <a:lstStyle/>
          <a:p>
            <a:r>
              <a:rPr lang="zh-CN" altLang="zh-CN" dirty="0"/>
              <a:t>假想存在着一个与真实世界类似的“平行世界”</a:t>
            </a:r>
            <a:r>
              <a:rPr lang="en-US" altLang="zh-CN" dirty="0"/>
              <a:t>——</a:t>
            </a:r>
            <a:r>
              <a:rPr lang="zh-CN" altLang="zh-CN" b="1" dirty="0"/>
              <a:t>风险中性世界</a:t>
            </a:r>
            <a:r>
              <a:rPr lang="zh-CN" altLang="zh-CN" dirty="0"/>
              <a:t>（</a:t>
            </a:r>
            <a:r>
              <a:rPr lang="en-US" altLang="zh-CN" dirty="0"/>
              <a:t>risk neutral world</a:t>
            </a:r>
            <a:r>
              <a:rPr lang="zh-CN" altLang="zh-CN" dirty="0"/>
              <a:t>）</a:t>
            </a:r>
            <a:endParaRPr lang="en-US" altLang="zh-CN" dirty="0"/>
          </a:p>
          <a:p>
            <a:pPr lvl="1"/>
            <a:r>
              <a:rPr lang="zh-CN" altLang="en-US" dirty="0"/>
              <a:t>风险中性</a:t>
            </a:r>
            <a:r>
              <a:rPr lang="zh-CN" altLang="zh-CN" dirty="0"/>
              <a:t>世界与真实世界有着相同的资产市场结构和资产价格</a:t>
            </a:r>
            <a:endParaRPr lang="en-US" altLang="zh-CN" dirty="0"/>
          </a:p>
          <a:p>
            <a:pPr lvl="1"/>
            <a:r>
              <a:rPr lang="zh-CN" altLang="zh-CN" dirty="0"/>
              <a:t>风险中性世界中的投资者都是风险中性的</a:t>
            </a:r>
            <a:r>
              <a:rPr lang="en-US" altLang="zh-CN" dirty="0"/>
              <a:t>——</a:t>
            </a:r>
            <a:r>
              <a:rPr lang="zh-CN" altLang="en-US" dirty="0"/>
              <a:t>资产价格等于未来支付用无风险利率贴现的现值</a:t>
            </a:r>
            <a:endParaRPr lang="en-US" altLang="zh-CN" dirty="0"/>
          </a:p>
          <a:p>
            <a:pPr lvl="1"/>
            <a:r>
              <a:rPr lang="zh-CN" altLang="zh-CN" dirty="0"/>
              <a:t>风险中性世界中各种事情发生的概率与真实世界不同</a:t>
            </a:r>
            <a:endParaRPr lang="en-US" altLang="zh-CN" dirty="0"/>
          </a:p>
          <a:p>
            <a:r>
              <a:rPr lang="zh-CN" altLang="zh-CN" dirty="0"/>
              <a:t>假设在</a:t>
            </a:r>
            <a:r>
              <a:rPr lang="zh-CN" altLang="en-US" dirty="0"/>
              <a:t>风险中性</a:t>
            </a:r>
            <a:r>
              <a:rPr lang="zh-CN" altLang="zh-CN" dirty="0"/>
              <a:t>世界中，股价上涨和下跌的概率分别为</a:t>
            </a:r>
            <a:r>
              <a:rPr lang="en-US" altLang="zh-CN" i="1" dirty="0"/>
              <a:t>q</a:t>
            </a:r>
            <a:r>
              <a:rPr lang="zh-CN" altLang="zh-CN" dirty="0"/>
              <a:t>与</a:t>
            </a:r>
            <a:r>
              <a:rPr lang="en-US" altLang="zh-CN" dirty="0"/>
              <a:t>1</a:t>
            </a:r>
            <a:r>
              <a:rPr lang="en-US" altLang="zh-CN" i="1" dirty="0"/>
              <a:t>-q</a:t>
            </a:r>
            <a:r>
              <a:rPr lang="en-US" altLang="zh-CN" dirty="0"/>
              <a:t>——</a:t>
            </a:r>
            <a:r>
              <a:rPr lang="zh-CN" altLang="zh-CN" b="1" dirty="0"/>
              <a:t>风险中性概率</a:t>
            </a:r>
            <a:r>
              <a:rPr lang="zh-CN" altLang="zh-CN" dirty="0"/>
              <a:t>（</a:t>
            </a:r>
            <a:r>
              <a:rPr lang="en-US" altLang="zh-CN" dirty="0"/>
              <a:t>risk neutral probability</a:t>
            </a:r>
            <a:r>
              <a:rPr lang="zh-CN" altLang="zh-CN" dirty="0"/>
              <a:t>）</a:t>
            </a:r>
            <a:endParaRPr lang="en-US" altLang="zh-CN" dirty="0"/>
          </a:p>
          <a:p>
            <a:endParaRPr lang="en-US" altLang="zh-CN" dirty="0"/>
          </a:p>
          <a:p>
            <a:r>
              <a:rPr lang="zh-CN" altLang="zh-CN" dirty="0"/>
              <a:t>用风险中性概率来计算，衍生品的价格也应该等于其未来期望支付的贴现值</a:t>
            </a:r>
            <a:endParaRPr lang="en-US" altLang="zh-CN" dirty="0"/>
          </a:p>
          <a:p>
            <a:pPr lvl="1"/>
            <a:endParaRPr lang="en-US" altLang="zh-CN" dirty="0"/>
          </a:p>
        </p:txBody>
      </p:sp>
      <p:sp>
        <p:nvSpPr>
          <p:cNvPr id="4" name="灯片编号占位符 3">
            <a:extLst>
              <a:ext uri="{FF2B5EF4-FFF2-40B4-BE49-F238E27FC236}">
                <a16:creationId xmlns:a16="http://schemas.microsoft.com/office/drawing/2014/main" id="{126617A4-D3E1-40A4-9C63-4E1BBA14D5FF}"/>
              </a:ext>
            </a:extLst>
          </p:cNvPr>
          <p:cNvSpPr>
            <a:spLocks noGrp="1"/>
          </p:cNvSpPr>
          <p:nvPr>
            <p:ph type="sldNum" sz="quarter" idx="12"/>
          </p:nvPr>
        </p:nvSpPr>
        <p:spPr/>
        <p:txBody>
          <a:bodyPr/>
          <a:lstStyle/>
          <a:p>
            <a:pPr>
              <a:defRPr/>
            </a:pPr>
            <a:fld id="{DF4C29A2-310B-4614-9E82-82EDFD340A49}" type="slidenum">
              <a:rPr lang="zh-CN" altLang="en-US" smtClean="0"/>
              <a:pPr>
                <a:defRPr/>
              </a:pPr>
              <a:t>11</a:t>
            </a:fld>
            <a:endParaRPr lang="zh-CN" altLang="en-US"/>
          </a:p>
        </p:txBody>
      </p:sp>
      <p:pic>
        <p:nvPicPr>
          <p:cNvPr id="5" name="图片 4">
            <a:extLst>
              <a:ext uri="{FF2B5EF4-FFF2-40B4-BE49-F238E27FC236}">
                <a16:creationId xmlns:a16="http://schemas.microsoft.com/office/drawing/2014/main" id="{2E344C76-58CE-47D0-8706-F9743EAE84F3}"/>
              </a:ext>
            </a:extLst>
          </p:cNvPr>
          <p:cNvPicPr>
            <a:picLocks noChangeAspect="1"/>
          </p:cNvPicPr>
          <p:nvPr/>
        </p:nvPicPr>
        <p:blipFill>
          <a:blip r:embed="rId2"/>
          <a:stretch>
            <a:fillRect/>
          </a:stretch>
        </p:blipFill>
        <p:spPr>
          <a:xfrm>
            <a:off x="2406441" y="3633591"/>
            <a:ext cx="4331118" cy="659505"/>
          </a:xfrm>
          <a:prstGeom prst="rect">
            <a:avLst/>
          </a:prstGeom>
        </p:spPr>
      </p:pic>
      <p:pic>
        <p:nvPicPr>
          <p:cNvPr id="6" name="图片 5">
            <a:extLst>
              <a:ext uri="{FF2B5EF4-FFF2-40B4-BE49-F238E27FC236}">
                <a16:creationId xmlns:a16="http://schemas.microsoft.com/office/drawing/2014/main" id="{238DDF22-A1CA-4814-BF98-7DA747C623AC}"/>
              </a:ext>
            </a:extLst>
          </p:cNvPr>
          <p:cNvPicPr>
            <a:picLocks noChangeAspect="1"/>
          </p:cNvPicPr>
          <p:nvPr/>
        </p:nvPicPr>
        <p:blipFill>
          <a:blip r:embed="rId3"/>
          <a:stretch>
            <a:fillRect/>
          </a:stretch>
        </p:blipFill>
        <p:spPr>
          <a:xfrm>
            <a:off x="3106524" y="4919823"/>
            <a:ext cx="2930952" cy="1101465"/>
          </a:xfrm>
          <a:prstGeom prst="rect">
            <a:avLst/>
          </a:prstGeom>
        </p:spPr>
      </p:pic>
    </p:spTree>
    <p:extLst>
      <p:ext uri="{BB962C8B-B14F-4D97-AF65-F5344CB8AC3E}">
        <p14:creationId xmlns:p14="http://schemas.microsoft.com/office/powerpoint/2010/main" val="17036662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603CEC-EDB8-411F-8238-D683E36C6B96}"/>
              </a:ext>
            </a:extLst>
          </p:cNvPr>
          <p:cNvSpPr>
            <a:spLocks noGrp="1"/>
          </p:cNvSpPr>
          <p:nvPr>
            <p:ph type="title"/>
          </p:nvPr>
        </p:nvSpPr>
        <p:spPr/>
        <p:txBody>
          <a:bodyPr/>
          <a:lstStyle/>
          <a:p>
            <a:r>
              <a:rPr lang="zh-CN" altLang="zh-CN" dirty="0"/>
              <a:t>对三种定价方法的评论</a:t>
            </a:r>
            <a:endParaRPr lang="zh-CN" altLang="en-US" dirty="0"/>
          </a:p>
        </p:txBody>
      </p:sp>
      <p:sp>
        <p:nvSpPr>
          <p:cNvPr id="3" name="内容占位符 2">
            <a:extLst>
              <a:ext uri="{FF2B5EF4-FFF2-40B4-BE49-F238E27FC236}">
                <a16:creationId xmlns:a16="http://schemas.microsoft.com/office/drawing/2014/main" id="{8F2BDCD5-4E64-4235-B309-27B7C4E1AB77}"/>
              </a:ext>
            </a:extLst>
          </p:cNvPr>
          <p:cNvSpPr>
            <a:spLocks noGrp="1"/>
          </p:cNvSpPr>
          <p:nvPr>
            <p:ph idx="1"/>
          </p:nvPr>
        </p:nvSpPr>
        <p:spPr/>
        <p:txBody>
          <a:bodyPr/>
          <a:lstStyle/>
          <a:p>
            <a:r>
              <a:rPr lang="zh-CN" altLang="zh-CN" dirty="0"/>
              <a:t>解释</a:t>
            </a:r>
            <a:r>
              <a:rPr lang="zh-CN" altLang="en-US" dirty="0"/>
              <a:t>“风险中性定价”</a:t>
            </a:r>
            <a:r>
              <a:rPr lang="zh-CN" altLang="zh-CN" dirty="0"/>
              <a:t>这种神奇方法为什么是正确的，以及这个风险中性世界与真实世界有什么联系，是无套利定价理论体系的核心内容</a:t>
            </a:r>
            <a:endParaRPr lang="en-US" altLang="zh-CN" dirty="0"/>
          </a:p>
          <a:p>
            <a:r>
              <a:rPr lang="zh-CN" altLang="en-US" dirty="0"/>
              <a:t>衍生品</a:t>
            </a:r>
            <a:r>
              <a:rPr lang="zh-CN" altLang="zh-CN" dirty="0"/>
              <a:t>定价方程中没有</a:t>
            </a:r>
            <a:r>
              <a:rPr lang="zh-CN" altLang="en-US" dirty="0"/>
              <a:t>直接</a:t>
            </a:r>
            <a:r>
              <a:rPr lang="zh-CN" altLang="zh-CN" dirty="0"/>
              <a:t>包含真实世界中股价走高和走低的概率（</a:t>
            </a:r>
            <a:r>
              <a:rPr lang="en-US" altLang="zh-CN" i="1" dirty="0"/>
              <a:t>p</a:t>
            </a:r>
            <a:r>
              <a:rPr lang="zh-CN" altLang="zh-CN" dirty="0"/>
              <a:t>与</a:t>
            </a:r>
            <a:r>
              <a:rPr lang="en-US" altLang="zh-CN" dirty="0"/>
              <a:t>1</a:t>
            </a:r>
            <a:r>
              <a:rPr lang="en-US" altLang="zh-CN" i="1" dirty="0"/>
              <a:t>-p</a:t>
            </a:r>
            <a:r>
              <a:rPr lang="zh-CN" altLang="zh-CN" dirty="0"/>
              <a:t>）</a:t>
            </a:r>
            <a:r>
              <a:rPr lang="zh-CN" altLang="en-US" dirty="0"/>
              <a:t>；但真实世界的概率通过影响股票价格而被间接包含在了衍生品价格中</a:t>
            </a:r>
            <a:endParaRPr lang="en-US" altLang="zh-CN" dirty="0"/>
          </a:p>
          <a:p>
            <a:r>
              <a:rPr lang="zh-CN" altLang="zh-CN" dirty="0"/>
              <a:t>用股票和债券来复制衍生品，</a:t>
            </a:r>
            <a:r>
              <a:rPr lang="zh-CN" altLang="en-US" dirty="0"/>
              <a:t>既</a:t>
            </a:r>
            <a:r>
              <a:rPr lang="zh-CN" altLang="zh-CN" dirty="0"/>
              <a:t>定出了衍生品的价格</a:t>
            </a:r>
            <a:r>
              <a:rPr lang="zh-CN" altLang="en-US" dirty="0"/>
              <a:t>，也</a:t>
            </a:r>
            <a:r>
              <a:rPr lang="zh-CN" altLang="zh-CN" dirty="0"/>
              <a:t>给出了对冲衍生品的方法</a:t>
            </a:r>
            <a:r>
              <a:rPr lang="en-US" altLang="zh-CN" dirty="0"/>
              <a:t>——</a:t>
            </a:r>
            <a:r>
              <a:rPr lang="zh-CN" altLang="zh-CN" dirty="0"/>
              <a:t>对冲与定价同样重要</a:t>
            </a:r>
            <a:endParaRPr lang="en-US" altLang="zh-CN" dirty="0"/>
          </a:p>
          <a:p>
            <a:r>
              <a:rPr lang="zh-CN" altLang="en-US" dirty="0"/>
              <a:t>有关</a:t>
            </a:r>
            <a:r>
              <a:rPr lang="en-US" altLang="zh-CN" i="1" dirty="0"/>
              <a:t>Δ</a:t>
            </a:r>
            <a:r>
              <a:rPr lang="zh-CN" altLang="zh-CN" dirty="0"/>
              <a:t>这个变量</a:t>
            </a:r>
            <a:endParaRPr lang="en-US" altLang="zh-CN" dirty="0"/>
          </a:p>
          <a:p>
            <a:pPr lvl="1"/>
            <a:r>
              <a:rPr lang="zh-CN" altLang="zh-CN" dirty="0"/>
              <a:t>衍生品价格相对标的资产价格变化的敏感度</a:t>
            </a:r>
            <a:r>
              <a:rPr lang="zh-CN" altLang="en-US" dirty="0"/>
              <a:t>叫做</a:t>
            </a:r>
            <a:r>
              <a:rPr lang="en-US" altLang="zh-CN" dirty="0"/>
              <a:t>Delta</a:t>
            </a:r>
            <a:r>
              <a:rPr lang="zh-CN" altLang="zh-CN" dirty="0"/>
              <a:t>，用</a:t>
            </a:r>
            <a:r>
              <a:rPr lang="en-US" altLang="zh-CN" i="1" dirty="0"/>
              <a:t>Δ</a:t>
            </a:r>
            <a:r>
              <a:rPr lang="zh-CN" altLang="zh-CN" dirty="0"/>
              <a:t>来表示</a:t>
            </a:r>
            <a:endParaRPr lang="en-US" altLang="zh-CN" dirty="0"/>
          </a:p>
          <a:p>
            <a:pPr lvl="1"/>
            <a:r>
              <a:rPr lang="en-US" altLang="zh-CN" dirty="0"/>
              <a:t>Delta</a:t>
            </a:r>
            <a:r>
              <a:rPr lang="zh-CN" altLang="zh-CN" dirty="0"/>
              <a:t>对冲，就是将组合的</a:t>
            </a:r>
            <a:r>
              <a:rPr lang="en-US" altLang="zh-CN" dirty="0"/>
              <a:t>Delta</a:t>
            </a:r>
            <a:r>
              <a:rPr lang="zh-CN" altLang="zh-CN" dirty="0"/>
              <a:t>调整成</a:t>
            </a:r>
            <a:r>
              <a:rPr lang="en-US" altLang="zh-CN" dirty="0"/>
              <a:t>0——</a:t>
            </a:r>
            <a:r>
              <a:rPr lang="zh-CN" altLang="zh-CN" dirty="0"/>
              <a:t>这样无论标的资产的价格如何变化，组合的价值都保持不变</a:t>
            </a:r>
            <a:endParaRPr lang="en-US" altLang="zh-CN" dirty="0"/>
          </a:p>
          <a:p>
            <a:pPr lvl="1"/>
            <a:r>
              <a:rPr lang="zh-CN" altLang="zh-CN" dirty="0"/>
              <a:t>第一种定价方法中由衍生品和股票组成的组合，</a:t>
            </a:r>
            <a:r>
              <a:rPr lang="en-US" altLang="zh-CN" dirty="0"/>
              <a:t>Delta</a:t>
            </a:r>
            <a:r>
              <a:rPr lang="zh-CN" altLang="zh-CN" dirty="0"/>
              <a:t>就是</a:t>
            </a:r>
            <a:r>
              <a:rPr lang="en-US" altLang="zh-CN" dirty="0"/>
              <a:t>0</a:t>
            </a:r>
          </a:p>
          <a:p>
            <a:endParaRPr lang="zh-CN" altLang="en-US" dirty="0"/>
          </a:p>
        </p:txBody>
      </p:sp>
      <p:sp>
        <p:nvSpPr>
          <p:cNvPr id="4" name="灯片编号占位符 3">
            <a:extLst>
              <a:ext uri="{FF2B5EF4-FFF2-40B4-BE49-F238E27FC236}">
                <a16:creationId xmlns:a16="http://schemas.microsoft.com/office/drawing/2014/main" id="{002AC131-984E-45F7-A1D3-CFACCA6AC94F}"/>
              </a:ext>
            </a:extLst>
          </p:cNvPr>
          <p:cNvSpPr>
            <a:spLocks noGrp="1"/>
          </p:cNvSpPr>
          <p:nvPr>
            <p:ph type="sldNum" sz="quarter" idx="12"/>
          </p:nvPr>
        </p:nvSpPr>
        <p:spPr/>
        <p:txBody>
          <a:bodyPr/>
          <a:lstStyle/>
          <a:p>
            <a:pPr>
              <a:defRPr/>
            </a:pPr>
            <a:fld id="{DF4C29A2-310B-4614-9E82-82EDFD340A49}" type="slidenum">
              <a:rPr lang="zh-CN" altLang="en-US" smtClean="0"/>
              <a:pPr>
                <a:defRPr/>
              </a:pPr>
              <a:t>12</a:t>
            </a:fld>
            <a:endParaRPr lang="zh-CN" altLang="en-US"/>
          </a:p>
        </p:txBody>
      </p:sp>
    </p:spTree>
    <p:extLst>
      <p:ext uri="{BB962C8B-B14F-4D97-AF65-F5344CB8AC3E}">
        <p14:creationId xmlns:p14="http://schemas.microsoft.com/office/powerpoint/2010/main" val="1934652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A09490-B3A2-4B57-9E13-14DF9F731D99}"/>
              </a:ext>
            </a:extLst>
          </p:cNvPr>
          <p:cNvSpPr>
            <a:spLocks noGrp="1"/>
          </p:cNvSpPr>
          <p:nvPr>
            <p:ph type="title"/>
          </p:nvPr>
        </p:nvSpPr>
        <p:spPr/>
        <p:txBody>
          <a:bodyPr/>
          <a:lstStyle/>
          <a:p>
            <a:r>
              <a:rPr lang="en-US" altLang="zh-CN" sz="2000" dirty="0"/>
              <a:t>14.1 </a:t>
            </a:r>
            <a:r>
              <a:rPr lang="zh-CN" altLang="en-US" sz="2000" dirty="0"/>
              <a:t>远期与期货</a:t>
            </a:r>
            <a:br>
              <a:rPr lang="en-US" altLang="zh-CN" dirty="0"/>
            </a:br>
            <a:r>
              <a:rPr lang="zh-CN" altLang="en-US" dirty="0"/>
              <a:t>远期与期货的定价</a:t>
            </a:r>
          </a:p>
        </p:txBody>
      </p:sp>
      <p:sp>
        <p:nvSpPr>
          <p:cNvPr id="3" name="内容占位符 2">
            <a:extLst>
              <a:ext uri="{FF2B5EF4-FFF2-40B4-BE49-F238E27FC236}">
                <a16:creationId xmlns:a16="http://schemas.microsoft.com/office/drawing/2014/main" id="{DE8448EC-0D35-49E1-9ADB-3F61A34CB609}"/>
              </a:ext>
            </a:extLst>
          </p:cNvPr>
          <p:cNvSpPr>
            <a:spLocks noGrp="1"/>
          </p:cNvSpPr>
          <p:nvPr>
            <p:ph idx="1"/>
          </p:nvPr>
        </p:nvSpPr>
        <p:spPr/>
        <p:txBody>
          <a:bodyPr/>
          <a:lstStyle/>
          <a:p>
            <a:r>
              <a:rPr lang="zh-CN" altLang="zh-CN" b="1" dirty="0"/>
              <a:t>远期合约</a:t>
            </a:r>
            <a:r>
              <a:rPr lang="zh-CN" altLang="zh-CN" dirty="0"/>
              <a:t>（</a:t>
            </a:r>
            <a:r>
              <a:rPr lang="en-US" altLang="zh-CN" dirty="0"/>
              <a:t>forward contract</a:t>
            </a:r>
            <a:r>
              <a:rPr lang="zh-CN" altLang="zh-CN" dirty="0"/>
              <a:t>）</a:t>
            </a:r>
            <a:r>
              <a:rPr lang="zh-CN" altLang="en-US" dirty="0"/>
              <a:t>：</a:t>
            </a:r>
            <a:r>
              <a:rPr lang="zh-CN" altLang="zh-CN" dirty="0"/>
              <a:t>在未来某一约定时刻以约定的价格买卖某产品的合约</a:t>
            </a:r>
            <a:endParaRPr lang="en-US" altLang="zh-CN" dirty="0"/>
          </a:p>
          <a:p>
            <a:r>
              <a:rPr lang="zh-CN" altLang="zh-CN" b="1" dirty="0"/>
              <a:t>期货</a:t>
            </a:r>
            <a:r>
              <a:rPr lang="zh-CN" altLang="zh-CN" dirty="0"/>
              <a:t>（</a:t>
            </a:r>
            <a:r>
              <a:rPr lang="en-US" altLang="zh-CN" dirty="0"/>
              <a:t>futures</a:t>
            </a:r>
            <a:r>
              <a:rPr lang="zh-CN" altLang="zh-CN" dirty="0"/>
              <a:t>）</a:t>
            </a:r>
            <a:r>
              <a:rPr lang="zh-CN" altLang="en-US" dirty="0"/>
              <a:t>：在期货交易所交易的</a:t>
            </a:r>
            <a:r>
              <a:rPr lang="zh-CN" altLang="zh-CN" dirty="0"/>
              <a:t>标准化的远期合约</a:t>
            </a:r>
            <a:endParaRPr lang="en-US" altLang="zh-CN" dirty="0"/>
          </a:p>
          <a:p>
            <a:r>
              <a:rPr lang="zh-CN" altLang="en-US" dirty="0"/>
              <a:t>期货（远期）的定价方法</a:t>
            </a:r>
            <a:endParaRPr lang="en-US" altLang="zh-CN" dirty="0"/>
          </a:p>
          <a:p>
            <a:pPr lvl="1"/>
            <a:r>
              <a:rPr lang="zh-CN" altLang="en-US" dirty="0"/>
              <a:t>一项</a:t>
            </a:r>
            <a:r>
              <a:rPr lang="zh-CN" altLang="zh-CN" dirty="0"/>
              <a:t>不产生任何收入的资产，它当前的</a:t>
            </a:r>
            <a:r>
              <a:rPr lang="zh-CN" altLang="zh-CN" b="1" dirty="0"/>
              <a:t>现货价格</a:t>
            </a:r>
            <a:r>
              <a:rPr lang="zh-CN" altLang="zh-CN" dirty="0"/>
              <a:t>（</a:t>
            </a:r>
            <a:r>
              <a:rPr lang="en-US" altLang="zh-CN" dirty="0"/>
              <a:t>spot price</a:t>
            </a:r>
            <a:r>
              <a:rPr lang="zh-CN" altLang="zh-CN" dirty="0"/>
              <a:t>）为</a:t>
            </a:r>
            <a:r>
              <a:rPr lang="en-US" altLang="zh-CN" i="1" dirty="0"/>
              <a:t>S</a:t>
            </a:r>
            <a:r>
              <a:rPr lang="en-US" altLang="zh-CN" baseline="-25000" dirty="0"/>
              <a:t>0</a:t>
            </a:r>
            <a:endParaRPr lang="zh-CN" altLang="en-US" dirty="0"/>
          </a:p>
          <a:p>
            <a:pPr lvl="1"/>
            <a:r>
              <a:rPr lang="zh-CN" altLang="zh-CN" dirty="0"/>
              <a:t>当前，这一资产在</a:t>
            </a:r>
            <a:r>
              <a:rPr lang="en-US" altLang="zh-CN" i="1" dirty="0"/>
              <a:t>T</a:t>
            </a:r>
            <a:r>
              <a:rPr lang="zh-CN" altLang="zh-CN" dirty="0"/>
              <a:t>期后的</a:t>
            </a:r>
            <a:r>
              <a:rPr lang="zh-CN" altLang="zh-CN" b="1" dirty="0"/>
              <a:t>远期价格</a:t>
            </a:r>
            <a:r>
              <a:rPr lang="zh-CN" altLang="zh-CN" dirty="0"/>
              <a:t>（</a:t>
            </a:r>
            <a:r>
              <a:rPr lang="en-US" altLang="zh-CN" dirty="0"/>
              <a:t>forward price</a:t>
            </a:r>
            <a:r>
              <a:rPr lang="zh-CN" altLang="zh-CN" dirty="0"/>
              <a:t>）为</a:t>
            </a:r>
            <a:r>
              <a:rPr lang="en-US" altLang="zh-CN" i="1" dirty="0"/>
              <a:t>F</a:t>
            </a:r>
            <a:r>
              <a:rPr lang="en-US" altLang="zh-CN" baseline="-25000" dirty="0"/>
              <a:t>0</a:t>
            </a:r>
          </a:p>
          <a:p>
            <a:pPr lvl="1"/>
            <a:r>
              <a:rPr lang="zh-CN" altLang="zh-CN" dirty="0"/>
              <a:t>从</a:t>
            </a:r>
            <a:r>
              <a:rPr lang="zh-CN" altLang="en-US" dirty="0"/>
              <a:t>当前</a:t>
            </a:r>
            <a:r>
              <a:rPr lang="zh-CN" altLang="zh-CN" dirty="0"/>
              <a:t>到</a:t>
            </a:r>
            <a:r>
              <a:rPr lang="en-US" altLang="zh-CN" i="1" dirty="0"/>
              <a:t>T</a:t>
            </a:r>
            <a:r>
              <a:rPr lang="zh-CN" altLang="zh-CN" dirty="0"/>
              <a:t>时刻的无风险利率为</a:t>
            </a:r>
            <a:r>
              <a:rPr lang="en-US" altLang="zh-CN" i="1" dirty="0"/>
              <a:t>r</a:t>
            </a:r>
            <a:r>
              <a:rPr lang="zh-CN" altLang="zh-CN" dirty="0"/>
              <a:t>（按连续复利计算）</a:t>
            </a:r>
            <a:endParaRPr lang="en-US" altLang="zh-CN" dirty="0"/>
          </a:p>
          <a:p>
            <a:r>
              <a:rPr lang="zh-CN" altLang="zh-CN" dirty="0"/>
              <a:t>由无套利的原则，必有</a:t>
            </a:r>
            <a:endParaRPr lang="en-US" altLang="zh-CN" dirty="0"/>
          </a:p>
          <a:p>
            <a:endParaRPr lang="en-US" altLang="zh-CN" dirty="0"/>
          </a:p>
          <a:p>
            <a:pPr lvl="1"/>
            <a:r>
              <a:rPr lang="zh-CN" altLang="zh-CN" dirty="0"/>
              <a:t>如果</a:t>
            </a:r>
            <a:r>
              <a:rPr lang="en-US" altLang="zh-CN" i="1" dirty="0"/>
              <a:t>F</a:t>
            </a:r>
            <a:r>
              <a:rPr lang="en-US" altLang="zh-CN" baseline="-25000" dirty="0"/>
              <a:t>0</a:t>
            </a:r>
            <a:r>
              <a:rPr lang="en-US" altLang="zh-CN" i="1" dirty="0"/>
              <a:t>&gt;S</a:t>
            </a:r>
            <a:r>
              <a:rPr lang="en-US" altLang="zh-CN" baseline="-25000" dirty="0"/>
              <a:t>0</a:t>
            </a:r>
            <a:r>
              <a:rPr lang="en-US" altLang="zh-CN" i="1" dirty="0"/>
              <a:t>e</a:t>
            </a:r>
            <a:r>
              <a:rPr lang="en-US" altLang="zh-CN" i="1" baseline="30000" dirty="0"/>
              <a:t>rT</a:t>
            </a:r>
            <a:r>
              <a:rPr lang="zh-CN" altLang="zh-CN" dirty="0"/>
              <a:t>，投资者可以在现货市场上买入资产，并在远期市场上卖空远期合约来套利</a:t>
            </a:r>
            <a:endParaRPr lang="en-US" altLang="zh-CN" dirty="0"/>
          </a:p>
          <a:p>
            <a:pPr lvl="1"/>
            <a:r>
              <a:rPr lang="zh-CN" altLang="en-US" dirty="0"/>
              <a:t>如果</a:t>
            </a:r>
            <a:r>
              <a:rPr lang="en-US" altLang="zh-CN" i="1" dirty="0"/>
              <a:t>F</a:t>
            </a:r>
            <a:r>
              <a:rPr lang="en-US" altLang="zh-CN" baseline="-25000" dirty="0"/>
              <a:t>0</a:t>
            </a:r>
            <a:r>
              <a:rPr lang="en-US" altLang="zh-CN" i="1" dirty="0"/>
              <a:t>&lt;S</a:t>
            </a:r>
            <a:r>
              <a:rPr lang="en-US" altLang="zh-CN" baseline="-25000" dirty="0"/>
              <a:t>0</a:t>
            </a:r>
            <a:r>
              <a:rPr lang="en-US" altLang="zh-CN" i="1" dirty="0"/>
              <a:t>e</a:t>
            </a:r>
            <a:r>
              <a:rPr lang="en-US" altLang="zh-CN" i="1" baseline="30000" dirty="0"/>
              <a:t>rT</a:t>
            </a:r>
            <a:r>
              <a:rPr lang="zh-CN" altLang="zh-CN" dirty="0"/>
              <a:t>时，可以通过做空现货，做多远期来套利</a:t>
            </a:r>
            <a:endParaRPr lang="en-US" altLang="zh-CN" dirty="0"/>
          </a:p>
          <a:p>
            <a:pPr lvl="1"/>
            <a:endParaRPr lang="en-US" altLang="zh-CN" dirty="0"/>
          </a:p>
          <a:p>
            <a:pPr lvl="1"/>
            <a:endParaRPr lang="en-US" altLang="zh-CN" dirty="0"/>
          </a:p>
          <a:p>
            <a:endParaRPr lang="en-US" altLang="zh-CN" dirty="0"/>
          </a:p>
        </p:txBody>
      </p:sp>
      <p:sp>
        <p:nvSpPr>
          <p:cNvPr id="4" name="灯片编号占位符 3">
            <a:extLst>
              <a:ext uri="{FF2B5EF4-FFF2-40B4-BE49-F238E27FC236}">
                <a16:creationId xmlns:a16="http://schemas.microsoft.com/office/drawing/2014/main" id="{41DABE90-CF80-4D8D-AA24-DDFD5AA41740}"/>
              </a:ext>
            </a:extLst>
          </p:cNvPr>
          <p:cNvSpPr>
            <a:spLocks noGrp="1"/>
          </p:cNvSpPr>
          <p:nvPr>
            <p:ph type="sldNum" sz="quarter" idx="12"/>
          </p:nvPr>
        </p:nvSpPr>
        <p:spPr/>
        <p:txBody>
          <a:bodyPr/>
          <a:lstStyle/>
          <a:p>
            <a:pPr>
              <a:defRPr/>
            </a:pPr>
            <a:fld id="{DF4C29A2-310B-4614-9E82-82EDFD340A49}" type="slidenum">
              <a:rPr lang="zh-CN" altLang="en-US" smtClean="0"/>
              <a:pPr>
                <a:defRPr/>
              </a:pPr>
              <a:t>2</a:t>
            </a:fld>
            <a:endParaRPr lang="zh-CN" altLang="en-US"/>
          </a:p>
        </p:txBody>
      </p:sp>
      <p:pic>
        <p:nvPicPr>
          <p:cNvPr id="5" name="图片 4">
            <a:extLst>
              <a:ext uri="{FF2B5EF4-FFF2-40B4-BE49-F238E27FC236}">
                <a16:creationId xmlns:a16="http://schemas.microsoft.com/office/drawing/2014/main" id="{C45D8B16-0F0D-4126-8DE8-F19687924399}"/>
              </a:ext>
            </a:extLst>
          </p:cNvPr>
          <p:cNvPicPr>
            <a:picLocks noChangeAspect="1"/>
          </p:cNvPicPr>
          <p:nvPr/>
        </p:nvPicPr>
        <p:blipFill>
          <a:blip r:embed="rId2"/>
          <a:stretch>
            <a:fillRect/>
          </a:stretch>
        </p:blipFill>
        <p:spPr>
          <a:xfrm>
            <a:off x="4085036" y="4365622"/>
            <a:ext cx="973929" cy="359522"/>
          </a:xfrm>
          <a:prstGeom prst="rect">
            <a:avLst/>
          </a:prstGeom>
        </p:spPr>
      </p:pic>
    </p:spTree>
    <p:extLst>
      <p:ext uri="{BB962C8B-B14F-4D97-AF65-F5344CB8AC3E}">
        <p14:creationId xmlns:p14="http://schemas.microsoft.com/office/powerpoint/2010/main" val="132518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A09490-B3A2-4B57-9E13-14DF9F731D99}"/>
              </a:ext>
            </a:extLst>
          </p:cNvPr>
          <p:cNvSpPr>
            <a:spLocks noGrp="1"/>
          </p:cNvSpPr>
          <p:nvPr>
            <p:ph type="title"/>
          </p:nvPr>
        </p:nvSpPr>
        <p:spPr/>
        <p:txBody>
          <a:bodyPr/>
          <a:lstStyle/>
          <a:p>
            <a:r>
              <a:rPr lang="en-US" altLang="zh-CN" sz="2000" dirty="0"/>
              <a:t>14.1 </a:t>
            </a:r>
            <a:r>
              <a:rPr lang="zh-CN" altLang="en-US" sz="2000" dirty="0"/>
              <a:t>远期与期货</a:t>
            </a:r>
            <a:br>
              <a:rPr lang="en-US" altLang="zh-CN" dirty="0"/>
            </a:br>
            <a:r>
              <a:rPr lang="zh-CN" altLang="zh-CN" dirty="0"/>
              <a:t>远期价格</a:t>
            </a:r>
            <a:r>
              <a:rPr lang="en-US" altLang="zh-CN" dirty="0"/>
              <a:t> vs. </a:t>
            </a:r>
            <a:r>
              <a:rPr lang="zh-CN" altLang="zh-CN" dirty="0"/>
              <a:t>对未来现货价格的预期</a:t>
            </a:r>
            <a:endParaRPr lang="zh-CN" altLang="en-US" dirty="0"/>
          </a:p>
        </p:txBody>
      </p:sp>
      <p:sp>
        <p:nvSpPr>
          <p:cNvPr id="3" name="内容占位符 2">
            <a:extLst>
              <a:ext uri="{FF2B5EF4-FFF2-40B4-BE49-F238E27FC236}">
                <a16:creationId xmlns:a16="http://schemas.microsoft.com/office/drawing/2014/main" id="{DE8448EC-0D35-49E1-9ADB-3F61A34CB609}"/>
              </a:ext>
            </a:extLst>
          </p:cNvPr>
          <p:cNvSpPr>
            <a:spLocks noGrp="1"/>
          </p:cNvSpPr>
          <p:nvPr>
            <p:ph idx="1"/>
          </p:nvPr>
        </p:nvSpPr>
        <p:spPr/>
        <p:txBody>
          <a:bodyPr/>
          <a:lstStyle/>
          <a:p>
            <a:r>
              <a:rPr lang="zh-CN" altLang="zh-CN" dirty="0"/>
              <a:t>远期价格</a:t>
            </a:r>
            <a:r>
              <a:rPr lang="en-US" altLang="zh-CN" dirty="0"/>
              <a:t> vs. </a:t>
            </a:r>
            <a:r>
              <a:rPr lang="zh-CN" altLang="zh-CN" dirty="0"/>
              <a:t>现在对未来某个时期现货价格的预期</a:t>
            </a:r>
            <a:r>
              <a:rPr lang="en-US" altLang="zh-CN" dirty="0"/>
              <a:t>——</a:t>
            </a:r>
            <a:r>
              <a:rPr lang="zh-CN" altLang="en-US" dirty="0"/>
              <a:t>如何理解</a:t>
            </a:r>
            <a:r>
              <a:rPr lang="zh-CN" altLang="zh-CN" dirty="0"/>
              <a:t>这二者的关系？</a:t>
            </a:r>
            <a:endParaRPr lang="en-US" altLang="zh-CN" dirty="0"/>
          </a:p>
          <a:p>
            <a:pPr lvl="1"/>
            <a:r>
              <a:rPr lang="zh-CN" altLang="en-US" dirty="0"/>
              <a:t>直觉：</a:t>
            </a:r>
            <a:r>
              <a:rPr lang="zh-CN" altLang="zh-CN" dirty="0"/>
              <a:t>远期价格是现在所预期的未来某时刻的现货价格</a:t>
            </a:r>
            <a:endParaRPr lang="en-US" altLang="zh-CN" dirty="0"/>
          </a:p>
          <a:p>
            <a:pPr lvl="1"/>
            <a:r>
              <a:rPr lang="zh-CN" altLang="en-US" dirty="0"/>
              <a:t>数学：</a:t>
            </a:r>
            <a:r>
              <a:rPr lang="zh-CN" altLang="zh-CN" dirty="0"/>
              <a:t>远期价格和现货价格之间存在着精确的数量关系，从而只是现货价格的一个衍生价格</a:t>
            </a:r>
            <a:endParaRPr lang="en-US" altLang="zh-CN" dirty="0"/>
          </a:p>
          <a:p>
            <a:r>
              <a:rPr lang="zh-CN" altLang="zh-CN" dirty="0"/>
              <a:t>投资者在</a:t>
            </a:r>
            <a:r>
              <a:rPr lang="en-US" altLang="zh-CN" i="1" dirty="0"/>
              <a:t>T</a:t>
            </a:r>
            <a:r>
              <a:rPr lang="zh-CN" altLang="zh-CN" dirty="0"/>
              <a:t>期后需要获得一单位资产</a:t>
            </a:r>
            <a:r>
              <a:rPr lang="zh-CN" altLang="en-US" dirty="0"/>
              <a:t>，无套利应使得她对两种方式无差异</a:t>
            </a:r>
            <a:endParaRPr lang="en-US" altLang="zh-CN" dirty="0"/>
          </a:p>
          <a:p>
            <a:pPr lvl="1"/>
            <a:r>
              <a:rPr lang="zh-CN" altLang="zh-CN" dirty="0"/>
              <a:t>买入期货合约，从而将未来支付的价格锁定在</a:t>
            </a:r>
            <a:r>
              <a:rPr lang="en-US" altLang="zh-CN" i="1" dirty="0"/>
              <a:t>F</a:t>
            </a:r>
            <a:r>
              <a:rPr lang="en-US" altLang="zh-CN" baseline="-25000" dirty="0"/>
              <a:t>0</a:t>
            </a:r>
            <a:r>
              <a:rPr lang="zh-CN" altLang="en-US" dirty="0"/>
              <a:t>（未来的支付用无风险利率</a:t>
            </a:r>
            <a:r>
              <a:rPr lang="en-US" altLang="zh-CN" i="1" dirty="0"/>
              <a:t>r</a:t>
            </a:r>
            <a:r>
              <a:rPr lang="zh-CN" altLang="en-US" dirty="0"/>
              <a:t>贴现）</a:t>
            </a:r>
            <a:endParaRPr lang="en-US" altLang="zh-CN" dirty="0"/>
          </a:p>
          <a:p>
            <a:pPr lvl="1"/>
            <a:r>
              <a:rPr lang="zh-CN" altLang="zh-CN" dirty="0"/>
              <a:t>等到</a:t>
            </a:r>
            <a:r>
              <a:rPr lang="en-US" altLang="zh-CN" i="1" dirty="0"/>
              <a:t>T</a:t>
            </a:r>
            <a:r>
              <a:rPr lang="zh-CN" altLang="zh-CN" dirty="0"/>
              <a:t>期后，在现货市场上以价格</a:t>
            </a:r>
            <a:r>
              <a:rPr lang="en-US" altLang="zh-CN" i="1" dirty="0"/>
              <a:t>S</a:t>
            </a:r>
            <a:r>
              <a:rPr lang="en-US" altLang="zh-CN" i="1" baseline="-25000" dirty="0"/>
              <a:t>T</a:t>
            </a:r>
            <a:r>
              <a:rPr lang="zh-CN" altLang="zh-CN" dirty="0"/>
              <a:t>买入资产</a:t>
            </a:r>
            <a:r>
              <a:rPr lang="zh-CN" altLang="en-US" dirty="0"/>
              <a:t>（未来的支付不确定，用贴现率</a:t>
            </a:r>
            <a:r>
              <a:rPr lang="en-US" altLang="zh-CN" i="1" dirty="0"/>
              <a:t>k</a:t>
            </a:r>
            <a:r>
              <a:rPr lang="zh-CN" altLang="en-US" dirty="0"/>
              <a:t>贴现）</a:t>
            </a:r>
            <a:endParaRPr lang="en-US" altLang="zh-CN" dirty="0"/>
          </a:p>
          <a:p>
            <a:pPr lvl="1"/>
            <a:endParaRPr lang="en-US" altLang="zh-CN" dirty="0"/>
          </a:p>
          <a:p>
            <a:r>
              <a:rPr lang="zh-CN" altLang="en-US" dirty="0"/>
              <a:t>只有</a:t>
            </a:r>
            <a:r>
              <a:rPr lang="zh-CN" altLang="zh-CN" dirty="0"/>
              <a:t>现货价格的</a:t>
            </a:r>
            <a:r>
              <a:rPr lang="en-US" altLang="zh-CN" i="1" dirty="0"/>
              <a:t>β=</a:t>
            </a:r>
            <a:r>
              <a:rPr lang="en-US" altLang="zh-CN" dirty="0"/>
              <a:t>0</a:t>
            </a:r>
            <a:r>
              <a:rPr lang="zh-CN" altLang="zh-CN" dirty="0"/>
              <a:t>时（即现货价格不包含系统性风险），才有</a:t>
            </a:r>
            <a:r>
              <a:rPr lang="en-US" altLang="zh-CN" i="1" dirty="0"/>
              <a:t>r=k</a:t>
            </a:r>
            <a:r>
              <a:rPr lang="en-US" altLang="zh-CN" dirty="0"/>
              <a:t>——</a:t>
            </a:r>
            <a:r>
              <a:rPr lang="zh-CN" altLang="en-US" dirty="0"/>
              <a:t>期货价格等于对未来现货价格的预期</a:t>
            </a:r>
            <a:endParaRPr lang="en-US" altLang="zh-CN" dirty="0"/>
          </a:p>
          <a:p>
            <a:r>
              <a:rPr lang="zh-CN" altLang="zh-CN" dirty="0"/>
              <a:t>现在的现货价格</a:t>
            </a:r>
            <a:r>
              <a:rPr lang="zh-CN" altLang="en-US" dirty="0"/>
              <a:t>和</a:t>
            </a:r>
            <a:r>
              <a:rPr lang="zh-CN" altLang="zh-CN" dirty="0"/>
              <a:t>远期价格均包含相同的对未来预期的信息量</a:t>
            </a:r>
            <a:r>
              <a:rPr lang="zh-CN" altLang="en-US" dirty="0"/>
              <a:t>，</a:t>
            </a:r>
            <a:r>
              <a:rPr lang="zh-CN" altLang="zh-CN" dirty="0"/>
              <a:t>只不过因为风险溢价的存在，二者并不严格相等</a:t>
            </a:r>
            <a:endParaRPr lang="en-US" altLang="zh-CN" dirty="0"/>
          </a:p>
          <a:p>
            <a:pPr lvl="1"/>
            <a:endParaRPr lang="en-US" altLang="zh-CN" dirty="0"/>
          </a:p>
          <a:p>
            <a:endParaRPr lang="en-US" altLang="zh-CN" dirty="0"/>
          </a:p>
        </p:txBody>
      </p:sp>
      <p:sp>
        <p:nvSpPr>
          <p:cNvPr id="4" name="灯片编号占位符 3">
            <a:extLst>
              <a:ext uri="{FF2B5EF4-FFF2-40B4-BE49-F238E27FC236}">
                <a16:creationId xmlns:a16="http://schemas.microsoft.com/office/drawing/2014/main" id="{41DABE90-CF80-4D8D-AA24-DDFD5AA41740}"/>
              </a:ext>
            </a:extLst>
          </p:cNvPr>
          <p:cNvSpPr>
            <a:spLocks noGrp="1"/>
          </p:cNvSpPr>
          <p:nvPr>
            <p:ph type="sldNum" sz="quarter" idx="12"/>
          </p:nvPr>
        </p:nvSpPr>
        <p:spPr/>
        <p:txBody>
          <a:bodyPr/>
          <a:lstStyle/>
          <a:p>
            <a:pPr>
              <a:defRPr/>
            </a:pPr>
            <a:fld id="{DF4C29A2-310B-4614-9E82-82EDFD340A49}" type="slidenum">
              <a:rPr lang="zh-CN" altLang="en-US" smtClean="0"/>
              <a:pPr>
                <a:defRPr/>
              </a:pPr>
              <a:t>3</a:t>
            </a:fld>
            <a:endParaRPr lang="zh-CN" altLang="en-US"/>
          </a:p>
        </p:txBody>
      </p:sp>
      <p:pic>
        <p:nvPicPr>
          <p:cNvPr id="5" name="图片 4">
            <a:extLst>
              <a:ext uri="{FF2B5EF4-FFF2-40B4-BE49-F238E27FC236}">
                <a16:creationId xmlns:a16="http://schemas.microsoft.com/office/drawing/2014/main" id="{AEEBF06D-8F14-441F-8A0C-FAD5790FB723}"/>
              </a:ext>
            </a:extLst>
          </p:cNvPr>
          <p:cNvPicPr>
            <a:picLocks noChangeAspect="1"/>
          </p:cNvPicPr>
          <p:nvPr/>
        </p:nvPicPr>
        <p:blipFill>
          <a:blip r:embed="rId2"/>
          <a:stretch>
            <a:fillRect/>
          </a:stretch>
        </p:blipFill>
        <p:spPr>
          <a:xfrm>
            <a:off x="3685152" y="4365622"/>
            <a:ext cx="1773696" cy="359522"/>
          </a:xfrm>
          <a:prstGeom prst="rect">
            <a:avLst/>
          </a:prstGeom>
        </p:spPr>
      </p:pic>
    </p:spTree>
    <p:extLst>
      <p:ext uri="{BB962C8B-B14F-4D97-AF65-F5344CB8AC3E}">
        <p14:creationId xmlns:p14="http://schemas.microsoft.com/office/powerpoint/2010/main" val="750622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1B3009-902C-43B4-A1F4-45E40AC2502E}"/>
              </a:ext>
            </a:extLst>
          </p:cNvPr>
          <p:cNvSpPr>
            <a:spLocks noGrp="1"/>
          </p:cNvSpPr>
          <p:nvPr>
            <p:ph type="title"/>
          </p:nvPr>
        </p:nvSpPr>
        <p:spPr/>
        <p:txBody>
          <a:bodyPr/>
          <a:lstStyle/>
          <a:p>
            <a:r>
              <a:rPr lang="en-US" altLang="zh-CN" sz="2000" dirty="0"/>
              <a:t>14.2 </a:t>
            </a:r>
            <a:r>
              <a:rPr lang="zh-CN" altLang="zh-CN" sz="2000" dirty="0"/>
              <a:t>期权</a:t>
            </a:r>
            <a:br>
              <a:rPr lang="zh-CN" altLang="zh-CN" b="1" dirty="0"/>
            </a:br>
            <a:r>
              <a:rPr lang="zh-CN" altLang="en-US" dirty="0"/>
              <a:t>期权基本概念</a:t>
            </a:r>
          </a:p>
        </p:txBody>
      </p:sp>
      <p:sp>
        <p:nvSpPr>
          <p:cNvPr id="3" name="内容占位符 2">
            <a:extLst>
              <a:ext uri="{FF2B5EF4-FFF2-40B4-BE49-F238E27FC236}">
                <a16:creationId xmlns:a16="http://schemas.microsoft.com/office/drawing/2014/main" id="{D1BBF53C-7F81-4D53-A752-2D2CB3ED229B}"/>
              </a:ext>
            </a:extLst>
          </p:cNvPr>
          <p:cNvSpPr>
            <a:spLocks noGrp="1"/>
          </p:cNvSpPr>
          <p:nvPr>
            <p:ph idx="1"/>
          </p:nvPr>
        </p:nvSpPr>
        <p:spPr/>
        <p:txBody>
          <a:bodyPr/>
          <a:lstStyle/>
          <a:p>
            <a:r>
              <a:rPr lang="zh-CN" altLang="zh-CN" b="1" dirty="0"/>
              <a:t>欧式买入</a:t>
            </a:r>
            <a:r>
              <a:rPr lang="zh-CN" altLang="zh-CN" dirty="0"/>
              <a:t>（</a:t>
            </a:r>
            <a:r>
              <a:rPr lang="en-US" altLang="zh-CN" dirty="0"/>
              <a:t>European Call</a:t>
            </a:r>
            <a:r>
              <a:rPr lang="zh-CN" altLang="zh-CN" dirty="0"/>
              <a:t>）</a:t>
            </a:r>
            <a:r>
              <a:rPr lang="zh-CN" altLang="en-US" dirty="0"/>
              <a:t>或</a:t>
            </a:r>
            <a:r>
              <a:rPr lang="zh-CN" altLang="zh-CN" b="1" dirty="0"/>
              <a:t>欧式卖出</a:t>
            </a:r>
            <a:r>
              <a:rPr lang="zh-CN" altLang="zh-CN" dirty="0"/>
              <a:t>（</a:t>
            </a:r>
            <a:r>
              <a:rPr lang="en-US" altLang="zh-CN" dirty="0"/>
              <a:t>European Put</a:t>
            </a:r>
            <a:r>
              <a:rPr lang="zh-CN" altLang="zh-CN" dirty="0"/>
              <a:t>）期权，是给期权的购买者在未来某一约定时刻，以某一确定价格</a:t>
            </a:r>
            <a:r>
              <a:rPr lang="en-US" altLang="zh-CN" i="1" dirty="0"/>
              <a:t>K</a:t>
            </a:r>
            <a:r>
              <a:rPr lang="zh-CN" altLang="zh-CN" dirty="0"/>
              <a:t>从期权出售者处</a:t>
            </a:r>
            <a:r>
              <a:rPr lang="zh-CN" altLang="zh-CN" b="1" dirty="0"/>
              <a:t>买入</a:t>
            </a:r>
            <a:r>
              <a:rPr lang="zh-CN" altLang="en-US" dirty="0"/>
              <a:t>或</a:t>
            </a:r>
            <a:r>
              <a:rPr lang="zh-CN" altLang="zh-CN" b="1" dirty="0"/>
              <a:t>卖出</a:t>
            </a:r>
            <a:r>
              <a:rPr lang="zh-CN" altLang="zh-CN" dirty="0"/>
              <a:t>一单位标的资产的权利</a:t>
            </a:r>
            <a:r>
              <a:rPr lang="zh-CN" altLang="en-US" dirty="0"/>
              <a:t>（而非义务）</a:t>
            </a:r>
            <a:endParaRPr lang="en-US" altLang="zh-CN" dirty="0"/>
          </a:p>
          <a:p>
            <a:pPr lvl="1"/>
            <a:r>
              <a:rPr lang="zh-CN" altLang="zh-CN" b="1" dirty="0"/>
              <a:t>到期日</a:t>
            </a:r>
            <a:r>
              <a:rPr lang="zh-CN" altLang="zh-CN" dirty="0"/>
              <a:t>，或</a:t>
            </a:r>
            <a:r>
              <a:rPr lang="zh-CN" altLang="en-US" dirty="0"/>
              <a:t>叫</a:t>
            </a:r>
            <a:r>
              <a:rPr lang="zh-CN" altLang="zh-CN" b="1" dirty="0"/>
              <a:t>行权日</a:t>
            </a:r>
            <a:r>
              <a:rPr lang="zh-CN" altLang="zh-CN" dirty="0"/>
              <a:t>（</a:t>
            </a:r>
            <a:r>
              <a:rPr lang="en-US" altLang="zh-CN" dirty="0"/>
              <a:t>maturity date</a:t>
            </a:r>
            <a:r>
              <a:rPr lang="zh-CN" altLang="zh-CN" dirty="0"/>
              <a:t>）</a:t>
            </a:r>
            <a:r>
              <a:rPr lang="zh-CN" altLang="en-US" dirty="0"/>
              <a:t>：</a:t>
            </a:r>
            <a:r>
              <a:rPr lang="zh-CN" altLang="zh-CN" dirty="0"/>
              <a:t>执行其权利的约定时刻</a:t>
            </a:r>
            <a:endParaRPr lang="en-US" altLang="zh-CN" dirty="0"/>
          </a:p>
          <a:p>
            <a:pPr lvl="1"/>
            <a:r>
              <a:rPr lang="zh-CN" altLang="zh-CN" b="1" dirty="0"/>
              <a:t>执行价格</a:t>
            </a:r>
            <a:r>
              <a:rPr lang="zh-CN" altLang="zh-CN" dirty="0"/>
              <a:t>或是</a:t>
            </a:r>
            <a:r>
              <a:rPr lang="zh-CN" altLang="zh-CN" b="1" dirty="0"/>
              <a:t>行权价格</a:t>
            </a:r>
            <a:r>
              <a:rPr lang="zh-CN" altLang="zh-CN" dirty="0"/>
              <a:t>（</a:t>
            </a:r>
            <a:r>
              <a:rPr lang="en-US" altLang="zh-CN" dirty="0"/>
              <a:t>exercise price</a:t>
            </a:r>
            <a:r>
              <a:rPr lang="zh-CN" altLang="zh-CN" dirty="0"/>
              <a:t>）</a:t>
            </a:r>
            <a:r>
              <a:rPr lang="zh-CN" altLang="en-US" dirty="0"/>
              <a:t>：约定的买卖价格</a:t>
            </a:r>
            <a:r>
              <a:rPr lang="en-US" altLang="zh-CN" i="1" dirty="0"/>
              <a:t>K</a:t>
            </a:r>
          </a:p>
          <a:p>
            <a:pPr lvl="1"/>
            <a:r>
              <a:rPr lang="zh-CN" altLang="zh-CN" b="1" dirty="0"/>
              <a:t>标的资产</a:t>
            </a:r>
            <a:r>
              <a:rPr lang="zh-CN" altLang="zh-CN" dirty="0"/>
              <a:t>（</a:t>
            </a:r>
            <a:r>
              <a:rPr lang="en-US" altLang="zh-CN" dirty="0"/>
              <a:t>underlying asset</a:t>
            </a:r>
            <a:r>
              <a:rPr lang="zh-CN" altLang="zh-CN" dirty="0"/>
              <a:t>）</a:t>
            </a:r>
            <a:r>
              <a:rPr lang="zh-CN" altLang="en-US" dirty="0"/>
              <a:t>：期权买卖的资产</a:t>
            </a:r>
            <a:endParaRPr lang="en-US" altLang="zh-CN" dirty="0"/>
          </a:p>
          <a:p>
            <a:pPr lvl="1"/>
            <a:r>
              <a:rPr lang="zh-CN" altLang="zh-CN" dirty="0"/>
              <a:t>期权的</a:t>
            </a:r>
            <a:r>
              <a:rPr lang="zh-CN" altLang="zh-CN" b="1" dirty="0"/>
              <a:t>内在价值</a:t>
            </a:r>
            <a:r>
              <a:rPr lang="zh-CN" altLang="zh-CN" dirty="0"/>
              <a:t>（</a:t>
            </a:r>
            <a:r>
              <a:rPr lang="en-US" altLang="zh-CN" dirty="0"/>
              <a:t>intrinsic value</a:t>
            </a:r>
            <a:r>
              <a:rPr lang="zh-CN" altLang="zh-CN" dirty="0"/>
              <a:t>）</a:t>
            </a:r>
            <a:r>
              <a:rPr lang="zh-CN" altLang="en-US" dirty="0"/>
              <a:t>：现在立即执行期权能获得的支付</a:t>
            </a:r>
            <a:endParaRPr lang="en-US" altLang="zh-CN" dirty="0"/>
          </a:p>
          <a:p>
            <a:pPr lvl="2"/>
            <a:r>
              <a:rPr lang="zh-CN" altLang="en-US" dirty="0"/>
              <a:t>买入期权内在价值：资产价格减去行权价格（</a:t>
            </a:r>
            <a:r>
              <a:rPr lang="en-US" altLang="zh-CN" i="1" dirty="0"/>
              <a:t>S-K</a:t>
            </a:r>
            <a:r>
              <a:rPr lang="zh-CN" altLang="en-US" dirty="0"/>
              <a:t>）</a:t>
            </a:r>
            <a:endParaRPr lang="en-US" altLang="zh-CN" dirty="0"/>
          </a:p>
          <a:p>
            <a:pPr lvl="2"/>
            <a:r>
              <a:rPr lang="zh-CN" altLang="en-US" dirty="0"/>
              <a:t>卖出期权内资价值：行权价格减去资产价格（</a:t>
            </a:r>
            <a:r>
              <a:rPr lang="en-US" altLang="zh-CN" i="1" dirty="0"/>
              <a:t>K-S</a:t>
            </a:r>
            <a:r>
              <a:rPr lang="zh-CN" altLang="en-US" dirty="0"/>
              <a:t>）</a:t>
            </a:r>
            <a:endParaRPr lang="en-US" altLang="zh-CN" dirty="0"/>
          </a:p>
          <a:p>
            <a:endParaRPr lang="en-US" altLang="zh-CN" dirty="0"/>
          </a:p>
          <a:p>
            <a:endParaRPr lang="zh-CN" altLang="en-US" dirty="0"/>
          </a:p>
        </p:txBody>
      </p:sp>
      <p:sp>
        <p:nvSpPr>
          <p:cNvPr id="4" name="灯片编号占位符 3">
            <a:extLst>
              <a:ext uri="{FF2B5EF4-FFF2-40B4-BE49-F238E27FC236}">
                <a16:creationId xmlns:a16="http://schemas.microsoft.com/office/drawing/2014/main" id="{0828A007-B778-46C9-95FE-7D51FD1500D5}"/>
              </a:ext>
            </a:extLst>
          </p:cNvPr>
          <p:cNvSpPr>
            <a:spLocks noGrp="1"/>
          </p:cNvSpPr>
          <p:nvPr>
            <p:ph type="sldNum" sz="quarter" idx="12"/>
          </p:nvPr>
        </p:nvSpPr>
        <p:spPr/>
        <p:txBody>
          <a:bodyPr/>
          <a:lstStyle/>
          <a:p>
            <a:pPr>
              <a:defRPr/>
            </a:pPr>
            <a:fld id="{DF4C29A2-310B-4614-9E82-82EDFD340A49}" type="slidenum">
              <a:rPr lang="zh-CN" altLang="en-US" smtClean="0"/>
              <a:pPr>
                <a:defRPr/>
              </a:pPr>
              <a:t>4</a:t>
            </a:fld>
            <a:endParaRPr lang="zh-CN" altLang="en-US"/>
          </a:p>
        </p:txBody>
      </p:sp>
      <p:pic>
        <p:nvPicPr>
          <p:cNvPr id="5" name="图片 4">
            <a:extLst>
              <a:ext uri="{FF2B5EF4-FFF2-40B4-BE49-F238E27FC236}">
                <a16:creationId xmlns:a16="http://schemas.microsoft.com/office/drawing/2014/main" id="{14213357-9DC3-46FB-8A7A-F0B1771989DF}"/>
              </a:ext>
            </a:extLst>
          </p:cNvPr>
          <p:cNvPicPr/>
          <p:nvPr/>
        </p:nvPicPr>
        <p:blipFill>
          <a:blip r:embed="rId2"/>
          <a:srcRect/>
          <a:stretch>
            <a:fillRect/>
          </a:stretch>
        </p:blipFill>
        <p:spPr bwMode="auto">
          <a:xfrm>
            <a:off x="1223628" y="3986590"/>
            <a:ext cx="6696744" cy="2750537"/>
          </a:xfrm>
          <a:prstGeom prst="rect">
            <a:avLst/>
          </a:prstGeom>
          <a:noFill/>
          <a:ln w="9525">
            <a:noFill/>
            <a:miter lim="800000"/>
            <a:headEnd/>
            <a:tailEnd/>
          </a:ln>
        </p:spPr>
      </p:pic>
    </p:spTree>
    <p:extLst>
      <p:ext uri="{BB962C8B-B14F-4D97-AF65-F5344CB8AC3E}">
        <p14:creationId xmlns:p14="http://schemas.microsoft.com/office/powerpoint/2010/main" val="1716732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1B3009-902C-43B4-A1F4-45E40AC2502E}"/>
              </a:ext>
            </a:extLst>
          </p:cNvPr>
          <p:cNvSpPr>
            <a:spLocks noGrp="1"/>
          </p:cNvSpPr>
          <p:nvPr>
            <p:ph type="title"/>
          </p:nvPr>
        </p:nvSpPr>
        <p:spPr/>
        <p:txBody>
          <a:bodyPr/>
          <a:lstStyle/>
          <a:p>
            <a:r>
              <a:rPr lang="en-US" altLang="zh-CN" sz="2000" dirty="0"/>
              <a:t>14.2 </a:t>
            </a:r>
            <a:r>
              <a:rPr lang="zh-CN" altLang="zh-CN" sz="2000" dirty="0"/>
              <a:t>期权</a:t>
            </a:r>
            <a:br>
              <a:rPr lang="zh-CN" altLang="zh-CN" b="1" dirty="0"/>
            </a:br>
            <a:r>
              <a:rPr lang="zh-CN" altLang="en-US" dirty="0"/>
              <a:t>期权分类</a:t>
            </a:r>
          </a:p>
        </p:txBody>
      </p:sp>
      <p:sp>
        <p:nvSpPr>
          <p:cNvPr id="3" name="内容占位符 2">
            <a:extLst>
              <a:ext uri="{FF2B5EF4-FFF2-40B4-BE49-F238E27FC236}">
                <a16:creationId xmlns:a16="http://schemas.microsoft.com/office/drawing/2014/main" id="{D1BBF53C-7F81-4D53-A752-2D2CB3ED229B}"/>
              </a:ext>
            </a:extLst>
          </p:cNvPr>
          <p:cNvSpPr>
            <a:spLocks noGrp="1"/>
          </p:cNvSpPr>
          <p:nvPr>
            <p:ph idx="1"/>
          </p:nvPr>
        </p:nvSpPr>
        <p:spPr/>
        <p:txBody>
          <a:bodyPr/>
          <a:lstStyle/>
          <a:p>
            <a:r>
              <a:rPr lang="zh-CN" altLang="en-US" dirty="0"/>
              <a:t>期权分类</a:t>
            </a:r>
            <a:endParaRPr lang="en-US" altLang="zh-CN" dirty="0"/>
          </a:p>
          <a:p>
            <a:pPr lvl="1"/>
            <a:r>
              <a:rPr lang="zh-CN" altLang="zh-CN" b="1" dirty="0"/>
              <a:t>普通期权</a:t>
            </a:r>
            <a:r>
              <a:rPr lang="zh-CN" altLang="zh-CN" dirty="0"/>
              <a:t>（</a:t>
            </a:r>
            <a:r>
              <a:rPr lang="en-US" altLang="zh-CN" dirty="0"/>
              <a:t>plain vanilla options</a:t>
            </a:r>
            <a:r>
              <a:rPr lang="zh-CN" altLang="zh-CN" dirty="0"/>
              <a:t>）</a:t>
            </a:r>
            <a:r>
              <a:rPr lang="zh-CN" altLang="en-US" dirty="0"/>
              <a:t>：常见的欧式和美式期权</a:t>
            </a:r>
            <a:endParaRPr lang="en-US" altLang="zh-CN" dirty="0"/>
          </a:p>
          <a:p>
            <a:pPr lvl="2"/>
            <a:r>
              <a:rPr lang="zh-CN" altLang="en-US" b="1" dirty="0"/>
              <a:t>欧式期权</a:t>
            </a:r>
            <a:r>
              <a:rPr lang="zh-CN" altLang="en-US" dirty="0"/>
              <a:t>（</a:t>
            </a:r>
            <a:r>
              <a:rPr lang="en-US" altLang="zh-CN" dirty="0"/>
              <a:t>European option</a:t>
            </a:r>
            <a:r>
              <a:rPr lang="zh-CN" altLang="en-US" dirty="0"/>
              <a:t>）：</a:t>
            </a:r>
            <a:r>
              <a:rPr lang="zh-CN" altLang="zh-CN" dirty="0"/>
              <a:t>只能在到期日才能选择执行权利</a:t>
            </a:r>
            <a:r>
              <a:rPr lang="zh-CN" altLang="en-US" dirty="0"/>
              <a:t>的期权</a:t>
            </a:r>
            <a:endParaRPr lang="en-US" altLang="zh-CN" dirty="0"/>
          </a:p>
          <a:p>
            <a:pPr lvl="2"/>
            <a:r>
              <a:rPr lang="zh-CN" altLang="zh-CN" b="1" dirty="0"/>
              <a:t>美式期权</a:t>
            </a:r>
            <a:r>
              <a:rPr lang="zh-CN" altLang="zh-CN" dirty="0"/>
              <a:t>（</a:t>
            </a:r>
            <a:r>
              <a:rPr lang="en-US" altLang="zh-CN" dirty="0"/>
              <a:t>American option</a:t>
            </a:r>
            <a:r>
              <a:rPr lang="zh-CN" altLang="zh-CN" dirty="0"/>
              <a:t>）</a:t>
            </a:r>
            <a:r>
              <a:rPr lang="zh-CN" altLang="en-US" dirty="0"/>
              <a:t>：</a:t>
            </a:r>
            <a:r>
              <a:rPr lang="zh-CN" altLang="zh-CN" dirty="0"/>
              <a:t>从期权合约卖出到到期日（包含到期日）这段时间内的任意时点都能选择执行权利</a:t>
            </a:r>
            <a:r>
              <a:rPr lang="zh-CN" altLang="en-US" dirty="0"/>
              <a:t>的期权</a:t>
            </a:r>
            <a:endParaRPr lang="en-US" altLang="zh-CN" dirty="0"/>
          </a:p>
          <a:p>
            <a:pPr lvl="1"/>
            <a:r>
              <a:rPr lang="zh-CN" altLang="zh-CN" b="1" dirty="0"/>
              <a:t>奇异期权</a:t>
            </a:r>
            <a:r>
              <a:rPr lang="zh-CN" altLang="zh-CN" dirty="0"/>
              <a:t>（</a:t>
            </a:r>
            <a:r>
              <a:rPr lang="en-US" altLang="zh-CN" dirty="0"/>
              <a:t>exotic options</a:t>
            </a:r>
            <a:r>
              <a:rPr lang="zh-CN" altLang="zh-CN" dirty="0"/>
              <a:t>）</a:t>
            </a:r>
            <a:r>
              <a:rPr lang="zh-CN" altLang="en-US" dirty="0"/>
              <a:t>：非欧式和美式的期权</a:t>
            </a:r>
            <a:endParaRPr lang="en-US" altLang="zh-CN" dirty="0"/>
          </a:p>
          <a:p>
            <a:pPr lvl="1"/>
            <a:endParaRPr lang="en-US" altLang="zh-CN" dirty="0"/>
          </a:p>
          <a:p>
            <a:r>
              <a:rPr lang="zh-CN" altLang="en-US" dirty="0"/>
              <a:t>期权</a:t>
            </a:r>
            <a:r>
              <a:rPr lang="zh-CN" altLang="zh-CN" dirty="0"/>
              <a:t>内在价值</a:t>
            </a:r>
            <a:r>
              <a:rPr lang="zh-CN" altLang="en-US" dirty="0"/>
              <a:t>分类</a:t>
            </a:r>
            <a:endParaRPr lang="en-US" altLang="zh-CN" dirty="0"/>
          </a:p>
          <a:p>
            <a:pPr lvl="1"/>
            <a:r>
              <a:rPr lang="zh-CN" altLang="zh-CN" b="1" dirty="0"/>
              <a:t>实值</a:t>
            </a:r>
            <a:r>
              <a:rPr lang="zh-CN" altLang="zh-CN" dirty="0"/>
              <a:t>（</a:t>
            </a:r>
            <a:r>
              <a:rPr lang="en-US" altLang="zh-CN" dirty="0"/>
              <a:t>in the money</a:t>
            </a:r>
            <a:r>
              <a:rPr lang="zh-CN" altLang="zh-CN" dirty="0"/>
              <a:t>）期权</a:t>
            </a:r>
            <a:r>
              <a:rPr lang="zh-CN" altLang="en-US" dirty="0"/>
              <a:t>：</a:t>
            </a:r>
            <a:r>
              <a:rPr lang="zh-CN" altLang="zh-CN" dirty="0"/>
              <a:t>内在价值大于</a:t>
            </a:r>
            <a:r>
              <a:rPr lang="en-US" altLang="zh-CN" dirty="0"/>
              <a:t>0</a:t>
            </a:r>
            <a:r>
              <a:rPr lang="zh-CN" altLang="zh-CN" dirty="0"/>
              <a:t>的期权</a:t>
            </a:r>
            <a:endParaRPr lang="en-US" altLang="zh-CN" dirty="0"/>
          </a:p>
          <a:p>
            <a:pPr lvl="1"/>
            <a:r>
              <a:rPr lang="zh-CN" altLang="zh-CN" b="1" dirty="0"/>
              <a:t>平值</a:t>
            </a:r>
            <a:r>
              <a:rPr lang="zh-CN" altLang="zh-CN" dirty="0"/>
              <a:t>（</a:t>
            </a:r>
            <a:r>
              <a:rPr lang="en-US" altLang="zh-CN" dirty="0"/>
              <a:t>at the money</a:t>
            </a:r>
            <a:r>
              <a:rPr lang="zh-CN" altLang="zh-CN" dirty="0"/>
              <a:t>）期权</a:t>
            </a:r>
            <a:r>
              <a:rPr lang="zh-CN" altLang="en-US" dirty="0"/>
              <a:t>：</a:t>
            </a:r>
            <a:r>
              <a:rPr lang="zh-CN" altLang="zh-CN" dirty="0"/>
              <a:t>内在价值</a:t>
            </a:r>
            <a:r>
              <a:rPr lang="zh-CN" altLang="en-US" dirty="0"/>
              <a:t>等</a:t>
            </a:r>
            <a:r>
              <a:rPr lang="zh-CN" altLang="zh-CN" dirty="0"/>
              <a:t>于</a:t>
            </a:r>
            <a:r>
              <a:rPr lang="en-US" altLang="zh-CN" dirty="0"/>
              <a:t>0</a:t>
            </a:r>
            <a:r>
              <a:rPr lang="zh-CN" altLang="zh-CN" dirty="0"/>
              <a:t>的期权</a:t>
            </a:r>
            <a:endParaRPr lang="en-US" altLang="zh-CN" dirty="0"/>
          </a:p>
          <a:p>
            <a:pPr lvl="1"/>
            <a:r>
              <a:rPr lang="zh-CN" altLang="zh-CN" b="1" dirty="0"/>
              <a:t>虚值</a:t>
            </a:r>
            <a:r>
              <a:rPr lang="zh-CN" altLang="zh-CN" dirty="0"/>
              <a:t>（</a:t>
            </a:r>
            <a:r>
              <a:rPr lang="en-US" altLang="zh-CN" dirty="0"/>
              <a:t>out of the money</a:t>
            </a:r>
            <a:r>
              <a:rPr lang="zh-CN" altLang="zh-CN" dirty="0"/>
              <a:t>）期权</a:t>
            </a:r>
            <a:r>
              <a:rPr lang="zh-CN" altLang="en-US" dirty="0"/>
              <a:t>：</a:t>
            </a:r>
            <a:r>
              <a:rPr lang="zh-CN" altLang="zh-CN" dirty="0"/>
              <a:t>内在价值</a:t>
            </a:r>
            <a:r>
              <a:rPr lang="zh-CN" altLang="en-US" dirty="0"/>
              <a:t>小</a:t>
            </a:r>
            <a:r>
              <a:rPr lang="zh-CN" altLang="zh-CN" dirty="0"/>
              <a:t>于</a:t>
            </a:r>
            <a:r>
              <a:rPr lang="en-US" altLang="zh-CN" dirty="0"/>
              <a:t>0</a:t>
            </a:r>
            <a:r>
              <a:rPr lang="zh-CN" altLang="zh-CN" dirty="0"/>
              <a:t>的期权</a:t>
            </a:r>
            <a:endParaRPr lang="en-US" altLang="zh-CN" dirty="0"/>
          </a:p>
          <a:p>
            <a:endParaRPr lang="en-US" altLang="zh-CN" dirty="0"/>
          </a:p>
          <a:p>
            <a:endParaRPr lang="zh-CN" altLang="en-US" dirty="0"/>
          </a:p>
        </p:txBody>
      </p:sp>
      <p:sp>
        <p:nvSpPr>
          <p:cNvPr id="4" name="灯片编号占位符 3">
            <a:extLst>
              <a:ext uri="{FF2B5EF4-FFF2-40B4-BE49-F238E27FC236}">
                <a16:creationId xmlns:a16="http://schemas.microsoft.com/office/drawing/2014/main" id="{0828A007-B778-46C9-95FE-7D51FD1500D5}"/>
              </a:ext>
            </a:extLst>
          </p:cNvPr>
          <p:cNvSpPr>
            <a:spLocks noGrp="1"/>
          </p:cNvSpPr>
          <p:nvPr>
            <p:ph type="sldNum" sz="quarter" idx="12"/>
          </p:nvPr>
        </p:nvSpPr>
        <p:spPr/>
        <p:txBody>
          <a:bodyPr/>
          <a:lstStyle/>
          <a:p>
            <a:pPr>
              <a:defRPr/>
            </a:pPr>
            <a:fld id="{DF4C29A2-310B-4614-9E82-82EDFD340A49}" type="slidenum">
              <a:rPr lang="zh-CN" altLang="en-US" smtClean="0"/>
              <a:pPr>
                <a:defRPr/>
              </a:pPr>
              <a:t>5</a:t>
            </a:fld>
            <a:endParaRPr lang="zh-CN" altLang="en-US"/>
          </a:p>
        </p:txBody>
      </p:sp>
    </p:spTree>
    <p:extLst>
      <p:ext uri="{BB962C8B-B14F-4D97-AF65-F5344CB8AC3E}">
        <p14:creationId xmlns:p14="http://schemas.microsoft.com/office/powerpoint/2010/main" val="892741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1B3009-902C-43B4-A1F4-45E40AC2502E}"/>
              </a:ext>
            </a:extLst>
          </p:cNvPr>
          <p:cNvSpPr>
            <a:spLocks noGrp="1"/>
          </p:cNvSpPr>
          <p:nvPr>
            <p:ph type="title"/>
          </p:nvPr>
        </p:nvSpPr>
        <p:spPr/>
        <p:txBody>
          <a:bodyPr/>
          <a:lstStyle/>
          <a:p>
            <a:r>
              <a:rPr lang="en-US" altLang="zh-CN" sz="2000" dirty="0"/>
              <a:t>14.2 </a:t>
            </a:r>
            <a:r>
              <a:rPr lang="zh-CN" altLang="zh-CN" sz="2000" dirty="0"/>
              <a:t>期权</a:t>
            </a:r>
            <a:br>
              <a:rPr lang="zh-CN" altLang="zh-CN" b="1" dirty="0"/>
            </a:br>
            <a:r>
              <a:rPr lang="zh-CN" altLang="zh-CN" dirty="0"/>
              <a:t>期权买卖权平价关系（</a:t>
            </a:r>
            <a:r>
              <a:rPr lang="en-US" altLang="zh-CN" dirty="0"/>
              <a:t>Put-Call Parity</a:t>
            </a:r>
            <a:r>
              <a:rPr lang="zh-CN" altLang="zh-CN" dirty="0"/>
              <a:t>）</a:t>
            </a:r>
            <a:endParaRPr lang="zh-CN" altLang="en-US" dirty="0"/>
          </a:p>
        </p:txBody>
      </p:sp>
      <p:sp>
        <p:nvSpPr>
          <p:cNvPr id="3" name="内容占位符 2">
            <a:extLst>
              <a:ext uri="{FF2B5EF4-FFF2-40B4-BE49-F238E27FC236}">
                <a16:creationId xmlns:a16="http://schemas.microsoft.com/office/drawing/2014/main" id="{D1BBF53C-7F81-4D53-A752-2D2CB3ED229B}"/>
              </a:ext>
            </a:extLst>
          </p:cNvPr>
          <p:cNvSpPr>
            <a:spLocks noGrp="1"/>
          </p:cNvSpPr>
          <p:nvPr>
            <p:ph idx="1"/>
          </p:nvPr>
        </p:nvSpPr>
        <p:spPr/>
        <p:txBody>
          <a:bodyPr/>
          <a:lstStyle/>
          <a:p>
            <a:endParaRPr lang="en-US" altLang="zh-CN" dirty="0"/>
          </a:p>
          <a:p>
            <a:r>
              <a:rPr lang="zh-CN" altLang="zh-CN" dirty="0"/>
              <a:t>假设</a:t>
            </a:r>
            <a:r>
              <a:rPr lang="en-US" altLang="zh-CN" i="1" dirty="0"/>
              <a:t>T</a:t>
            </a:r>
            <a:r>
              <a:rPr lang="zh-CN" altLang="zh-CN" dirty="0"/>
              <a:t>时刻股票的价格为</a:t>
            </a:r>
            <a:r>
              <a:rPr lang="en-US" altLang="zh-CN" i="1" dirty="0"/>
              <a:t>S</a:t>
            </a:r>
            <a:r>
              <a:rPr lang="en-US" altLang="zh-CN" i="1" baseline="-25000" dirty="0"/>
              <a:t>T</a:t>
            </a:r>
            <a:r>
              <a:rPr lang="zh-CN" altLang="zh-CN" dirty="0"/>
              <a:t>，</a:t>
            </a:r>
            <a:r>
              <a:rPr lang="zh-CN" altLang="en-US" dirty="0"/>
              <a:t>以下的</a:t>
            </a:r>
            <a:r>
              <a:rPr lang="zh-CN" altLang="zh-CN" dirty="0"/>
              <a:t>组合</a:t>
            </a:r>
            <a:r>
              <a:rPr lang="en-US" altLang="zh-CN" dirty="0"/>
              <a:t>A</a:t>
            </a:r>
            <a:r>
              <a:rPr lang="zh-CN" altLang="zh-CN" dirty="0"/>
              <a:t>和组合</a:t>
            </a:r>
            <a:r>
              <a:rPr lang="en-US" altLang="zh-CN" dirty="0"/>
              <a:t>B</a:t>
            </a:r>
            <a:r>
              <a:rPr lang="zh-CN" altLang="zh-CN" dirty="0"/>
              <a:t>到</a:t>
            </a:r>
            <a:r>
              <a:rPr lang="en-US" altLang="zh-CN" i="1" dirty="0"/>
              <a:t>T</a:t>
            </a:r>
            <a:r>
              <a:rPr lang="zh-CN" altLang="zh-CN" dirty="0"/>
              <a:t>时刻的价格都为</a:t>
            </a:r>
            <a:r>
              <a:rPr lang="en-US" altLang="zh-CN" i="1" dirty="0"/>
              <a:t>max(S</a:t>
            </a:r>
            <a:r>
              <a:rPr lang="en-US" altLang="zh-CN" i="1" baseline="-25000" dirty="0"/>
              <a:t>T</a:t>
            </a:r>
            <a:r>
              <a:rPr lang="en-US" altLang="zh-CN" i="1" dirty="0"/>
              <a:t>,K)</a:t>
            </a:r>
            <a:endParaRPr lang="en-US" altLang="zh-CN" dirty="0"/>
          </a:p>
          <a:p>
            <a:pPr lvl="1"/>
            <a:r>
              <a:rPr lang="zh-CN" altLang="zh-CN" dirty="0"/>
              <a:t>组合</a:t>
            </a:r>
            <a:r>
              <a:rPr lang="en-US" altLang="zh-CN" dirty="0"/>
              <a:t>A</a:t>
            </a:r>
            <a:r>
              <a:rPr lang="zh-CN" altLang="zh-CN" dirty="0"/>
              <a:t>：一个欧式股票买入期权（在</a:t>
            </a:r>
            <a:r>
              <a:rPr lang="en-US" altLang="zh-CN" i="1" dirty="0"/>
              <a:t>T</a:t>
            </a:r>
            <a:r>
              <a:rPr lang="zh-CN" altLang="zh-CN" dirty="0"/>
              <a:t>时刻以</a:t>
            </a:r>
            <a:r>
              <a:rPr lang="en-US" altLang="zh-CN" i="1" dirty="0"/>
              <a:t>K</a:t>
            </a:r>
            <a:r>
              <a:rPr lang="zh-CN" altLang="zh-CN" dirty="0"/>
              <a:t>的价格买入一股股票的权利），和现在手上</a:t>
            </a:r>
            <a:r>
              <a:rPr lang="en-US" altLang="zh-CN" i="1" dirty="0" err="1"/>
              <a:t>Ke</a:t>
            </a:r>
            <a:r>
              <a:rPr lang="en-US" altLang="zh-CN" i="1" baseline="30000" dirty="0" err="1"/>
              <a:t>-rT</a:t>
            </a:r>
            <a:r>
              <a:rPr lang="zh-CN" altLang="zh-CN" dirty="0"/>
              <a:t>的现金（其中</a:t>
            </a:r>
            <a:r>
              <a:rPr lang="en-US" altLang="zh-CN" i="1" dirty="0"/>
              <a:t>r</a:t>
            </a:r>
            <a:r>
              <a:rPr lang="zh-CN" altLang="zh-CN" dirty="0"/>
              <a:t>是利率，</a:t>
            </a:r>
            <a:r>
              <a:rPr lang="en-US" altLang="zh-CN" i="1" dirty="0" err="1"/>
              <a:t>Ke</a:t>
            </a:r>
            <a:r>
              <a:rPr lang="en-US" altLang="zh-CN" i="1" baseline="30000" dirty="0" err="1"/>
              <a:t>-rT</a:t>
            </a:r>
            <a:r>
              <a:rPr lang="zh-CN" altLang="zh-CN" dirty="0"/>
              <a:t>的现金在</a:t>
            </a:r>
            <a:r>
              <a:rPr lang="en-US" altLang="zh-CN" i="1" dirty="0"/>
              <a:t>T</a:t>
            </a:r>
            <a:r>
              <a:rPr lang="zh-CN" altLang="zh-CN" dirty="0"/>
              <a:t>时刻会变成</a:t>
            </a:r>
            <a:r>
              <a:rPr lang="en-US" altLang="zh-CN" i="1" dirty="0"/>
              <a:t>K</a:t>
            </a:r>
            <a:r>
              <a:rPr lang="zh-CN" altLang="zh-CN" dirty="0"/>
              <a:t>的现金）</a:t>
            </a:r>
          </a:p>
          <a:p>
            <a:pPr lvl="1"/>
            <a:r>
              <a:rPr lang="zh-CN" altLang="zh-CN" dirty="0"/>
              <a:t>组合</a:t>
            </a:r>
            <a:r>
              <a:rPr lang="en-US" altLang="zh-CN" dirty="0"/>
              <a:t>B</a:t>
            </a:r>
            <a:r>
              <a:rPr lang="zh-CN" altLang="zh-CN" dirty="0"/>
              <a:t>：一个欧式卖出期权（在</a:t>
            </a:r>
            <a:r>
              <a:rPr lang="en-US" altLang="zh-CN" i="1" dirty="0"/>
              <a:t>T</a:t>
            </a:r>
            <a:r>
              <a:rPr lang="zh-CN" altLang="zh-CN" dirty="0"/>
              <a:t>时刻以</a:t>
            </a:r>
            <a:r>
              <a:rPr lang="en-US" altLang="zh-CN" i="1" dirty="0"/>
              <a:t>K</a:t>
            </a:r>
            <a:r>
              <a:rPr lang="zh-CN" altLang="zh-CN" dirty="0"/>
              <a:t>的价格卖出一股股票的权利），和现在手上的</a:t>
            </a:r>
            <a:r>
              <a:rPr lang="en-US" altLang="zh-CN" dirty="0"/>
              <a:t>1</a:t>
            </a:r>
            <a:r>
              <a:rPr lang="zh-CN" altLang="zh-CN" dirty="0"/>
              <a:t>股股票</a:t>
            </a:r>
            <a:endParaRPr lang="en-US" altLang="zh-CN" dirty="0"/>
          </a:p>
          <a:p>
            <a:pPr lvl="0"/>
            <a:r>
              <a:rPr lang="zh-CN" altLang="zh-CN" dirty="0"/>
              <a:t>假设</a:t>
            </a:r>
            <a:r>
              <a:rPr lang="en-US" altLang="zh-CN" dirty="0"/>
              <a:t>0</a:t>
            </a:r>
            <a:r>
              <a:rPr lang="zh-CN" altLang="zh-CN" dirty="0"/>
              <a:t>时刻的欧式买入期权价格是</a:t>
            </a:r>
            <a:r>
              <a:rPr lang="en-US" altLang="zh-CN" i="1" dirty="0"/>
              <a:t>C</a:t>
            </a:r>
            <a:r>
              <a:rPr lang="zh-CN" altLang="zh-CN" dirty="0"/>
              <a:t>，欧式卖出期权价格是</a:t>
            </a:r>
            <a:r>
              <a:rPr lang="en-US" altLang="zh-CN" i="1" dirty="0"/>
              <a:t>P</a:t>
            </a:r>
            <a:r>
              <a:rPr lang="zh-CN" altLang="zh-CN" dirty="0"/>
              <a:t>，股票价格是</a:t>
            </a:r>
            <a:r>
              <a:rPr lang="en-US" altLang="zh-CN" i="1" dirty="0"/>
              <a:t>S</a:t>
            </a:r>
            <a:r>
              <a:rPr lang="en-US" altLang="zh-CN" i="1" baseline="-25000" dirty="0"/>
              <a:t>0</a:t>
            </a:r>
            <a:r>
              <a:rPr lang="zh-CN" altLang="zh-CN" dirty="0"/>
              <a:t>，则</a:t>
            </a:r>
            <a:r>
              <a:rPr lang="zh-CN" altLang="en-US" dirty="0"/>
              <a:t>无套利会使得</a:t>
            </a:r>
            <a:r>
              <a:rPr lang="zh-CN" altLang="zh-CN" dirty="0"/>
              <a:t>以下的买入和卖出期权之间的平价关系</a:t>
            </a:r>
            <a:r>
              <a:rPr lang="zh-CN" altLang="en-US" dirty="0"/>
              <a:t>成立</a:t>
            </a:r>
            <a:endParaRPr lang="en-US" altLang="zh-CN" dirty="0"/>
          </a:p>
          <a:p>
            <a:pPr lvl="0"/>
            <a:endParaRPr lang="en-US" altLang="zh-CN" dirty="0"/>
          </a:p>
          <a:p>
            <a:endParaRPr lang="zh-CN" altLang="en-US" dirty="0"/>
          </a:p>
        </p:txBody>
      </p:sp>
      <p:sp>
        <p:nvSpPr>
          <p:cNvPr id="4" name="灯片编号占位符 3">
            <a:extLst>
              <a:ext uri="{FF2B5EF4-FFF2-40B4-BE49-F238E27FC236}">
                <a16:creationId xmlns:a16="http://schemas.microsoft.com/office/drawing/2014/main" id="{0828A007-B778-46C9-95FE-7D51FD1500D5}"/>
              </a:ext>
            </a:extLst>
          </p:cNvPr>
          <p:cNvSpPr>
            <a:spLocks noGrp="1"/>
          </p:cNvSpPr>
          <p:nvPr>
            <p:ph type="sldNum" sz="quarter" idx="12"/>
          </p:nvPr>
        </p:nvSpPr>
        <p:spPr/>
        <p:txBody>
          <a:bodyPr/>
          <a:lstStyle/>
          <a:p>
            <a:pPr>
              <a:defRPr/>
            </a:pPr>
            <a:fld id="{DF4C29A2-310B-4614-9E82-82EDFD340A49}" type="slidenum">
              <a:rPr lang="zh-CN" altLang="en-US" smtClean="0"/>
              <a:pPr>
                <a:defRPr/>
              </a:pPr>
              <a:t>6</a:t>
            </a:fld>
            <a:endParaRPr lang="zh-CN" altLang="en-US"/>
          </a:p>
        </p:txBody>
      </p:sp>
      <p:pic>
        <p:nvPicPr>
          <p:cNvPr id="5" name="图片 4">
            <a:extLst>
              <a:ext uri="{FF2B5EF4-FFF2-40B4-BE49-F238E27FC236}">
                <a16:creationId xmlns:a16="http://schemas.microsoft.com/office/drawing/2014/main" id="{825B7768-DD78-44EF-AC5B-392A7C1DAA78}"/>
              </a:ext>
            </a:extLst>
          </p:cNvPr>
          <p:cNvPicPr>
            <a:picLocks noChangeAspect="1"/>
          </p:cNvPicPr>
          <p:nvPr/>
        </p:nvPicPr>
        <p:blipFill>
          <a:blip r:embed="rId2"/>
          <a:stretch>
            <a:fillRect/>
          </a:stretch>
        </p:blipFill>
        <p:spPr>
          <a:xfrm>
            <a:off x="3706923" y="4725663"/>
            <a:ext cx="1730155" cy="359521"/>
          </a:xfrm>
          <a:prstGeom prst="rect">
            <a:avLst/>
          </a:prstGeom>
        </p:spPr>
      </p:pic>
    </p:spTree>
    <p:extLst>
      <p:ext uri="{BB962C8B-B14F-4D97-AF65-F5344CB8AC3E}">
        <p14:creationId xmlns:p14="http://schemas.microsoft.com/office/powerpoint/2010/main" val="273759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1B3009-902C-43B4-A1F4-45E40AC2502E}"/>
              </a:ext>
            </a:extLst>
          </p:cNvPr>
          <p:cNvSpPr>
            <a:spLocks noGrp="1"/>
          </p:cNvSpPr>
          <p:nvPr>
            <p:ph type="title"/>
          </p:nvPr>
        </p:nvSpPr>
        <p:spPr/>
        <p:txBody>
          <a:bodyPr/>
          <a:lstStyle/>
          <a:p>
            <a:r>
              <a:rPr lang="en-US" altLang="zh-CN" sz="2000" dirty="0"/>
              <a:t>14.2 </a:t>
            </a:r>
            <a:r>
              <a:rPr lang="zh-CN" altLang="zh-CN" sz="2000" dirty="0"/>
              <a:t>期权</a:t>
            </a:r>
            <a:br>
              <a:rPr lang="zh-CN" altLang="zh-CN" b="1" dirty="0"/>
            </a:br>
            <a:r>
              <a:rPr lang="zh-CN" altLang="zh-CN" dirty="0"/>
              <a:t>期权与市场的完备化</a:t>
            </a:r>
            <a:endParaRPr lang="zh-CN" altLang="en-US" dirty="0"/>
          </a:p>
        </p:txBody>
      </p:sp>
      <p:sp>
        <p:nvSpPr>
          <p:cNvPr id="3" name="内容占位符 2">
            <a:extLst>
              <a:ext uri="{FF2B5EF4-FFF2-40B4-BE49-F238E27FC236}">
                <a16:creationId xmlns:a16="http://schemas.microsoft.com/office/drawing/2014/main" id="{D1BBF53C-7F81-4D53-A752-2D2CB3ED229B}"/>
              </a:ext>
            </a:extLst>
          </p:cNvPr>
          <p:cNvSpPr>
            <a:spLocks noGrp="1"/>
          </p:cNvSpPr>
          <p:nvPr>
            <p:ph idx="1"/>
          </p:nvPr>
        </p:nvSpPr>
        <p:spPr>
          <a:xfrm>
            <a:off x="928662" y="1357299"/>
            <a:ext cx="7786687" cy="2359734"/>
          </a:xfrm>
        </p:spPr>
        <p:txBody>
          <a:bodyPr/>
          <a:lstStyle/>
          <a:p>
            <a:r>
              <a:rPr lang="zh-CN" altLang="zh-CN" b="1" dirty="0"/>
              <a:t>状态指数资产</a:t>
            </a:r>
            <a:r>
              <a:rPr lang="zh-CN" altLang="zh-CN" dirty="0"/>
              <a:t>（</a:t>
            </a:r>
            <a:r>
              <a:rPr lang="en-US" altLang="zh-CN" dirty="0"/>
              <a:t>state-index asset</a:t>
            </a:r>
            <a:r>
              <a:rPr lang="zh-CN" altLang="zh-CN" dirty="0"/>
              <a:t>）</a:t>
            </a:r>
            <a:r>
              <a:rPr lang="zh-CN" altLang="en-US" dirty="0"/>
              <a:t>：</a:t>
            </a:r>
            <a:r>
              <a:rPr lang="zh-CN" altLang="zh-CN" dirty="0"/>
              <a:t>支付具有</a:t>
            </a:r>
            <a:r>
              <a:rPr lang="zh-CN" altLang="zh-CN" b="1" dirty="0"/>
              <a:t>状态分离</a:t>
            </a:r>
            <a:r>
              <a:rPr lang="zh-CN" altLang="zh-CN" dirty="0"/>
              <a:t>（</a:t>
            </a:r>
            <a:r>
              <a:rPr lang="en-US" altLang="zh-CN" dirty="0"/>
              <a:t>state separating</a:t>
            </a:r>
            <a:r>
              <a:rPr lang="zh-CN" altLang="zh-CN" dirty="0"/>
              <a:t>）性质</a:t>
            </a:r>
            <a:r>
              <a:rPr lang="zh-CN" altLang="en-US" dirty="0"/>
              <a:t>的资产（</a:t>
            </a:r>
            <a:r>
              <a:rPr lang="en-US" altLang="zh-CN" i="1" dirty="0">
                <a:sym typeface="Symbol" panose="05050102010706020507" pitchFamily="18" charset="2"/>
              </a:rPr>
              <a:t> </a:t>
            </a:r>
            <a:r>
              <a:rPr lang="en-US" altLang="zh-CN" i="1" dirty="0" err="1"/>
              <a:t>s,s'</a:t>
            </a:r>
            <a:r>
              <a:rPr lang="en-US" altLang="zh-CN" i="1" dirty="0" err="1">
                <a:sym typeface="Symbol" panose="05050102010706020507" pitchFamily="18" charset="2"/>
              </a:rPr>
              <a:t></a:t>
            </a:r>
            <a:r>
              <a:rPr lang="en-US" altLang="zh-CN" i="1" dirty="0" err="1"/>
              <a:t>S</a:t>
            </a:r>
            <a:r>
              <a:rPr lang="zh-CN" altLang="zh-CN" dirty="0"/>
              <a:t>，如果</a:t>
            </a:r>
            <a:r>
              <a:rPr lang="en-US" altLang="zh-CN" i="1" dirty="0" err="1"/>
              <a:t>s≠s</a:t>
            </a:r>
            <a:r>
              <a:rPr lang="en-US" altLang="zh-CN" i="1" dirty="0"/>
              <a:t>'</a:t>
            </a:r>
            <a:r>
              <a:rPr lang="zh-CN" altLang="zh-CN" dirty="0"/>
              <a:t>，则</a:t>
            </a:r>
            <a:r>
              <a:rPr lang="en-US" altLang="zh-CN" i="1" dirty="0" err="1"/>
              <a:t>x</a:t>
            </a:r>
            <a:r>
              <a:rPr lang="en-US" altLang="zh-CN" i="1" baseline="-25000" dirty="0" err="1"/>
              <a:t>s</a:t>
            </a:r>
            <a:r>
              <a:rPr lang="en-US" altLang="zh-CN" i="1" dirty="0" err="1"/>
              <a:t>≠x</a:t>
            </a:r>
            <a:r>
              <a:rPr lang="en-US" altLang="zh-CN" i="1" baseline="-25000" dirty="0" err="1"/>
              <a:t>s</a:t>
            </a:r>
            <a:r>
              <a:rPr lang="en-US" altLang="zh-CN" i="1" baseline="-25000" dirty="0"/>
              <a:t>’ </a:t>
            </a:r>
            <a:r>
              <a:rPr lang="zh-CN" altLang="en-US" dirty="0"/>
              <a:t>）</a:t>
            </a:r>
            <a:endParaRPr lang="en-US" altLang="zh-CN" dirty="0"/>
          </a:p>
          <a:p>
            <a:pPr lvl="1"/>
            <a:r>
              <a:rPr lang="zh-CN" altLang="zh-CN" dirty="0"/>
              <a:t>不失一般性地假设状态按照状态指数资产支付来排序</a:t>
            </a:r>
            <a:r>
              <a:rPr lang="en-US" altLang="zh-CN" dirty="0"/>
              <a:t>——</a:t>
            </a:r>
            <a:r>
              <a:rPr lang="zh-CN" altLang="zh-CN" dirty="0"/>
              <a:t>如果</a:t>
            </a:r>
            <a:r>
              <a:rPr lang="en-US" altLang="zh-CN" i="1" dirty="0"/>
              <a:t>s&lt;s'</a:t>
            </a:r>
            <a:r>
              <a:rPr lang="zh-CN" altLang="zh-CN" dirty="0"/>
              <a:t>，则</a:t>
            </a:r>
            <a:r>
              <a:rPr lang="en-US" altLang="zh-CN" i="1" dirty="0" err="1"/>
              <a:t>x</a:t>
            </a:r>
            <a:r>
              <a:rPr lang="en-US" altLang="zh-CN" i="1" baseline="-25000" dirty="0" err="1"/>
              <a:t>s</a:t>
            </a:r>
            <a:r>
              <a:rPr lang="en-US" altLang="zh-CN" i="1" dirty="0"/>
              <a:t>&lt;</a:t>
            </a:r>
            <a:r>
              <a:rPr lang="en-US" altLang="zh-CN" i="1" dirty="0" err="1"/>
              <a:t>x</a:t>
            </a:r>
            <a:r>
              <a:rPr lang="en-US" altLang="zh-CN" i="1" baseline="-25000" dirty="0" err="1"/>
              <a:t>s’</a:t>
            </a:r>
            <a:endParaRPr lang="en-US" altLang="zh-CN" dirty="0"/>
          </a:p>
          <a:p>
            <a:r>
              <a:rPr lang="zh-CN" altLang="en-US" dirty="0"/>
              <a:t>只要存在状态指数资产，必然</a:t>
            </a:r>
            <a:r>
              <a:rPr lang="zh-CN" altLang="zh-CN" dirty="0"/>
              <a:t>可以引入</a:t>
            </a:r>
            <a:r>
              <a:rPr lang="en-US" altLang="zh-CN" i="1" dirty="0"/>
              <a:t>S-</a:t>
            </a:r>
            <a:r>
              <a:rPr lang="en-US" altLang="zh-CN" dirty="0"/>
              <a:t>1</a:t>
            </a:r>
            <a:r>
              <a:rPr lang="zh-CN" altLang="zh-CN" dirty="0"/>
              <a:t>种欧式买入期权</a:t>
            </a:r>
            <a:r>
              <a:rPr lang="zh-CN" altLang="en-US" dirty="0"/>
              <a:t>（</a:t>
            </a:r>
            <a:r>
              <a:rPr lang="zh-CN" altLang="zh-CN" dirty="0"/>
              <a:t>执行价格分别为</a:t>
            </a:r>
            <a:r>
              <a:rPr lang="en-US" altLang="zh-CN" i="1" dirty="0"/>
              <a:t>x</a:t>
            </a:r>
            <a:r>
              <a:rPr lang="en-US" altLang="zh-CN" baseline="-25000" dirty="0"/>
              <a:t>1</a:t>
            </a:r>
            <a:r>
              <a:rPr lang="zh-CN" altLang="zh-CN" dirty="0"/>
              <a:t>，</a:t>
            </a:r>
            <a:r>
              <a:rPr lang="en-US" altLang="zh-CN" i="1" dirty="0"/>
              <a:t>x</a:t>
            </a:r>
            <a:r>
              <a:rPr lang="en-US" altLang="zh-CN" baseline="-25000" dirty="0"/>
              <a:t>2</a:t>
            </a:r>
            <a:r>
              <a:rPr lang="zh-CN" altLang="zh-CN" dirty="0"/>
              <a:t>，</a:t>
            </a:r>
            <a:r>
              <a:rPr lang="en-US" altLang="zh-CN" dirty="0"/>
              <a:t>......</a:t>
            </a:r>
            <a:r>
              <a:rPr lang="zh-CN" altLang="zh-CN" dirty="0"/>
              <a:t>，</a:t>
            </a:r>
            <a:r>
              <a:rPr lang="en-US" altLang="zh-CN" i="1" dirty="0"/>
              <a:t>x</a:t>
            </a:r>
            <a:r>
              <a:rPr lang="en-US" altLang="zh-CN" i="1" baseline="-25000" dirty="0"/>
              <a:t>S-</a:t>
            </a:r>
            <a:r>
              <a:rPr lang="en-US" altLang="zh-CN" baseline="-25000" dirty="0"/>
              <a:t>1</a:t>
            </a:r>
            <a:r>
              <a:rPr lang="zh-CN" altLang="en-US" dirty="0"/>
              <a:t>）来形成完备市场</a:t>
            </a:r>
            <a:endParaRPr lang="en-US" altLang="zh-CN" dirty="0"/>
          </a:p>
          <a:p>
            <a:endParaRPr lang="en-US" altLang="zh-CN" dirty="0"/>
          </a:p>
        </p:txBody>
      </p:sp>
      <p:sp>
        <p:nvSpPr>
          <p:cNvPr id="4" name="灯片编号占位符 3">
            <a:extLst>
              <a:ext uri="{FF2B5EF4-FFF2-40B4-BE49-F238E27FC236}">
                <a16:creationId xmlns:a16="http://schemas.microsoft.com/office/drawing/2014/main" id="{0828A007-B778-46C9-95FE-7D51FD1500D5}"/>
              </a:ext>
            </a:extLst>
          </p:cNvPr>
          <p:cNvSpPr>
            <a:spLocks noGrp="1"/>
          </p:cNvSpPr>
          <p:nvPr>
            <p:ph type="sldNum" sz="quarter" idx="12"/>
          </p:nvPr>
        </p:nvSpPr>
        <p:spPr/>
        <p:txBody>
          <a:bodyPr/>
          <a:lstStyle/>
          <a:p>
            <a:pPr>
              <a:defRPr/>
            </a:pPr>
            <a:fld id="{DF4C29A2-310B-4614-9E82-82EDFD340A49}" type="slidenum">
              <a:rPr lang="zh-CN" altLang="en-US" smtClean="0"/>
              <a:pPr>
                <a:defRPr/>
              </a:pPr>
              <a:t>7</a:t>
            </a:fld>
            <a:endParaRPr lang="zh-CN" altLang="en-US"/>
          </a:p>
        </p:txBody>
      </p:sp>
      <p:pic>
        <p:nvPicPr>
          <p:cNvPr id="6" name="图片 5">
            <a:extLst>
              <a:ext uri="{FF2B5EF4-FFF2-40B4-BE49-F238E27FC236}">
                <a16:creationId xmlns:a16="http://schemas.microsoft.com/office/drawing/2014/main" id="{F5683B29-DBBC-444C-A8DC-29575D4BAE3E}"/>
              </a:ext>
            </a:extLst>
          </p:cNvPr>
          <p:cNvPicPr>
            <a:picLocks noChangeAspect="1"/>
          </p:cNvPicPr>
          <p:nvPr/>
        </p:nvPicPr>
        <p:blipFill>
          <a:blip r:embed="rId2"/>
          <a:stretch>
            <a:fillRect/>
          </a:stretch>
        </p:blipFill>
        <p:spPr>
          <a:xfrm>
            <a:off x="3510350" y="3163649"/>
            <a:ext cx="2717834" cy="1417479"/>
          </a:xfrm>
          <a:prstGeom prst="rect">
            <a:avLst/>
          </a:prstGeom>
        </p:spPr>
      </p:pic>
      <p:pic>
        <p:nvPicPr>
          <p:cNvPr id="7" name="图片 6">
            <a:extLst>
              <a:ext uri="{FF2B5EF4-FFF2-40B4-BE49-F238E27FC236}">
                <a16:creationId xmlns:a16="http://schemas.microsoft.com/office/drawing/2014/main" id="{12135A6B-5A5E-4BA3-A885-B512FD8190F1}"/>
              </a:ext>
            </a:extLst>
          </p:cNvPr>
          <p:cNvPicPr/>
          <p:nvPr/>
        </p:nvPicPr>
        <p:blipFill>
          <a:blip r:embed="rId3"/>
          <a:srcRect/>
          <a:stretch>
            <a:fillRect/>
          </a:stretch>
        </p:blipFill>
        <p:spPr bwMode="auto">
          <a:xfrm>
            <a:off x="5038288" y="4581128"/>
            <a:ext cx="4070216" cy="1944216"/>
          </a:xfrm>
          <a:prstGeom prst="rect">
            <a:avLst/>
          </a:prstGeom>
          <a:noFill/>
          <a:ln w="9525">
            <a:noFill/>
            <a:miter lim="800000"/>
            <a:headEnd/>
            <a:tailEnd/>
          </a:ln>
        </p:spPr>
      </p:pic>
      <p:sp>
        <p:nvSpPr>
          <p:cNvPr id="8" name="内容占位符 2">
            <a:extLst>
              <a:ext uri="{FF2B5EF4-FFF2-40B4-BE49-F238E27FC236}">
                <a16:creationId xmlns:a16="http://schemas.microsoft.com/office/drawing/2014/main" id="{61DE0483-9E2B-437A-B73A-74CEB7312BAE}"/>
              </a:ext>
            </a:extLst>
          </p:cNvPr>
          <p:cNvSpPr txBox="1">
            <a:spLocks/>
          </p:cNvSpPr>
          <p:nvPr/>
        </p:nvSpPr>
        <p:spPr bwMode="auto">
          <a:xfrm>
            <a:off x="928663" y="4229155"/>
            <a:ext cx="4651450" cy="24939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800"/>
              </a:spcBef>
              <a:spcAft>
                <a:spcPct val="0"/>
              </a:spcAft>
              <a:buSzPct val="75000"/>
              <a:buFont typeface="Wingdings" pitchFamily="2" charset="2"/>
              <a:buChar char="u"/>
              <a:defRPr sz="1800" kern="1200" baseline="0">
                <a:solidFill>
                  <a:schemeClr val="tx1"/>
                </a:solidFill>
                <a:latin typeface="Times New Roman" panose="02020603050405020304" pitchFamily="18" charset="0"/>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1600" kern="1200" baseline="0">
                <a:solidFill>
                  <a:schemeClr val="tx1"/>
                </a:solidFill>
                <a:latin typeface="Times New Roman" panose="02020603050405020304" pitchFamily="18" charset="0"/>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1600" kern="1200" baseline="0">
                <a:solidFill>
                  <a:schemeClr val="tx1"/>
                </a:solidFill>
                <a:latin typeface="Times New Roman" panose="02020603050405020304" pitchFamily="18" charset="0"/>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16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20000"/>
              </a:spcBef>
              <a:spcAft>
                <a:spcPct val="0"/>
              </a:spcAft>
              <a:buFont typeface="Arial" pitchFamily="34" charset="0"/>
              <a:buChar char="»"/>
              <a:defRPr sz="1600" kern="1200">
                <a:solidFill>
                  <a:schemeClr val="tx1"/>
                </a:solidFill>
                <a:latin typeface="Times New Roman" panose="02020603050405020304"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en-US" altLang="zh-CN" dirty="0"/>
          </a:p>
          <a:p>
            <a:r>
              <a:rPr lang="zh-CN" altLang="en-US" dirty="0"/>
              <a:t>期权</a:t>
            </a:r>
            <a:r>
              <a:rPr lang="zh-CN" altLang="zh-CN" b="1" dirty="0"/>
              <a:t>蝶式差价</a:t>
            </a:r>
            <a:r>
              <a:rPr lang="zh-CN" altLang="zh-CN" dirty="0"/>
              <a:t>（</a:t>
            </a:r>
            <a:r>
              <a:rPr lang="en-US" altLang="zh-CN" dirty="0"/>
              <a:t>butterfly spread</a:t>
            </a:r>
            <a:r>
              <a:rPr lang="zh-CN" altLang="zh-CN" dirty="0"/>
              <a:t>）策略构造阿罗证券</a:t>
            </a:r>
            <a:endParaRPr lang="en-US" altLang="zh-CN" dirty="0"/>
          </a:p>
          <a:p>
            <a:pPr lvl="1"/>
            <a:r>
              <a:rPr lang="zh-CN" altLang="zh-CN" dirty="0"/>
              <a:t>分别买入行权价为</a:t>
            </a:r>
            <a:r>
              <a:rPr lang="en-US" altLang="zh-CN" i="1" dirty="0"/>
              <a:t>K-ε</a:t>
            </a:r>
            <a:r>
              <a:rPr lang="zh-CN" altLang="zh-CN" dirty="0"/>
              <a:t>的欧式看涨期权和行权价为</a:t>
            </a:r>
            <a:r>
              <a:rPr lang="en-US" altLang="zh-CN" i="1" dirty="0" err="1"/>
              <a:t>K+ε</a:t>
            </a:r>
            <a:r>
              <a:rPr lang="zh-CN" altLang="zh-CN" dirty="0"/>
              <a:t>的欧式看涨期权各一个</a:t>
            </a:r>
            <a:endParaRPr lang="en-US" altLang="zh-CN" dirty="0"/>
          </a:p>
          <a:p>
            <a:pPr lvl="1"/>
            <a:r>
              <a:rPr lang="zh-CN" altLang="zh-CN" dirty="0"/>
              <a:t>卖出两个行权价为</a:t>
            </a:r>
            <a:r>
              <a:rPr lang="en-US" altLang="zh-CN" i="1" dirty="0"/>
              <a:t>K</a:t>
            </a:r>
            <a:r>
              <a:rPr lang="zh-CN" altLang="zh-CN" dirty="0"/>
              <a:t>的欧式看涨期权</a:t>
            </a:r>
            <a:endParaRPr lang="en-US" altLang="zh-CN" dirty="0"/>
          </a:p>
          <a:p>
            <a:endParaRPr lang="en-US" altLang="zh-CN" dirty="0"/>
          </a:p>
          <a:p>
            <a:endParaRPr lang="zh-CN" altLang="en-US" dirty="0"/>
          </a:p>
        </p:txBody>
      </p:sp>
    </p:spTree>
    <p:extLst>
      <p:ext uri="{BB962C8B-B14F-4D97-AF65-F5344CB8AC3E}">
        <p14:creationId xmlns:p14="http://schemas.microsoft.com/office/powerpoint/2010/main" val="2840837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235D9F-DAB2-4B14-87E0-6996189E87A1}"/>
              </a:ext>
            </a:extLst>
          </p:cNvPr>
          <p:cNvSpPr>
            <a:spLocks noGrp="1"/>
          </p:cNvSpPr>
          <p:nvPr>
            <p:ph type="title"/>
          </p:nvPr>
        </p:nvSpPr>
        <p:spPr/>
        <p:txBody>
          <a:bodyPr/>
          <a:lstStyle/>
          <a:p>
            <a:r>
              <a:rPr lang="en-US" altLang="zh-CN" sz="2000" dirty="0"/>
              <a:t>14.3 </a:t>
            </a:r>
            <a:r>
              <a:rPr lang="zh-CN" altLang="zh-CN" sz="2000" dirty="0"/>
              <a:t>衍生品定价的三种方法</a:t>
            </a:r>
            <a:br>
              <a:rPr lang="zh-CN" altLang="zh-CN" dirty="0"/>
            </a:br>
            <a:r>
              <a:rPr lang="zh-CN" altLang="en-US" dirty="0"/>
              <a:t>模型设定</a:t>
            </a:r>
          </a:p>
        </p:txBody>
      </p:sp>
      <p:sp>
        <p:nvSpPr>
          <p:cNvPr id="3" name="内容占位符 2">
            <a:extLst>
              <a:ext uri="{FF2B5EF4-FFF2-40B4-BE49-F238E27FC236}">
                <a16:creationId xmlns:a16="http://schemas.microsoft.com/office/drawing/2014/main" id="{D018B658-1264-4DD3-BB43-DD061FD12BD4}"/>
              </a:ext>
            </a:extLst>
          </p:cNvPr>
          <p:cNvSpPr>
            <a:spLocks noGrp="1"/>
          </p:cNvSpPr>
          <p:nvPr>
            <p:ph idx="1"/>
          </p:nvPr>
        </p:nvSpPr>
        <p:spPr/>
        <p:txBody>
          <a:bodyPr/>
          <a:lstStyle/>
          <a:p>
            <a:r>
              <a:rPr lang="zh-CN" altLang="zh-CN" dirty="0"/>
              <a:t>单期二叉树模型——</a:t>
            </a:r>
            <a:r>
              <a:rPr lang="en-US" altLang="zh-CN" dirty="0"/>
              <a:t>0</a:t>
            </a:r>
            <a:r>
              <a:rPr lang="zh-CN" altLang="zh-CN" dirty="0"/>
              <a:t>时刻（当前）与</a:t>
            </a:r>
            <a:r>
              <a:rPr lang="en-US" altLang="zh-CN" dirty="0"/>
              <a:t>1</a:t>
            </a:r>
            <a:r>
              <a:rPr lang="zh-CN" altLang="zh-CN" dirty="0"/>
              <a:t>时刻（未来）</a:t>
            </a:r>
            <a:endParaRPr lang="en-US" altLang="zh-CN" dirty="0"/>
          </a:p>
          <a:p>
            <a:endParaRPr lang="en-US" altLang="zh-CN" dirty="0"/>
          </a:p>
          <a:p>
            <a:endParaRPr lang="en-US" altLang="zh-CN" dirty="0"/>
          </a:p>
          <a:p>
            <a:endParaRPr lang="en-US" altLang="zh-CN" dirty="0"/>
          </a:p>
          <a:p>
            <a:endParaRPr lang="en-US" altLang="zh-CN" dirty="0"/>
          </a:p>
          <a:p>
            <a:r>
              <a:rPr lang="zh-CN" altLang="en-US" dirty="0"/>
              <a:t>几点说明</a:t>
            </a:r>
            <a:endParaRPr lang="en-US" altLang="zh-CN" dirty="0"/>
          </a:p>
          <a:p>
            <a:pPr lvl="1"/>
            <a:r>
              <a:rPr lang="zh-CN" altLang="en-US" dirty="0"/>
              <a:t>股价变化用乘法因子</a:t>
            </a:r>
            <a:r>
              <a:rPr lang="zh-CN" altLang="zh-CN" dirty="0"/>
              <a:t>（</a:t>
            </a:r>
            <a:r>
              <a:rPr lang="en-US" altLang="zh-CN" i="1" dirty="0"/>
              <a:t>uS</a:t>
            </a:r>
            <a:r>
              <a:rPr lang="en-US" altLang="zh-CN" baseline="-25000" dirty="0"/>
              <a:t>0</a:t>
            </a:r>
            <a:r>
              <a:rPr lang="zh-CN" altLang="zh-CN" dirty="0"/>
              <a:t>或</a:t>
            </a:r>
            <a:r>
              <a:rPr lang="en-US" altLang="zh-CN" i="1" dirty="0"/>
              <a:t>dS</a:t>
            </a:r>
            <a:r>
              <a:rPr lang="en-US" altLang="zh-CN" baseline="-25000" dirty="0"/>
              <a:t>0</a:t>
            </a:r>
            <a:r>
              <a:rPr lang="zh-CN" altLang="zh-CN" dirty="0"/>
              <a:t>）</a:t>
            </a:r>
            <a:r>
              <a:rPr lang="zh-CN" altLang="en-US" dirty="0"/>
              <a:t>而非加法因子</a:t>
            </a:r>
            <a:r>
              <a:rPr lang="zh-CN" altLang="zh-CN" dirty="0"/>
              <a:t>（</a:t>
            </a:r>
            <a:r>
              <a:rPr lang="en-US" altLang="zh-CN" i="1" dirty="0"/>
              <a:t>S</a:t>
            </a:r>
            <a:r>
              <a:rPr lang="en-US" altLang="zh-CN" baseline="-25000" dirty="0"/>
              <a:t>0</a:t>
            </a:r>
            <a:r>
              <a:rPr lang="en-US" altLang="zh-CN" i="1" dirty="0"/>
              <a:t>+u</a:t>
            </a:r>
            <a:r>
              <a:rPr lang="zh-CN" altLang="zh-CN" dirty="0"/>
              <a:t>或</a:t>
            </a:r>
            <a:r>
              <a:rPr lang="en-US" altLang="zh-CN" i="1" dirty="0"/>
              <a:t>S</a:t>
            </a:r>
            <a:r>
              <a:rPr lang="en-US" altLang="zh-CN" baseline="-25000" dirty="0"/>
              <a:t>0</a:t>
            </a:r>
            <a:r>
              <a:rPr lang="en-US" altLang="zh-CN" i="1" dirty="0"/>
              <a:t>+d</a:t>
            </a:r>
            <a:r>
              <a:rPr lang="zh-CN" altLang="zh-CN" dirty="0"/>
              <a:t>）</a:t>
            </a:r>
            <a:r>
              <a:rPr lang="zh-CN" altLang="en-US" dirty="0"/>
              <a:t>描述，以免股价为负，以及更好符合现实世界情况</a:t>
            </a:r>
            <a:endParaRPr lang="en-US" altLang="zh-CN" dirty="0"/>
          </a:p>
          <a:p>
            <a:pPr lvl="1"/>
            <a:r>
              <a:rPr lang="zh-CN" altLang="zh-CN" dirty="0"/>
              <a:t>衍生品</a:t>
            </a:r>
            <a:r>
              <a:rPr lang="en-US" altLang="zh-CN" dirty="0"/>
              <a:t>1</a:t>
            </a:r>
            <a:r>
              <a:rPr lang="zh-CN" altLang="zh-CN" dirty="0"/>
              <a:t>时刻价格</a:t>
            </a:r>
            <a:r>
              <a:rPr lang="zh-CN" altLang="en-US" dirty="0"/>
              <a:t>以一般的形式给出</a:t>
            </a:r>
            <a:r>
              <a:rPr lang="zh-CN" altLang="zh-CN" dirty="0"/>
              <a:t>（</a:t>
            </a:r>
            <a:r>
              <a:rPr lang="en-US" altLang="zh-CN" i="1" dirty="0"/>
              <a:t>C</a:t>
            </a:r>
            <a:r>
              <a:rPr lang="en-US" altLang="zh-CN" i="1" baseline="-25000" dirty="0"/>
              <a:t>u</a:t>
            </a:r>
            <a:r>
              <a:rPr lang="zh-CN" altLang="zh-CN" dirty="0"/>
              <a:t>与</a:t>
            </a:r>
            <a:r>
              <a:rPr lang="en-US" altLang="zh-CN" i="1" dirty="0"/>
              <a:t>C</a:t>
            </a:r>
            <a:r>
              <a:rPr lang="en-US" altLang="zh-CN" i="1" baseline="-25000" dirty="0"/>
              <a:t>d</a:t>
            </a:r>
            <a:r>
              <a:rPr lang="zh-CN" altLang="zh-CN" dirty="0"/>
              <a:t>）</a:t>
            </a:r>
            <a:r>
              <a:rPr lang="en-US" altLang="zh-CN" dirty="0"/>
              <a:t>——</a:t>
            </a:r>
            <a:r>
              <a:rPr lang="zh-CN" altLang="zh-CN" dirty="0"/>
              <a:t>模型所得到的定价结论对所有衍生品都适用</a:t>
            </a:r>
            <a:endParaRPr lang="en-US" altLang="zh-CN" dirty="0"/>
          </a:p>
          <a:p>
            <a:pPr lvl="1"/>
            <a:r>
              <a:rPr lang="zh-CN" altLang="zh-CN" dirty="0"/>
              <a:t>衍生品与股票的相关性体现在</a:t>
            </a:r>
            <a:r>
              <a:rPr lang="zh-CN" altLang="en-US" dirty="0"/>
              <a:t>：</a:t>
            </a:r>
            <a:r>
              <a:rPr lang="zh-CN" altLang="zh-CN" dirty="0"/>
              <a:t>知道了股票价格的取值，可以增加我们对衍生品价格取值的了解</a:t>
            </a:r>
            <a:r>
              <a:rPr lang="en-US" altLang="zh-CN" dirty="0"/>
              <a:t>——</a:t>
            </a:r>
            <a:r>
              <a:rPr lang="zh-CN" altLang="zh-CN" dirty="0"/>
              <a:t>当股价为</a:t>
            </a:r>
            <a:r>
              <a:rPr lang="en-US" altLang="zh-CN" i="1" dirty="0"/>
              <a:t>uS</a:t>
            </a:r>
            <a:r>
              <a:rPr lang="en-US" altLang="zh-CN" i="1" baseline="-25000" dirty="0"/>
              <a:t>0</a:t>
            </a:r>
            <a:r>
              <a:rPr lang="zh-CN" altLang="zh-CN" dirty="0"/>
              <a:t>时，衍生品价格一定为</a:t>
            </a:r>
            <a:r>
              <a:rPr lang="en-US" altLang="zh-CN" i="1" dirty="0"/>
              <a:t>C</a:t>
            </a:r>
            <a:r>
              <a:rPr lang="en-US" altLang="zh-CN" i="1" baseline="-25000" dirty="0"/>
              <a:t>u</a:t>
            </a:r>
            <a:r>
              <a:rPr lang="zh-CN" altLang="zh-CN" dirty="0"/>
              <a:t>；当股价为</a:t>
            </a:r>
            <a:r>
              <a:rPr lang="en-US" altLang="zh-CN" i="1" dirty="0"/>
              <a:t>dS</a:t>
            </a:r>
            <a:r>
              <a:rPr lang="en-US" altLang="zh-CN" i="1" baseline="-25000" dirty="0"/>
              <a:t>0</a:t>
            </a:r>
            <a:r>
              <a:rPr lang="zh-CN" altLang="zh-CN" dirty="0"/>
              <a:t>时，衍生品价格就一定为</a:t>
            </a:r>
            <a:r>
              <a:rPr lang="en-US" altLang="zh-CN" i="1" dirty="0"/>
              <a:t>C</a:t>
            </a:r>
            <a:r>
              <a:rPr lang="en-US" altLang="zh-CN" i="1" baseline="-25000" dirty="0"/>
              <a:t>d</a:t>
            </a:r>
            <a:r>
              <a:rPr lang="zh-CN" altLang="zh-CN" dirty="0"/>
              <a:t>。</a:t>
            </a:r>
            <a:endParaRPr lang="zh-CN" altLang="en-US" dirty="0"/>
          </a:p>
        </p:txBody>
      </p:sp>
      <p:sp>
        <p:nvSpPr>
          <p:cNvPr id="4" name="灯片编号占位符 3">
            <a:extLst>
              <a:ext uri="{FF2B5EF4-FFF2-40B4-BE49-F238E27FC236}">
                <a16:creationId xmlns:a16="http://schemas.microsoft.com/office/drawing/2014/main" id="{126617A4-D3E1-40A4-9C63-4E1BBA14D5FF}"/>
              </a:ext>
            </a:extLst>
          </p:cNvPr>
          <p:cNvSpPr>
            <a:spLocks noGrp="1"/>
          </p:cNvSpPr>
          <p:nvPr>
            <p:ph type="sldNum" sz="quarter" idx="12"/>
          </p:nvPr>
        </p:nvSpPr>
        <p:spPr/>
        <p:txBody>
          <a:bodyPr/>
          <a:lstStyle/>
          <a:p>
            <a:pPr>
              <a:defRPr/>
            </a:pPr>
            <a:fld id="{DF4C29A2-310B-4614-9E82-82EDFD340A49}" type="slidenum">
              <a:rPr lang="zh-CN" altLang="en-US" smtClean="0"/>
              <a:pPr>
                <a:defRPr/>
              </a:pPr>
              <a:t>8</a:t>
            </a:fld>
            <a:endParaRPr lang="zh-CN" altLang="en-US"/>
          </a:p>
        </p:txBody>
      </p:sp>
      <p:pic>
        <p:nvPicPr>
          <p:cNvPr id="5" name="图片 4">
            <a:extLst>
              <a:ext uri="{FF2B5EF4-FFF2-40B4-BE49-F238E27FC236}">
                <a16:creationId xmlns:a16="http://schemas.microsoft.com/office/drawing/2014/main" id="{1F412034-4F70-4AFD-B9B4-D1268906AF5F}"/>
              </a:ext>
            </a:extLst>
          </p:cNvPr>
          <p:cNvPicPr/>
          <p:nvPr/>
        </p:nvPicPr>
        <p:blipFill>
          <a:blip r:embed="rId2"/>
          <a:srcRect/>
          <a:stretch>
            <a:fillRect/>
          </a:stretch>
        </p:blipFill>
        <p:spPr bwMode="auto">
          <a:xfrm>
            <a:off x="1979712" y="1628800"/>
            <a:ext cx="5760640" cy="2278052"/>
          </a:xfrm>
          <a:prstGeom prst="rect">
            <a:avLst/>
          </a:prstGeom>
          <a:noFill/>
          <a:ln w="9525">
            <a:noFill/>
            <a:miter lim="800000"/>
            <a:headEnd/>
            <a:tailEnd/>
          </a:ln>
        </p:spPr>
      </p:pic>
    </p:spTree>
    <p:extLst>
      <p:ext uri="{BB962C8B-B14F-4D97-AF65-F5344CB8AC3E}">
        <p14:creationId xmlns:p14="http://schemas.microsoft.com/office/powerpoint/2010/main" val="529625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235D9F-DAB2-4B14-87E0-6996189E87A1}"/>
              </a:ext>
            </a:extLst>
          </p:cNvPr>
          <p:cNvSpPr>
            <a:spLocks noGrp="1"/>
          </p:cNvSpPr>
          <p:nvPr>
            <p:ph type="title"/>
          </p:nvPr>
        </p:nvSpPr>
        <p:spPr/>
        <p:txBody>
          <a:bodyPr/>
          <a:lstStyle/>
          <a:p>
            <a:r>
              <a:rPr lang="en-US" altLang="zh-CN" sz="2000" dirty="0"/>
              <a:t>14.3 </a:t>
            </a:r>
            <a:r>
              <a:rPr lang="zh-CN" altLang="zh-CN" sz="2000" dirty="0"/>
              <a:t>衍生品定价的三种方法</a:t>
            </a:r>
            <a:br>
              <a:rPr lang="zh-CN" altLang="zh-CN" dirty="0"/>
            </a:br>
            <a:r>
              <a:rPr lang="zh-CN" altLang="zh-CN" dirty="0"/>
              <a:t>方法一：风险消除法定价</a:t>
            </a:r>
            <a:endParaRPr lang="zh-CN" altLang="en-US" dirty="0"/>
          </a:p>
        </p:txBody>
      </p:sp>
      <p:sp>
        <p:nvSpPr>
          <p:cNvPr id="3" name="内容占位符 2">
            <a:extLst>
              <a:ext uri="{FF2B5EF4-FFF2-40B4-BE49-F238E27FC236}">
                <a16:creationId xmlns:a16="http://schemas.microsoft.com/office/drawing/2014/main" id="{D018B658-1264-4DD3-BB43-DD061FD12BD4}"/>
              </a:ext>
            </a:extLst>
          </p:cNvPr>
          <p:cNvSpPr>
            <a:spLocks noGrp="1"/>
          </p:cNvSpPr>
          <p:nvPr>
            <p:ph idx="1"/>
          </p:nvPr>
        </p:nvSpPr>
        <p:spPr>
          <a:xfrm>
            <a:off x="928662" y="1162397"/>
            <a:ext cx="7786687" cy="4714875"/>
          </a:xfrm>
        </p:spPr>
        <p:txBody>
          <a:bodyPr/>
          <a:lstStyle/>
          <a:p>
            <a:r>
              <a:rPr lang="zh-CN" altLang="zh-CN" dirty="0"/>
              <a:t>构造一个组合</a:t>
            </a:r>
            <a:r>
              <a:rPr lang="zh-CN" altLang="en-US" dirty="0"/>
              <a:t>：</a:t>
            </a:r>
            <a:r>
              <a:rPr lang="zh-CN" altLang="zh-CN" dirty="0"/>
              <a:t>包含</a:t>
            </a:r>
            <a:r>
              <a:rPr lang="en-US" altLang="zh-CN" dirty="0"/>
              <a:t>1</a:t>
            </a:r>
            <a:r>
              <a:rPr lang="zh-CN" altLang="zh-CN" dirty="0"/>
              <a:t>只衍生品，以及</a:t>
            </a:r>
            <a:r>
              <a:rPr lang="en-US" altLang="zh-CN" dirty="0"/>
              <a:t>-</a:t>
            </a:r>
            <a:r>
              <a:rPr lang="en-US" altLang="zh-CN" i="1" dirty="0"/>
              <a:t>Δ</a:t>
            </a:r>
            <a:r>
              <a:rPr lang="zh-CN" altLang="zh-CN" dirty="0"/>
              <a:t>只股票</a:t>
            </a:r>
            <a:endParaRPr lang="en-US" altLang="zh-CN" dirty="0"/>
          </a:p>
          <a:p>
            <a:pPr lvl="1"/>
            <a:r>
              <a:rPr lang="zh-CN" altLang="en-US" dirty="0"/>
              <a:t>组合</a:t>
            </a:r>
            <a:r>
              <a:rPr lang="en-US" altLang="zh-CN" dirty="0"/>
              <a:t>0</a:t>
            </a:r>
            <a:r>
              <a:rPr lang="zh-CN" altLang="en-US" dirty="0"/>
              <a:t>时刻价格</a:t>
            </a:r>
            <a:endParaRPr lang="en-US" altLang="zh-CN" dirty="0"/>
          </a:p>
          <a:p>
            <a:pPr lvl="1"/>
            <a:r>
              <a:rPr lang="zh-CN" altLang="en-US" dirty="0"/>
              <a:t>组合</a:t>
            </a:r>
            <a:r>
              <a:rPr lang="en-US" altLang="zh-CN" dirty="0"/>
              <a:t>1</a:t>
            </a:r>
            <a:r>
              <a:rPr lang="zh-CN" altLang="en-US" dirty="0"/>
              <a:t>时刻两个状态下支付</a:t>
            </a:r>
            <a:endParaRPr lang="en-US" altLang="zh-CN" dirty="0"/>
          </a:p>
          <a:p>
            <a:pPr lvl="1"/>
            <a:endParaRPr lang="en-US" altLang="zh-CN" dirty="0"/>
          </a:p>
          <a:p>
            <a:r>
              <a:rPr lang="zh-CN" altLang="en-US" dirty="0"/>
              <a:t>选择组合权重以消除组合中的风险（让组合在两个状态下的支付相等）</a:t>
            </a:r>
            <a:endParaRPr lang="en-US" altLang="zh-CN" dirty="0"/>
          </a:p>
          <a:p>
            <a:pPr marL="0" indent="0">
              <a:buNone/>
            </a:pPr>
            <a:endParaRPr lang="en-US" altLang="zh-CN" dirty="0"/>
          </a:p>
          <a:p>
            <a:r>
              <a:rPr lang="zh-CN" altLang="en-US" dirty="0"/>
              <a:t>消去风险后的组合在两时刻的价格</a:t>
            </a:r>
            <a:endParaRPr lang="en-US" altLang="zh-CN" dirty="0"/>
          </a:p>
          <a:p>
            <a:endParaRPr lang="en-US" altLang="zh-CN" dirty="0"/>
          </a:p>
          <a:p>
            <a:endParaRPr lang="en-US" altLang="zh-CN" dirty="0"/>
          </a:p>
          <a:p>
            <a:r>
              <a:rPr lang="zh-CN" altLang="en-US" dirty="0"/>
              <a:t>无风险组合的回报率应该等于无风险利率</a:t>
            </a:r>
            <a:endParaRPr lang="en-US" altLang="zh-CN" dirty="0"/>
          </a:p>
          <a:p>
            <a:endParaRPr lang="en-US" altLang="zh-CN" dirty="0"/>
          </a:p>
          <a:p>
            <a:pPr lvl="1"/>
            <a:endParaRPr lang="en-US" altLang="zh-CN" dirty="0"/>
          </a:p>
        </p:txBody>
      </p:sp>
      <p:sp>
        <p:nvSpPr>
          <p:cNvPr id="4" name="灯片编号占位符 3">
            <a:extLst>
              <a:ext uri="{FF2B5EF4-FFF2-40B4-BE49-F238E27FC236}">
                <a16:creationId xmlns:a16="http://schemas.microsoft.com/office/drawing/2014/main" id="{126617A4-D3E1-40A4-9C63-4E1BBA14D5FF}"/>
              </a:ext>
            </a:extLst>
          </p:cNvPr>
          <p:cNvSpPr>
            <a:spLocks noGrp="1"/>
          </p:cNvSpPr>
          <p:nvPr>
            <p:ph type="sldNum" sz="quarter" idx="12"/>
          </p:nvPr>
        </p:nvSpPr>
        <p:spPr/>
        <p:txBody>
          <a:bodyPr/>
          <a:lstStyle/>
          <a:p>
            <a:pPr>
              <a:defRPr/>
            </a:pPr>
            <a:fld id="{DF4C29A2-310B-4614-9E82-82EDFD340A49}" type="slidenum">
              <a:rPr lang="zh-CN" altLang="en-US" smtClean="0"/>
              <a:pPr>
                <a:defRPr/>
              </a:pPr>
              <a:t>9</a:t>
            </a:fld>
            <a:endParaRPr lang="zh-CN" altLang="en-US"/>
          </a:p>
        </p:txBody>
      </p:sp>
      <p:pic>
        <p:nvPicPr>
          <p:cNvPr id="6" name="图片 5">
            <a:extLst>
              <a:ext uri="{FF2B5EF4-FFF2-40B4-BE49-F238E27FC236}">
                <a16:creationId xmlns:a16="http://schemas.microsoft.com/office/drawing/2014/main" id="{F30DBE68-E749-4204-8EFD-DC38AC4047BF}"/>
              </a:ext>
            </a:extLst>
          </p:cNvPr>
          <p:cNvPicPr>
            <a:picLocks noChangeAspect="1"/>
          </p:cNvPicPr>
          <p:nvPr/>
        </p:nvPicPr>
        <p:blipFill>
          <a:blip r:embed="rId2"/>
          <a:stretch>
            <a:fillRect/>
          </a:stretch>
        </p:blipFill>
        <p:spPr>
          <a:xfrm>
            <a:off x="4392710" y="1484784"/>
            <a:ext cx="1331418" cy="345783"/>
          </a:xfrm>
          <a:prstGeom prst="rect">
            <a:avLst/>
          </a:prstGeom>
        </p:spPr>
      </p:pic>
      <p:pic>
        <p:nvPicPr>
          <p:cNvPr id="7" name="图片 6">
            <a:extLst>
              <a:ext uri="{FF2B5EF4-FFF2-40B4-BE49-F238E27FC236}">
                <a16:creationId xmlns:a16="http://schemas.microsoft.com/office/drawing/2014/main" id="{3D630E88-DD9C-4862-A7EA-EA25906ED09E}"/>
              </a:ext>
            </a:extLst>
          </p:cNvPr>
          <p:cNvPicPr>
            <a:picLocks noChangeAspect="1"/>
          </p:cNvPicPr>
          <p:nvPr/>
        </p:nvPicPr>
        <p:blipFill>
          <a:blip r:embed="rId3"/>
          <a:stretch>
            <a:fillRect/>
          </a:stretch>
        </p:blipFill>
        <p:spPr>
          <a:xfrm>
            <a:off x="4380897" y="1844824"/>
            <a:ext cx="1487247" cy="686985"/>
          </a:xfrm>
          <a:prstGeom prst="rect">
            <a:avLst/>
          </a:prstGeom>
        </p:spPr>
      </p:pic>
      <p:pic>
        <p:nvPicPr>
          <p:cNvPr id="10" name="图片 9">
            <a:extLst>
              <a:ext uri="{FF2B5EF4-FFF2-40B4-BE49-F238E27FC236}">
                <a16:creationId xmlns:a16="http://schemas.microsoft.com/office/drawing/2014/main" id="{3E502173-7A05-4DF9-9ECB-1E02D5F2DB5E}"/>
              </a:ext>
            </a:extLst>
          </p:cNvPr>
          <p:cNvPicPr>
            <a:picLocks noChangeAspect="1"/>
          </p:cNvPicPr>
          <p:nvPr/>
        </p:nvPicPr>
        <p:blipFill>
          <a:blip r:embed="rId4"/>
          <a:stretch>
            <a:fillRect/>
          </a:stretch>
        </p:blipFill>
        <p:spPr>
          <a:xfrm>
            <a:off x="2427065" y="2913511"/>
            <a:ext cx="4289870" cy="659505"/>
          </a:xfrm>
          <a:prstGeom prst="rect">
            <a:avLst/>
          </a:prstGeom>
        </p:spPr>
      </p:pic>
      <p:pic>
        <p:nvPicPr>
          <p:cNvPr id="11" name="图片 10">
            <a:extLst>
              <a:ext uri="{FF2B5EF4-FFF2-40B4-BE49-F238E27FC236}">
                <a16:creationId xmlns:a16="http://schemas.microsoft.com/office/drawing/2014/main" id="{7BFE4CE9-4E2C-452B-860D-E726878E0F7B}"/>
              </a:ext>
            </a:extLst>
          </p:cNvPr>
          <p:cNvPicPr>
            <a:picLocks noChangeAspect="1"/>
          </p:cNvPicPr>
          <p:nvPr/>
        </p:nvPicPr>
        <p:blipFill>
          <a:blip r:embed="rId5"/>
          <a:stretch>
            <a:fillRect/>
          </a:stretch>
        </p:blipFill>
        <p:spPr>
          <a:xfrm>
            <a:off x="2691745" y="3861048"/>
            <a:ext cx="3760511" cy="1215963"/>
          </a:xfrm>
          <a:prstGeom prst="rect">
            <a:avLst/>
          </a:prstGeom>
        </p:spPr>
      </p:pic>
      <p:pic>
        <p:nvPicPr>
          <p:cNvPr id="12" name="图片 11">
            <a:extLst>
              <a:ext uri="{FF2B5EF4-FFF2-40B4-BE49-F238E27FC236}">
                <a16:creationId xmlns:a16="http://schemas.microsoft.com/office/drawing/2014/main" id="{5D968784-8948-4638-BCEB-FB83C7E944ED}"/>
              </a:ext>
            </a:extLst>
          </p:cNvPr>
          <p:cNvPicPr>
            <a:picLocks noChangeAspect="1"/>
          </p:cNvPicPr>
          <p:nvPr/>
        </p:nvPicPr>
        <p:blipFill>
          <a:blip r:embed="rId6"/>
          <a:stretch>
            <a:fillRect/>
          </a:stretch>
        </p:blipFill>
        <p:spPr>
          <a:xfrm>
            <a:off x="2051286" y="5373216"/>
            <a:ext cx="5761074" cy="1144974"/>
          </a:xfrm>
          <a:prstGeom prst="rect">
            <a:avLst/>
          </a:prstGeom>
        </p:spPr>
      </p:pic>
    </p:spTree>
    <p:extLst>
      <p:ext uri="{BB962C8B-B14F-4D97-AF65-F5344CB8AC3E}">
        <p14:creationId xmlns:p14="http://schemas.microsoft.com/office/powerpoint/2010/main" val="231343994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13999</TotalTime>
  <Words>1527</Words>
  <Application>Microsoft Office PowerPoint</Application>
  <PresentationFormat>全屏显示(4:3)</PresentationFormat>
  <Paragraphs>114</Paragraphs>
  <Slides>12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黑体</vt:lpstr>
      <vt:lpstr>楷体_GB2312</vt:lpstr>
      <vt:lpstr>宋体</vt:lpstr>
      <vt:lpstr>Arial</vt:lpstr>
      <vt:lpstr>Calibri</vt:lpstr>
      <vt:lpstr>Times New Roman</vt:lpstr>
      <vt:lpstr>Wingdings</vt:lpstr>
      <vt:lpstr>Office 主题</vt:lpstr>
      <vt:lpstr>第14讲  无套利定价初探</vt:lpstr>
      <vt:lpstr>14.1 远期与期货 远期与期货的定价</vt:lpstr>
      <vt:lpstr>14.1 远期与期货 远期价格 vs. 对未来现货价格的预期</vt:lpstr>
      <vt:lpstr>14.2 期权 期权基本概念</vt:lpstr>
      <vt:lpstr>14.2 期权 期权分类</vt:lpstr>
      <vt:lpstr>14.2 期权 期权买卖权平价关系（Put-Call Parity）</vt:lpstr>
      <vt:lpstr>14.2 期权 期权与市场的完备化</vt:lpstr>
      <vt:lpstr>14.3 衍生品定价的三种方法 模型设定</vt:lpstr>
      <vt:lpstr>14.3 衍生品定价的三种方法 方法一：风险消除法定价</vt:lpstr>
      <vt:lpstr>14.3 衍生品定价的三种方法 方法二：复制法定价</vt:lpstr>
      <vt:lpstr>14.3 衍生品定价的三种方法 方法三：风险中性定价</vt:lpstr>
      <vt:lpstr>对三种定价方法的评论</vt:lpstr>
    </vt:vector>
  </TitlesOfParts>
  <Company>Lenovo (Beijing)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徐高</dc:creator>
  <cp:lastModifiedBy>Gao Xu</cp:lastModifiedBy>
  <cp:revision>1540</cp:revision>
  <cp:lastPrinted>2019-03-23T06:29:16Z</cp:lastPrinted>
  <dcterms:created xsi:type="dcterms:W3CDTF">2011-05-10T08:48:38Z</dcterms:created>
  <dcterms:modified xsi:type="dcterms:W3CDTF">2019-04-07T16:31:46Z</dcterms:modified>
</cp:coreProperties>
</file>