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20"/>
  </p:notesMasterIdLst>
  <p:handoutMasterIdLst>
    <p:handoutMasterId r:id="rId21"/>
  </p:handoutMasterIdLst>
  <p:sldIdLst>
    <p:sldId id="382" r:id="rId2"/>
    <p:sldId id="1038" r:id="rId3"/>
    <p:sldId id="1061" r:id="rId4"/>
    <p:sldId id="1039" r:id="rId5"/>
    <p:sldId id="1062" r:id="rId6"/>
    <p:sldId id="1063" r:id="rId7"/>
    <p:sldId id="1064" r:id="rId8"/>
    <p:sldId id="1065" r:id="rId9"/>
    <p:sldId id="1067" r:id="rId10"/>
    <p:sldId id="1068" r:id="rId11"/>
    <p:sldId id="1066" r:id="rId12"/>
    <p:sldId id="1069" r:id="rId13"/>
    <p:sldId id="1070" r:id="rId14"/>
    <p:sldId id="1072" r:id="rId15"/>
    <p:sldId id="1073" r:id="rId16"/>
    <p:sldId id="1074" r:id="rId17"/>
    <p:sldId id="1075" r:id="rId18"/>
    <p:sldId id="1076" r:id="rId19"/>
  </p:sldIdLst>
  <p:sldSz cx="9144000" cy="6858000" type="screen4x3"/>
  <p:notesSz cx="6797675" cy="9928225"/>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990033"/>
    <a:srgbClr val="660033"/>
    <a:srgbClr val="660066"/>
    <a:srgbClr val="CC99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94660"/>
  </p:normalViewPr>
  <p:slideViewPr>
    <p:cSldViewPr>
      <p:cViewPr varScale="1">
        <p:scale>
          <a:sx n="63" d="100"/>
          <a:sy n="63" d="100"/>
        </p:scale>
        <p:origin x="138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a:defRPr sz="1300">
                <a:latin typeface="Arial" pitchFamily="34" charset="0"/>
              </a:defRPr>
            </a:lvl1pPr>
          </a:lstStyle>
          <a:p>
            <a:pPr>
              <a:defRPr/>
            </a:pPr>
            <a:endParaRPr lang="zh-CN" altLang="en-US"/>
          </a:p>
        </p:txBody>
      </p:sp>
      <p:sp>
        <p:nvSpPr>
          <p:cNvPr id="3" name="日期占位符 2"/>
          <p:cNvSpPr>
            <a:spLocks noGrp="1"/>
          </p:cNvSpPr>
          <p:nvPr>
            <p:ph type="dt" sz="quarter" idx="1"/>
          </p:nvPr>
        </p:nvSpPr>
        <p:spPr>
          <a:xfrm>
            <a:off x="3851276" y="1"/>
            <a:ext cx="2944813" cy="495300"/>
          </a:xfrm>
          <a:prstGeom prst="rect">
            <a:avLst/>
          </a:prstGeom>
        </p:spPr>
        <p:txBody>
          <a:bodyPr vert="horz" lIns="95568" tIns="47784" rIns="95568" bIns="47784" rtlCol="0"/>
          <a:lstStyle>
            <a:lvl1pPr algn="r">
              <a:defRPr sz="1300">
                <a:latin typeface="Arial" pitchFamily="34" charset="0"/>
              </a:defRPr>
            </a:lvl1pPr>
          </a:lstStyle>
          <a:p>
            <a:pPr>
              <a:defRPr/>
            </a:pPr>
            <a:fld id="{06B6F58D-1BB5-4308-B4DD-6C0FC118133A}" type="datetimeFigureOut">
              <a:rPr lang="zh-CN" altLang="en-US"/>
              <a:pPr>
                <a:defRPr/>
              </a:pPr>
              <a:t>2019/3/31</a:t>
            </a:fld>
            <a:endParaRPr lang="zh-CN" altLang="en-US"/>
          </a:p>
        </p:txBody>
      </p:sp>
      <p:sp>
        <p:nvSpPr>
          <p:cNvPr id="4" name="页脚占位符 3"/>
          <p:cNvSpPr>
            <a:spLocks noGrp="1"/>
          </p:cNvSpPr>
          <p:nvPr>
            <p:ph type="ftr" sz="quarter" idx="2"/>
          </p:nvPr>
        </p:nvSpPr>
        <p:spPr>
          <a:xfrm>
            <a:off x="1" y="9431338"/>
            <a:ext cx="2944813" cy="495300"/>
          </a:xfrm>
          <a:prstGeom prst="rect">
            <a:avLst/>
          </a:prstGeom>
        </p:spPr>
        <p:txBody>
          <a:bodyPr vert="horz" lIns="95568" tIns="47784" rIns="95568" bIns="47784" rtlCol="0" anchor="b"/>
          <a:lstStyle>
            <a:lvl1pPr algn="l">
              <a:defRPr sz="1300">
                <a:latin typeface="Arial" pitchFamily="34" charset="0"/>
              </a:defRPr>
            </a:lvl1pPr>
          </a:lstStyle>
          <a:p>
            <a:pPr>
              <a:defRPr/>
            </a:pPr>
            <a:endParaRPr lang="zh-CN" altLang="en-US"/>
          </a:p>
        </p:txBody>
      </p:sp>
      <p:sp>
        <p:nvSpPr>
          <p:cNvPr id="5" name="灯片编号占位符 4"/>
          <p:cNvSpPr>
            <a:spLocks noGrp="1"/>
          </p:cNvSpPr>
          <p:nvPr>
            <p:ph type="sldNum" sz="quarter" idx="3"/>
          </p:nvPr>
        </p:nvSpPr>
        <p:spPr>
          <a:xfrm>
            <a:off x="3851276" y="9431338"/>
            <a:ext cx="2944813" cy="495300"/>
          </a:xfrm>
          <a:prstGeom prst="rect">
            <a:avLst/>
          </a:prstGeom>
        </p:spPr>
        <p:txBody>
          <a:bodyPr vert="horz" lIns="95568" tIns="47784" rIns="95568" bIns="47784" rtlCol="0" anchor="b"/>
          <a:lstStyle>
            <a:lvl1pPr algn="r">
              <a:defRPr sz="1300">
                <a:latin typeface="Arial" pitchFamily="34" charset="0"/>
              </a:defRPr>
            </a:lvl1pPr>
          </a:lstStyle>
          <a:p>
            <a:pPr>
              <a:defRPr/>
            </a:pPr>
            <a:fld id="{C530320A-D8DC-4FBF-B2E0-1088B3E9D6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3851276" y="1"/>
            <a:ext cx="2944813" cy="495300"/>
          </a:xfrm>
          <a:prstGeom prst="rect">
            <a:avLst/>
          </a:prstGeom>
        </p:spPr>
        <p:txBody>
          <a:bodyPr vert="horz" lIns="95568" tIns="47784" rIns="95568" bIns="47784" rtlCol="0"/>
          <a:lstStyle>
            <a:lvl1pPr algn="r" fontAlgn="auto">
              <a:spcBef>
                <a:spcPts val="0"/>
              </a:spcBef>
              <a:spcAft>
                <a:spcPts val="0"/>
              </a:spcAft>
              <a:defRPr sz="1300">
                <a:latin typeface="+mn-lt"/>
                <a:ea typeface="+mn-ea"/>
              </a:defRPr>
            </a:lvl1pPr>
          </a:lstStyle>
          <a:p>
            <a:pPr>
              <a:defRPr/>
            </a:pPr>
            <a:fld id="{FC5AFA0E-7F78-4574-9524-75194415ADA9}" type="datetimeFigureOut">
              <a:rPr lang="zh-CN" altLang="en-US"/>
              <a:pPr>
                <a:defRPr/>
              </a:pPr>
              <a:t>2019/3/31</a:t>
            </a:fld>
            <a:endParaRPr lang="zh-CN" altLang="en-US"/>
          </a:p>
        </p:txBody>
      </p:sp>
      <p:sp>
        <p:nvSpPr>
          <p:cNvPr id="4" name="幻灯片图像占位符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5568" tIns="47784" rIns="95568" bIns="47784" rtlCol="0" anchor="ctr"/>
          <a:lstStyle/>
          <a:p>
            <a:pPr lvl="0"/>
            <a:endParaRPr lang="zh-CN" altLang="en-US" noProof="0"/>
          </a:p>
        </p:txBody>
      </p:sp>
      <p:sp>
        <p:nvSpPr>
          <p:cNvPr id="5" name="备注占位符 4"/>
          <p:cNvSpPr>
            <a:spLocks noGrp="1"/>
          </p:cNvSpPr>
          <p:nvPr>
            <p:ph type="body" sz="quarter" idx="3"/>
          </p:nvPr>
        </p:nvSpPr>
        <p:spPr>
          <a:xfrm>
            <a:off x="681039" y="4714875"/>
            <a:ext cx="5437187" cy="4467225"/>
          </a:xfrm>
          <a:prstGeom prst="rect">
            <a:avLst/>
          </a:prstGeom>
        </p:spPr>
        <p:txBody>
          <a:bodyPr vert="horz" lIns="95568" tIns="47784" rIns="95568" bIns="4778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1" y="9431338"/>
            <a:ext cx="2944813" cy="495300"/>
          </a:xfrm>
          <a:prstGeom prst="rect">
            <a:avLst/>
          </a:prstGeom>
        </p:spPr>
        <p:txBody>
          <a:bodyPr vert="horz" lIns="95568" tIns="47784" rIns="95568" bIns="4778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1276" y="9431338"/>
            <a:ext cx="2944813" cy="495300"/>
          </a:xfrm>
          <a:prstGeom prst="rect">
            <a:avLst/>
          </a:prstGeom>
        </p:spPr>
        <p:txBody>
          <a:bodyPr vert="horz" lIns="95568" tIns="47784" rIns="95568" bIns="47784" rtlCol="0" anchor="b"/>
          <a:lstStyle>
            <a:lvl1pPr algn="r" fontAlgn="auto">
              <a:spcBef>
                <a:spcPts val="0"/>
              </a:spcBef>
              <a:spcAft>
                <a:spcPts val="0"/>
              </a:spcAft>
              <a:defRPr sz="1300">
                <a:latin typeface="+mn-lt"/>
                <a:ea typeface="+mn-ea"/>
              </a:defRPr>
            </a:lvl1pPr>
          </a:lstStyle>
          <a:p>
            <a:pPr>
              <a:defRPr/>
            </a:pPr>
            <a:fld id="{07DECCF1-2EC0-46C0-963C-8EB7ABF184E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0" y="1785938"/>
            <a:ext cx="9144000" cy="3786187"/>
          </a:xfrm>
          <a:prstGeom prst="rect">
            <a:avLst/>
          </a:prstGeom>
          <a:solidFill>
            <a:srgbClr val="99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a:off x="395536" y="3429000"/>
            <a:ext cx="8358187"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428596" y="2000240"/>
            <a:ext cx="7858180" cy="928694"/>
          </a:xfrm>
        </p:spPr>
        <p:txBody>
          <a:bodyPr>
            <a:normAutofit/>
          </a:bodyPr>
          <a:lstStyle>
            <a:lvl1pPr algn="l">
              <a:defRPr sz="3000">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467544" y="3717032"/>
            <a:ext cx="7929618" cy="1214446"/>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8" name="日期占位符 3"/>
          <p:cNvSpPr>
            <a:spLocks noGrp="1"/>
          </p:cNvSpPr>
          <p:nvPr>
            <p:ph type="dt" sz="half" idx="10"/>
          </p:nvPr>
        </p:nvSpPr>
        <p:spPr/>
        <p:txBody>
          <a:bodyPr/>
          <a:lstStyle>
            <a:lvl1pPr>
              <a:defRPr/>
            </a:lvl1pPr>
          </a:lstStyle>
          <a:p>
            <a:pPr>
              <a:defRPr/>
            </a:pPr>
            <a:fld id="{7CA95D5C-2370-4E2E-9E18-64208CBF73D1}" type="datetime1">
              <a:rPr lang="zh-CN" altLang="en-US"/>
              <a:pPr>
                <a:defRPr/>
              </a:pPr>
              <a:t>2019/3/31</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F08B0920-9331-44B4-A71B-D61424E00FAD}" type="slidenum">
              <a:rPr lang="zh-CN" altLang="en-US"/>
              <a:pPr>
                <a:defRPr/>
              </a:pPr>
              <a:t>‹#›</a:t>
            </a:fld>
            <a:endParaRPr lang="zh-CN" altLang="en-US"/>
          </a:p>
        </p:txBody>
      </p:sp>
      <p:sp>
        <p:nvSpPr>
          <p:cNvPr id="11" name="TextBox 10"/>
          <p:cNvSpPr txBox="1"/>
          <p:nvPr userDrawn="1"/>
        </p:nvSpPr>
        <p:spPr>
          <a:xfrm>
            <a:off x="571472" y="742874"/>
            <a:ext cx="5715040" cy="400110"/>
          </a:xfrm>
          <a:prstGeom prst="rect">
            <a:avLst/>
          </a:prstGeom>
          <a:noFill/>
        </p:spPr>
        <p:txBody>
          <a:bodyPr wrap="square" rtlCol="0">
            <a:spAutoFit/>
          </a:bodyPr>
          <a:lstStyle/>
          <a:p>
            <a:r>
              <a:rPr lang="en-US" altLang="zh-CN" sz="2000" b="1" dirty="0">
                <a:solidFill>
                  <a:srgbClr val="990033"/>
                </a:solidFill>
                <a:latin typeface="+mn-ea"/>
                <a:ea typeface="+mn-ea"/>
              </a:rPr>
              <a:t>《</a:t>
            </a:r>
            <a:r>
              <a:rPr lang="zh-CN" altLang="en-US" sz="2000" b="1" dirty="0">
                <a:solidFill>
                  <a:srgbClr val="990033"/>
                </a:solidFill>
                <a:latin typeface="+mn-ea"/>
                <a:ea typeface="+mn-ea"/>
              </a:rPr>
              <a:t>金融经济学二十五讲</a:t>
            </a:r>
            <a:r>
              <a:rPr lang="en-US" altLang="zh-CN" sz="2000" b="1" dirty="0">
                <a:solidFill>
                  <a:srgbClr val="990033"/>
                </a:solidFill>
                <a:latin typeface="+mn-ea"/>
                <a:ea typeface="+mn-ea"/>
              </a:rPr>
              <a:t>》</a:t>
            </a:r>
            <a:r>
              <a:rPr lang="zh-CN" altLang="en-US" sz="2000" b="1" kern="1200" dirty="0">
                <a:solidFill>
                  <a:srgbClr val="990033"/>
                </a:solidFill>
                <a:latin typeface="+mn-ea"/>
                <a:ea typeface="宋体" pitchFamily="2" charset="-122"/>
                <a:cs typeface="+mn-cs"/>
              </a:rPr>
              <a:t>配套课件</a:t>
            </a:r>
            <a:endParaRPr lang="en-US" altLang="zh-CN" sz="2000" b="1" dirty="0">
              <a:solidFill>
                <a:srgbClr val="990033"/>
              </a:solidFill>
              <a:latin typeface="+mn-ea"/>
              <a:ea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baseline="0">
                <a:latin typeface="Arial" pitchFamily="34" charset="0"/>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a:xfrm>
            <a:off x="928662" y="1357298"/>
            <a:ext cx="7786687" cy="4714875"/>
          </a:xfrm>
        </p:spPr>
        <p:txBody>
          <a:bodyPr/>
          <a:lstStyle>
            <a:lvl1pPr>
              <a:spcBef>
                <a:spcPts val="1800"/>
              </a:spcBef>
              <a:defRPr sz="1800" baseline="0">
                <a:solidFill>
                  <a:schemeClr val="tx1"/>
                </a:solidFill>
                <a:latin typeface="Times New Roman" panose="02020603050405020304" pitchFamily="18" charset="0"/>
                <a:ea typeface="宋体" pitchFamily="2" charset="-122"/>
              </a:defRPr>
            </a:lvl1pPr>
            <a:lvl2pPr>
              <a:defRPr sz="1600" baseline="0">
                <a:latin typeface="Times New Roman" panose="02020603050405020304" pitchFamily="18" charset="0"/>
                <a:ea typeface="宋体" pitchFamily="2" charset="-122"/>
              </a:defRPr>
            </a:lvl2pPr>
            <a:lvl3pPr>
              <a:defRPr sz="1600" baseline="0">
                <a:latin typeface="Times New Roman" panose="02020603050405020304" pitchFamily="18" charset="0"/>
                <a:ea typeface="宋体" pitchFamily="2" charset="-122"/>
              </a:defRPr>
            </a:lvl3pPr>
            <a:lvl4pPr>
              <a:defRPr sz="1600">
                <a:latin typeface="Times New Roman" panose="02020603050405020304" pitchFamily="18" charset="0"/>
              </a:defRPr>
            </a:lvl4pPr>
            <a:lvl5pPr>
              <a:defRPr sz="1600">
                <a:latin typeface="Times New Roman" panose="02020603050405020304" pitchFamily="18"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7BD23E72-E273-4284-868A-4643E3253FD1}" type="datetime1">
              <a:rPr lang="zh-CN" altLang="en-US"/>
              <a:pPr>
                <a:defRPr/>
              </a:pPr>
              <a:t>2019/3/31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F4C29A2-310B-4614-9E82-82EDFD340A4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910"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786314"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B29C1F07-A685-436B-AEAD-190B67CB340D}" type="datetime1">
              <a:rPr lang="zh-CN" altLang="en-US"/>
              <a:pPr>
                <a:defRPr/>
              </a:pPr>
              <a:t>2019/3/31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339228-A952-4448-8F87-FF29D71BA6D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vl1pPr>
          </a:lstStyle>
          <a:p>
            <a:r>
              <a:rPr lang="zh-CN" altLang="en-US"/>
              <a:t>单击此处编辑母版标题样式</a:t>
            </a:r>
          </a:p>
        </p:txBody>
      </p:sp>
      <p:sp>
        <p:nvSpPr>
          <p:cNvPr id="3" name="文本占位符 2"/>
          <p:cNvSpPr>
            <a:spLocks noGrp="1"/>
          </p:cNvSpPr>
          <p:nvPr>
            <p:ph type="body" idx="1"/>
          </p:nvPr>
        </p:nvSpPr>
        <p:spPr>
          <a:xfrm>
            <a:off x="642910" y="1500174"/>
            <a:ext cx="4040188" cy="639762"/>
          </a:xfrm>
        </p:spPr>
        <p:txBody>
          <a:bodyPr anchor="ctr"/>
          <a:lstStyle>
            <a:lvl1pPr marL="0" indent="0" algn="ctr">
              <a:buNone/>
              <a:defRPr sz="1800" b="0" baseline="0">
                <a:solidFill>
                  <a:srgbClr val="660066"/>
                </a:solidFill>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5" name="文本占位符 4"/>
          <p:cNvSpPr>
            <a:spLocks noGrp="1"/>
          </p:cNvSpPr>
          <p:nvPr>
            <p:ph type="body" sz="quarter" idx="3"/>
          </p:nvPr>
        </p:nvSpPr>
        <p:spPr>
          <a:xfrm>
            <a:off x="4786314" y="1500174"/>
            <a:ext cx="4041775" cy="639762"/>
          </a:xfrm>
        </p:spPr>
        <p:txBody>
          <a:bodyPr anchor="ctr"/>
          <a:lstStyle>
            <a:lvl1pPr marL="0" indent="0" algn="ctr">
              <a:buNone/>
              <a:defRPr sz="1800" b="0" baseline="0">
                <a:solidFill>
                  <a:srgbClr val="660066"/>
                </a:solidFill>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A7353B86-13DB-42EF-AE9C-E989ADFDEA05}" type="datetime1">
              <a:rPr lang="zh-CN" altLang="en-US"/>
              <a:pPr>
                <a:defRPr/>
              </a:pPr>
              <a:t>2019/3/31</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5B8E48A5-2352-47BA-A112-0FE5146B45C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6" name="内容占位符 2"/>
          <p:cNvSpPr>
            <a:spLocks noGrp="1"/>
          </p:cNvSpPr>
          <p:nvPr>
            <p:ph idx="1"/>
          </p:nvPr>
        </p:nvSpPr>
        <p:spPr>
          <a:xfrm>
            <a:off x="1187624" y="1700808"/>
            <a:ext cx="7272808" cy="3744417"/>
          </a:xfrm>
        </p:spPr>
        <p:txBody>
          <a:bodyPr/>
          <a:lstStyle>
            <a:lvl1pPr>
              <a:spcBef>
                <a:spcPts val="1800"/>
              </a:spcBef>
              <a:defRPr sz="2000" b="1">
                <a:solidFill>
                  <a:schemeClr val="tx1"/>
                </a:solidFill>
                <a:latin typeface="Times New Roman" pitchFamily="18" charset="0"/>
              </a:defRPr>
            </a:lvl1pPr>
            <a:lvl2pPr>
              <a:defRPr sz="1800" baseline="0">
                <a:latin typeface="Times New Roman" pitchFamily="18" charset="0"/>
              </a:defRPr>
            </a:lvl2pPr>
            <a:lvl3pPr>
              <a:defRPr sz="16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E57D4D0E-D6BB-49E9-9C78-3FDAC03551E1}" type="datetime1">
              <a:rPr lang="zh-CN" altLang="en-US"/>
              <a:pPr>
                <a:defRPr/>
              </a:pPr>
              <a:t>2019/3/31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DE445D-538B-4B36-B97B-799D81D6965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D70801A-4342-419A-BAD3-28ED5414F797}" type="datetime1">
              <a:rPr lang="zh-CN" altLang="en-US"/>
              <a:pPr>
                <a:defRPr/>
              </a:pPr>
              <a:t>2019/3/31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856D941-A598-454B-BA31-33CABC39713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50288" y="2136071"/>
            <a:ext cx="4040188"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42910" y="2852936"/>
            <a:ext cx="4040188"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788024" y="2132856"/>
            <a:ext cx="4041775"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786314" y="2852936"/>
            <a:ext cx="4041775"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内容占位符 2"/>
          <p:cNvSpPr>
            <a:spLocks noGrp="1"/>
          </p:cNvSpPr>
          <p:nvPr>
            <p:ph idx="13"/>
          </p:nvPr>
        </p:nvSpPr>
        <p:spPr>
          <a:xfrm>
            <a:off x="909940" y="1108352"/>
            <a:ext cx="7786687" cy="808480"/>
          </a:xfrm>
        </p:spPr>
        <p:txBody>
          <a:bodyPr/>
          <a:lstStyle>
            <a:lvl1pPr marL="0" indent="0">
              <a:spcBef>
                <a:spcPts val="0"/>
              </a:spcBef>
              <a:buNone/>
              <a:defRPr lang="zh-CN" altLang="en-US" sz="1600" kern="1200" baseline="0" dirty="0" smtClean="0">
                <a:solidFill>
                  <a:schemeClr val="tx1"/>
                </a:solidFill>
                <a:latin typeface="Times New Roman" pitchFamily="18" charset="0"/>
                <a:ea typeface="楷体_GB2312" pitchFamily="49" charset="-122"/>
                <a:cs typeface="+mn-cs"/>
              </a:defRPr>
            </a:lvl1pPr>
            <a:lvl2pPr>
              <a:defRPr sz="1600"/>
            </a:lvl2pPr>
            <a:lvl3pPr>
              <a:defRPr sz="1600"/>
            </a:lvl3pPr>
            <a:lvl4pPr>
              <a:defRPr sz="1600"/>
            </a:lvl4pPr>
            <a:lvl5pPr>
              <a:defRPr sz="1600"/>
            </a:lvl5pPr>
          </a:lstStyle>
          <a:p>
            <a:pPr marL="342900" lvl="0" indent="-342900" algn="l" rtl="0" eaLnBrk="0" fontAlgn="base" hangingPunct="0">
              <a:spcBef>
                <a:spcPct val="20000"/>
              </a:spcBef>
              <a:spcAft>
                <a:spcPct val="0"/>
              </a:spcAft>
              <a:buSzPct val="75000"/>
              <a:buFont typeface="Wingdings" pitchFamily="2" charset="2"/>
              <a:buChar char="u"/>
            </a:pPr>
            <a:r>
              <a:rPr lang="zh-CN" altLang="en-US" dirty="0"/>
              <a:t>单击此处编辑母版文本样式</a:t>
            </a:r>
          </a:p>
        </p:txBody>
      </p:sp>
      <p:sp>
        <p:nvSpPr>
          <p:cNvPr id="8" name="日期占位符 3"/>
          <p:cNvSpPr>
            <a:spLocks noGrp="1"/>
          </p:cNvSpPr>
          <p:nvPr>
            <p:ph type="dt" sz="half" idx="14"/>
          </p:nvPr>
        </p:nvSpPr>
        <p:spPr/>
        <p:txBody>
          <a:bodyPr/>
          <a:lstStyle>
            <a:lvl1pPr>
              <a:defRPr/>
            </a:lvl1pPr>
          </a:lstStyle>
          <a:p>
            <a:pPr>
              <a:defRPr/>
            </a:pPr>
            <a:fld id="{79CE6FAA-8371-4E6A-B342-0D2C2F864C88}" type="datetime1">
              <a:rPr lang="zh-CN" altLang="en-US"/>
              <a:pPr>
                <a:defRPr/>
              </a:pPr>
              <a:t>2019/3/31</a:t>
            </a:fld>
            <a:endParaRPr lang="zh-CN" altLang="en-US"/>
          </a:p>
        </p:txBody>
      </p:sp>
      <p:sp>
        <p:nvSpPr>
          <p:cNvPr id="9" name="页脚占位符 4"/>
          <p:cNvSpPr>
            <a:spLocks noGrp="1"/>
          </p:cNvSpPr>
          <p:nvPr>
            <p:ph type="ftr" sz="quarter" idx="15"/>
          </p:nvPr>
        </p:nvSpPr>
        <p:spPr/>
        <p:txBody>
          <a:bodyPr/>
          <a:lstStyle>
            <a:lvl1pPr>
              <a:defRPr/>
            </a:lvl1pPr>
          </a:lstStyle>
          <a:p>
            <a:pPr>
              <a:defRPr/>
            </a:pPr>
            <a:endParaRPr lang="zh-CN" altLang="en-US"/>
          </a:p>
        </p:txBody>
      </p:sp>
      <p:sp>
        <p:nvSpPr>
          <p:cNvPr id="11" name="灯片编号占位符 5"/>
          <p:cNvSpPr>
            <a:spLocks noGrp="1"/>
          </p:cNvSpPr>
          <p:nvPr>
            <p:ph type="sldNum" sz="quarter" idx="16"/>
          </p:nvPr>
        </p:nvSpPr>
        <p:spPr/>
        <p:txBody>
          <a:bodyPr/>
          <a:lstStyle>
            <a:lvl1pPr>
              <a:defRPr/>
            </a:lvl1pPr>
          </a:lstStyle>
          <a:p>
            <a:pPr>
              <a:defRPr/>
            </a:pPr>
            <a:fld id="{9E816CB2-F0AF-4685-831F-1FA3FB8ADE0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928688" y="0"/>
            <a:ext cx="7758112" cy="9286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p>
        </p:txBody>
      </p:sp>
      <p:sp>
        <p:nvSpPr>
          <p:cNvPr id="1027" name="文本占位符 2"/>
          <p:cNvSpPr>
            <a:spLocks noGrp="1"/>
          </p:cNvSpPr>
          <p:nvPr>
            <p:ph type="body" idx="1"/>
          </p:nvPr>
        </p:nvSpPr>
        <p:spPr bwMode="auto">
          <a:xfrm>
            <a:off x="928688" y="1285875"/>
            <a:ext cx="7786687" cy="4714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785813" y="6357938"/>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0B1F943-31FD-4698-99BE-5378A251F629}" type="datetime1">
              <a:rPr lang="zh-CN" altLang="en-US"/>
              <a:pPr>
                <a:defRPr/>
              </a:pPr>
              <a:t>2019/3/31</a:t>
            </a:fld>
            <a:endParaRPr lang="zh-CN" altLang="en-US"/>
          </a:p>
        </p:txBody>
      </p:sp>
      <p:sp>
        <p:nvSpPr>
          <p:cNvPr id="5" name="页脚占位符 4"/>
          <p:cNvSpPr>
            <a:spLocks noGrp="1"/>
          </p:cNvSpPr>
          <p:nvPr>
            <p:ph type="ftr" sz="quarter" idx="3"/>
          </p:nvPr>
        </p:nvSpPr>
        <p:spPr>
          <a:xfrm>
            <a:off x="3357563" y="6357938"/>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715125" y="63579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D244337-6DAB-4CB0-8F8C-57E9F591FA8A}" type="slidenum">
              <a:rPr lang="zh-CN" altLang="en-US"/>
              <a:pPr>
                <a:defRPr/>
              </a:pPr>
              <a:t>‹#›</a:t>
            </a:fld>
            <a:endParaRPr lang="zh-CN" altLang="en-US"/>
          </a:p>
        </p:txBody>
      </p:sp>
      <p:sp>
        <p:nvSpPr>
          <p:cNvPr id="7" name="矩形 6"/>
          <p:cNvSpPr/>
          <p:nvPr userDrawn="1"/>
        </p:nvSpPr>
        <p:spPr>
          <a:xfrm>
            <a:off x="0" y="0"/>
            <a:ext cx="428596" cy="6858000"/>
          </a:xfrm>
          <a:prstGeom prst="rect">
            <a:avLst/>
          </a:prstGeom>
          <a:gradFill flip="none" rotWithShape="1">
            <a:gsLst>
              <a:gs pos="75000">
                <a:srgbClr val="990033"/>
              </a:gs>
              <a:gs pos="100000">
                <a:srgbClr val="CC99FF"/>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p:nvPr userDrawn="1"/>
        </p:nvCxnSpPr>
        <p:spPr>
          <a:xfrm rot="10800000">
            <a:off x="928688" y="1000125"/>
            <a:ext cx="7786687" cy="1588"/>
          </a:xfrm>
          <a:prstGeom prst="line">
            <a:avLst/>
          </a:prstGeom>
          <a:ln w="19050">
            <a:solidFill>
              <a:srgbClr val="990033"/>
            </a:solidFill>
          </a:ln>
        </p:spPr>
        <p:style>
          <a:lnRef idx="1">
            <a:schemeClr val="accent1"/>
          </a:lnRef>
          <a:fillRef idx="0">
            <a:schemeClr val="accent1"/>
          </a:fillRef>
          <a:effectRef idx="0">
            <a:schemeClr val="accent1"/>
          </a:effectRef>
          <a:fontRef idx="minor">
            <a:schemeClr val="tx1"/>
          </a:fontRef>
        </p:style>
      </p:cxnSp>
      <p:sp>
        <p:nvSpPr>
          <p:cNvPr id="1035" name="TextBox 9"/>
          <p:cNvSpPr txBox="1">
            <a:spLocks noChangeArrowheads="1"/>
          </p:cNvSpPr>
          <p:nvPr userDrawn="1"/>
        </p:nvSpPr>
        <p:spPr bwMode="auto">
          <a:xfrm>
            <a:off x="59410" y="1214422"/>
            <a:ext cx="369332" cy="3929090"/>
          </a:xfrm>
          <a:prstGeom prst="rect">
            <a:avLst/>
          </a:prstGeom>
          <a:noFill/>
          <a:ln>
            <a:noFill/>
          </a:ln>
          <a:extLst/>
        </p:spPr>
        <p:txBody>
          <a:bodyPr vert="eaVert"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金融经济学二十五讲</a:t>
            </a: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配套课件</a:t>
            </a:r>
          </a:p>
        </p:txBody>
      </p:sp>
    </p:spTree>
  </p:cSld>
  <p:clrMap bg1="lt1" tx1="dk1" bg2="lt2" tx2="dk2" accent1="accent1" accent2="accent2" accent3="accent3" accent4="accent4" accent5="accent5" accent6="accent6" hlink="hlink" folHlink="folHlink"/>
  <p:sldLayoutIdLst>
    <p:sldLayoutId id="2147485706" r:id="rId1"/>
    <p:sldLayoutId id="2147485707" r:id="rId2"/>
    <p:sldLayoutId id="2147485696" r:id="rId3"/>
    <p:sldLayoutId id="2147485697" r:id="rId4"/>
    <p:sldLayoutId id="2147485699" r:id="rId5"/>
    <p:sldLayoutId id="2147485700" r:id="rId6"/>
    <p:sldLayoutId id="2147485708" r:id="rId7"/>
  </p:sldLayoutIdLst>
  <p:hf hdr="0" ftr="0" dt="0"/>
  <p:txStyles>
    <p:titleStyle>
      <a:lvl1pPr algn="l" rtl="0" eaLnBrk="0" fontAlgn="base" hangingPunct="0">
        <a:spcBef>
          <a:spcPct val="0"/>
        </a:spcBef>
        <a:spcAft>
          <a:spcPct val="0"/>
        </a:spcAft>
        <a:defRPr sz="2400" b="0" kern="1200" baseline="0">
          <a:solidFill>
            <a:srgbClr val="990033"/>
          </a:solidFill>
          <a:latin typeface="Arial" pitchFamily="34" charset="0"/>
          <a:ea typeface="黑体" pitchFamily="49" charset="-122"/>
          <a:cs typeface="+mj-cs"/>
        </a:defRPr>
      </a:lvl1pPr>
      <a:lvl2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2pPr>
      <a:lvl3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3pPr>
      <a:lvl4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4pPr>
      <a:lvl5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5pPr>
      <a:lvl6pPr marL="457200" algn="l" rtl="0" fontAlgn="base">
        <a:spcBef>
          <a:spcPct val="0"/>
        </a:spcBef>
        <a:spcAft>
          <a:spcPct val="0"/>
        </a:spcAft>
        <a:defRPr sz="3200">
          <a:solidFill>
            <a:srgbClr val="800080"/>
          </a:solidFill>
          <a:latin typeface="黑体" pitchFamily="2" charset="-122"/>
          <a:ea typeface="黑体" pitchFamily="2" charset="-122"/>
        </a:defRPr>
      </a:lvl6pPr>
      <a:lvl7pPr marL="914400" algn="l" rtl="0" fontAlgn="base">
        <a:spcBef>
          <a:spcPct val="0"/>
        </a:spcBef>
        <a:spcAft>
          <a:spcPct val="0"/>
        </a:spcAft>
        <a:defRPr sz="3200">
          <a:solidFill>
            <a:srgbClr val="800080"/>
          </a:solidFill>
          <a:latin typeface="黑体" pitchFamily="2" charset="-122"/>
          <a:ea typeface="黑体" pitchFamily="2" charset="-122"/>
        </a:defRPr>
      </a:lvl7pPr>
      <a:lvl8pPr marL="1371600" algn="l" rtl="0" fontAlgn="base">
        <a:spcBef>
          <a:spcPct val="0"/>
        </a:spcBef>
        <a:spcAft>
          <a:spcPct val="0"/>
        </a:spcAft>
        <a:defRPr sz="3200">
          <a:solidFill>
            <a:srgbClr val="800080"/>
          </a:solidFill>
          <a:latin typeface="黑体" pitchFamily="2" charset="-122"/>
          <a:ea typeface="黑体" pitchFamily="2" charset="-122"/>
        </a:defRPr>
      </a:lvl8pPr>
      <a:lvl9pPr marL="1828800" algn="l" rtl="0" fontAlgn="base">
        <a:spcBef>
          <a:spcPct val="0"/>
        </a:spcBef>
        <a:spcAft>
          <a:spcPct val="0"/>
        </a:spcAft>
        <a:defRPr sz="3200">
          <a:solidFill>
            <a:srgbClr val="800080"/>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SzPct val="75000"/>
        <a:buFont typeface="Wingdings" pitchFamily="2" charset="2"/>
        <a:buChar char="u"/>
        <a:defRPr sz="2000" kern="1200" baseline="0">
          <a:solidFill>
            <a:schemeClr val="tx1"/>
          </a:solidFill>
          <a:latin typeface="Times New Roman" panose="02020603050405020304" pitchFamily="18" charset="0"/>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000" kern="1200" baseline="0">
          <a:solidFill>
            <a:schemeClr val="tx1"/>
          </a:solidFill>
          <a:latin typeface="Times New Roman" panose="02020603050405020304" pitchFamily="18" charset="0"/>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baseline="0">
          <a:solidFill>
            <a:schemeClr val="tx1"/>
          </a:solidFill>
          <a:latin typeface="Times New Roman" panose="02020603050405020304" pitchFamily="18" charset="0"/>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2.xml"/><Relationship Id="rId5" Type="http://schemas.openxmlformats.org/officeDocument/2006/relationships/image" Target="../media/image24.emf"/><Relationship Id="rId4" Type="http://schemas.openxmlformats.org/officeDocument/2006/relationships/image" Target="../media/image23.emf"/></Relationships>
</file>

<file path=ppt/slides/_rels/slide1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a:xfrm>
            <a:off x="684213" y="1989138"/>
            <a:ext cx="8105775" cy="1223838"/>
          </a:xfrm>
        </p:spPr>
        <p:txBody>
          <a:bodyPr>
            <a:normAutofit fontScale="90000"/>
          </a:bodyPr>
          <a:lstStyle/>
          <a:p>
            <a:pPr eaLnBrk="1" hangingPunct="1"/>
            <a:r>
              <a:rPr lang="zh-CN" altLang="en-US" sz="4000" dirty="0"/>
              <a:t>第</a:t>
            </a:r>
            <a:r>
              <a:rPr lang="en-US" altLang="zh-CN" sz="4000" dirty="0"/>
              <a:t>11</a:t>
            </a:r>
            <a:r>
              <a:rPr lang="zh-CN" altLang="en-US" sz="4000" dirty="0"/>
              <a:t>讲 </a:t>
            </a:r>
            <a:br>
              <a:rPr lang="en-US" altLang="zh-CN" sz="4000" dirty="0"/>
            </a:br>
            <a:r>
              <a:rPr lang="zh-CN" altLang="en-US" sz="4000" dirty="0"/>
              <a:t>完备市场中一般均衡的性质</a:t>
            </a:r>
          </a:p>
        </p:txBody>
      </p:sp>
      <p:sp>
        <p:nvSpPr>
          <p:cNvPr id="4099" name="副标题 2"/>
          <p:cNvSpPr>
            <a:spLocks noGrp="1"/>
          </p:cNvSpPr>
          <p:nvPr>
            <p:ph type="subTitle" idx="1"/>
          </p:nvPr>
        </p:nvSpPr>
        <p:spPr>
          <a:xfrm>
            <a:off x="827088" y="3357563"/>
            <a:ext cx="7993062" cy="1857375"/>
          </a:xfrm>
        </p:spPr>
        <p:txBody>
          <a:bodyPr/>
          <a:lstStyle/>
          <a:p>
            <a:pPr eaLnBrk="1" hangingPunct="1"/>
            <a:endParaRPr lang="en-US" altLang="zh-CN" dirty="0">
              <a:latin typeface="Arial" pitchFamily="34" charset="0"/>
            </a:endParaRPr>
          </a:p>
          <a:p>
            <a:pPr eaLnBrk="1" hangingPunct="1"/>
            <a:endParaRPr lang="en-US" altLang="zh-CN" sz="2400" dirty="0">
              <a:latin typeface="Arial" pitchFamily="34" charset="0"/>
            </a:endParaRPr>
          </a:p>
          <a:p>
            <a:pPr eaLnBrk="1" hangingPunct="1"/>
            <a:r>
              <a:rPr lang="zh-CN" altLang="en-US" sz="2400" dirty="0">
                <a:latin typeface="Arial" pitchFamily="34" charset="0"/>
              </a:rPr>
              <a:t>徐高  </a:t>
            </a:r>
            <a:r>
              <a:rPr lang="zh-CN" altLang="en-US" dirty="0">
                <a:latin typeface="Arial" pitchFamily="34" charset="0"/>
              </a:rPr>
              <a:t>博士</a:t>
            </a:r>
            <a:endParaRPr lang="en-US" altLang="zh-CN" dirty="0">
              <a:latin typeface="Arial" pitchFamily="34" charset="0"/>
            </a:endParaRPr>
          </a:p>
          <a:p>
            <a:pPr eaLnBrk="1" hangingPunct="1"/>
            <a:r>
              <a:rPr lang="en-US" altLang="zh-CN" sz="1800" dirty="0">
                <a:latin typeface="Arial" pitchFamily="34" charset="0"/>
              </a:rPr>
              <a:t>2019</a:t>
            </a:r>
            <a:r>
              <a:rPr lang="zh-CN" altLang="en-US" sz="1800" dirty="0">
                <a:latin typeface="Arial" pitchFamily="34" charset="0"/>
              </a:rPr>
              <a:t>年</a:t>
            </a:r>
            <a:r>
              <a:rPr lang="en-US" altLang="zh-CN" sz="1800" dirty="0"/>
              <a:t>3</a:t>
            </a:r>
            <a:r>
              <a:rPr lang="zh-CN" altLang="en-US" sz="1800" dirty="0">
                <a:latin typeface="Arial" pitchFamily="34" charset="0"/>
              </a:rPr>
              <a:t>月</a:t>
            </a:r>
            <a:r>
              <a:rPr lang="en-US" altLang="zh-CN" sz="1800" dirty="0">
                <a:latin typeface="Arial" pitchFamily="34" charset="0"/>
              </a:rPr>
              <a:t>25</a:t>
            </a:r>
            <a:r>
              <a:rPr lang="zh-CN" altLang="en-US" sz="1800" dirty="0">
                <a:latin typeface="Arial" pitchFamily="34" charset="0"/>
              </a:rPr>
              <a:t>日</a:t>
            </a:r>
          </a:p>
          <a:p>
            <a:pPr eaLnBrk="1" hangingPunct="1"/>
            <a:endParaRPr lang="zh-CN" altLang="en-US" sz="1600" dirty="0">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C19D39-F64F-4D5D-8EC3-DC0C3E9B5C41}"/>
              </a:ext>
            </a:extLst>
          </p:cNvPr>
          <p:cNvSpPr>
            <a:spLocks noGrp="1"/>
          </p:cNvSpPr>
          <p:nvPr>
            <p:ph type="title"/>
          </p:nvPr>
        </p:nvSpPr>
        <p:spPr/>
        <p:txBody>
          <a:bodyPr/>
          <a:lstStyle/>
          <a:p>
            <a:r>
              <a:rPr lang="en-US" altLang="zh-CN" sz="2000" dirty="0"/>
              <a:t>11.1 </a:t>
            </a:r>
            <a:r>
              <a:rPr lang="zh-CN" altLang="en-US" sz="2000" dirty="0"/>
              <a:t>最优风险分担</a:t>
            </a:r>
            <a:br>
              <a:rPr lang="en-US" altLang="zh-CN" dirty="0"/>
            </a:br>
            <a:r>
              <a:rPr lang="zh-CN" altLang="zh-CN" dirty="0"/>
              <a:t>最优风险分担的特性</a:t>
            </a:r>
            <a:r>
              <a:rPr lang="zh-CN" altLang="en-US" dirty="0"/>
              <a:t>：越是风险厌恶，承担风险越少</a:t>
            </a:r>
          </a:p>
        </p:txBody>
      </p:sp>
      <p:sp>
        <p:nvSpPr>
          <p:cNvPr id="3" name="内容占位符 2">
            <a:extLst>
              <a:ext uri="{FF2B5EF4-FFF2-40B4-BE49-F238E27FC236}">
                <a16:creationId xmlns:a16="http://schemas.microsoft.com/office/drawing/2014/main" id="{8E0C2331-393F-470C-985A-BBEA73EFD3F6}"/>
              </a:ext>
            </a:extLst>
          </p:cNvPr>
          <p:cNvSpPr>
            <a:spLocks noGrp="1"/>
          </p:cNvSpPr>
          <p:nvPr>
            <p:ph idx="1"/>
          </p:nvPr>
        </p:nvSpPr>
        <p:spPr/>
        <p:txBody>
          <a:bodyPr/>
          <a:lstStyle/>
          <a:p>
            <a:r>
              <a:rPr lang="zh-CN" altLang="zh-CN" b="1" dirty="0"/>
              <a:t>定理</a:t>
            </a:r>
            <a:r>
              <a:rPr lang="en-US" altLang="zh-CN" b="1" dirty="0"/>
              <a:t>11.5</a:t>
            </a:r>
            <a:r>
              <a:rPr lang="zh-CN" altLang="zh-CN" b="1" dirty="0"/>
              <a:t>（</a:t>
            </a:r>
            <a:r>
              <a:rPr lang="en-US" altLang="zh-CN" b="1" dirty="0"/>
              <a:t>Wilson</a:t>
            </a:r>
            <a:r>
              <a:rPr lang="zh-CN" altLang="zh-CN" b="1" dirty="0"/>
              <a:t>定理）：</a:t>
            </a:r>
            <a:r>
              <a:rPr lang="zh-CN" altLang="zh-CN" dirty="0"/>
              <a:t>每位消费者所承担的边际总体风险等于他的绝对风险容忍度占所有消费者绝对风险容忍度总和的比重。如果定义</a:t>
            </a:r>
            <a:r>
              <a:rPr lang="zh-CN" altLang="zh-CN" b="1" dirty="0"/>
              <a:t>绝对风险容忍度</a:t>
            </a:r>
            <a:r>
              <a:rPr lang="zh-CN" altLang="zh-CN" dirty="0"/>
              <a:t>（</a:t>
            </a:r>
            <a:r>
              <a:rPr lang="en-US" altLang="zh-CN" dirty="0"/>
              <a:t>absolute risk tolerance</a:t>
            </a:r>
            <a:r>
              <a:rPr lang="zh-CN" altLang="zh-CN" dirty="0"/>
              <a:t>）</a:t>
            </a:r>
            <a:r>
              <a:rPr lang="en-US" altLang="zh-CN" i="1" dirty="0"/>
              <a:t>T</a:t>
            </a:r>
            <a:r>
              <a:rPr lang="zh-CN" altLang="zh-CN" dirty="0"/>
              <a:t>为绝对风险规避系数的倒数。即</a:t>
            </a:r>
          </a:p>
          <a:p>
            <a:endParaRPr lang="en-US" altLang="zh-CN" dirty="0"/>
          </a:p>
          <a:p>
            <a:pPr marL="342000" indent="0">
              <a:buNone/>
            </a:pPr>
            <a:r>
              <a:rPr lang="zh-CN" altLang="zh-CN" dirty="0"/>
              <a:t>则消费者在某状态下的消费因总禀赋的变化而变化的幅度，等于其绝对风险容忍度占社会总风险容忍度的比重</a:t>
            </a:r>
            <a:endParaRPr lang="en-US" altLang="zh-CN" dirty="0"/>
          </a:p>
          <a:p>
            <a:pPr marL="342000" indent="0">
              <a:buNone/>
            </a:pPr>
            <a:endParaRPr lang="en-US" altLang="zh-CN" dirty="0"/>
          </a:p>
          <a:p>
            <a:pPr marL="342000" indent="0">
              <a:buNone/>
            </a:pPr>
            <a:endParaRPr lang="en-US" altLang="zh-CN" dirty="0"/>
          </a:p>
          <a:p>
            <a:pPr marL="342000" indent="-285750"/>
            <a:r>
              <a:rPr lang="en-US" altLang="zh-CN" dirty="0"/>
              <a:t>Wilson</a:t>
            </a:r>
            <a:r>
              <a:rPr lang="zh-CN" altLang="en-US" dirty="0"/>
              <a:t>定理含义解读：</a:t>
            </a:r>
            <a:r>
              <a:rPr lang="zh-CN" altLang="zh-CN" dirty="0"/>
              <a:t>绝对风险容忍度越高（绝对风险厌恶系数越小）的消费者，其消费在不同状态下的波动性会更大。因此，实现最优风险分担的时候，那些风险容忍度高的人会承担更多的风险</a:t>
            </a:r>
          </a:p>
        </p:txBody>
      </p:sp>
      <p:sp>
        <p:nvSpPr>
          <p:cNvPr id="4" name="灯片编号占位符 3">
            <a:extLst>
              <a:ext uri="{FF2B5EF4-FFF2-40B4-BE49-F238E27FC236}">
                <a16:creationId xmlns:a16="http://schemas.microsoft.com/office/drawing/2014/main" id="{1556E493-C51B-40F7-BA5C-9C0E47E14190}"/>
              </a:ext>
            </a:extLst>
          </p:cNvPr>
          <p:cNvSpPr>
            <a:spLocks noGrp="1"/>
          </p:cNvSpPr>
          <p:nvPr>
            <p:ph type="sldNum" sz="quarter" idx="12"/>
          </p:nvPr>
        </p:nvSpPr>
        <p:spPr/>
        <p:txBody>
          <a:bodyPr/>
          <a:lstStyle/>
          <a:p>
            <a:pPr>
              <a:defRPr/>
            </a:pPr>
            <a:fld id="{DF4C29A2-310B-4614-9E82-82EDFD340A49}" type="slidenum">
              <a:rPr lang="zh-CN" altLang="en-US" smtClean="0"/>
              <a:pPr>
                <a:defRPr/>
              </a:pPr>
              <a:t>10</a:t>
            </a:fld>
            <a:endParaRPr lang="zh-CN" altLang="en-US" dirty="0"/>
          </a:p>
        </p:txBody>
      </p:sp>
      <p:sp>
        <p:nvSpPr>
          <p:cNvPr id="5" name="Rectangle 2">
            <a:extLst>
              <a:ext uri="{FF2B5EF4-FFF2-40B4-BE49-F238E27FC236}">
                <a16:creationId xmlns:a16="http://schemas.microsoft.com/office/drawing/2014/main" id="{656E631B-3402-4679-8B15-4AB4B3870A1A}"/>
              </a:ext>
            </a:extLst>
          </p:cNvPr>
          <p:cNvSpPr>
            <a:spLocks noChangeArrowheads="1"/>
          </p:cNvSpPr>
          <p:nvPr/>
        </p:nvSpPr>
        <p:spPr bwMode="auto">
          <a:xfrm>
            <a:off x="915342"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a:extLst>
              <a:ext uri="{FF2B5EF4-FFF2-40B4-BE49-F238E27FC236}">
                <a16:creationId xmlns:a16="http://schemas.microsoft.com/office/drawing/2014/main" id="{69164FF5-A9DA-40C6-B42B-6F1FA0061E2C}"/>
              </a:ext>
            </a:extLst>
          </p:cNvPr>
          <p:cNvSpPr>
            <a:spLocks noChangeArrowheads="1"/>
          </p:cNvSpPr>
          <p:nvPr/>
        </p:nvSpPr>
        <p:spPr bwMode="auto">
          <a:xfrm>
            <a:off x="1835696"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6">
            <a:extLst>
              <a:ext uri="{FF2B5EF4-FFF2-40B4-BE49-F238E27FC236}">
                <a16:creationId xmlns:a16="http://schemas.microsoft.com/office/drawing/2014/main" id="{FB211C91-EE22-4005-89BE-1CF8159990BF}"/>
              </a:ext>
            </a:extLst>
          </p:cNvPr>
          <p:cNvSpPr>
            <a:spLocks noChangeArrowheads="1"/>
          </p:cNvSpPr>
          <p:nvPr/>
        </p:nvSpPr>
        <p:spPr bwMode="auto">
          <a:xfrm>
            <a:off x="3707904" y="4387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1" name="Rectangle 8">
            <a:extLst>
              <a:ext uri="{FF2B5EF4-FFF2-40B4-BE49-F238E27FC236}">
                <a16:creationId xmlns:a16="http://schemas.microsoft.com/office/drawing/2014/main" id="{86295EE3-3635-4103-B5DD-5B18EB049CA6}"/>
              </a:ext>
            </a:extLst>
          </p:cNvPr>
          <p:cNvSpPr>
            <a:spLocks noChangeArrowheads="1"/>
          </p:cNvSpPr>
          <p:nvPr/>
        </p:nvSpPr>
        <p:spPr bwMode="auto">
          <a:xfrm>
            <a:off x="2411760" y="46244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a:extLst>
              <a:ext uri="{FF2B5EF4-FFF2-40B4-BE49-F238E27FC236}">
                <a16:creationId xmlns:a16="http://schemas.microsoft.com/office/drawing/2014/main" id="{18E316E2-76A7-4224-A12E-DFB552CECD76}"/>
              </a:ext>
            </a:extLst>
          </p:cNvPr>
          <p:cNvSpPr>
            <a:spLocks noChangeArrowheads="1"/>
          </p:cNvSpPr>
          <p:nvPr/>
        </p:nvSpPr>
        <p:spPr bwMode="auto">
          <a:xfrm>
            <a:off x="3851920" y="350923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Rectangle 2">
            <a:extLst>
              <a:ext uri="{FF2B5EF4-FFF2-40B4-BE49-F238E27FC236}">
                <a16:creationId xmlns:a16="http://schemas.microsoft.com/office/drawing/2014/main" id="{238B1B0A-E4BA-45E9-A3D2-95F5D9CA0755}"/>
              </a:ext>
            </a:extLst>
          </p:cNvPr>
          <p:cNvSpPr>
            <a:spLocks noChangeArrowheads="1"/>
          </p:cNvSpPr>
          <p:nvPr/>
        </p:nvSpPr>
        <p:spPr bwMode="auto">
          <a:xfrm>
            <a:off x="1593527" y="34757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2" name="Rectangle 5">
            <a:extLst>
              <a:ext uri="{FF2B5EF4-FFF2-40B4-BE49-F238E27FC236}">
                <a16:creationId xmlns:a16="http://schemas.microsoft.com/office/drawing/2014/main" id="{53AD33D1-57C4-4600-BA9E-1FBD3A4E62B7}"/>
              </a:ext>
            </a:extLst>
          </p:cNvPr>
          <p:cNvSpPr>
            <a:spLocks noChangeArrowheads="1"/>
          </p:cNvSpPr>
          <p:nvPr/>
        </p:nvSpPr>
        <p:spPr bwMode="auto">
          <a:xfrm>
            <a:off x="2363911" y="431040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7">
            <a:extLst>
              <a:ext uri="{FF2B5EF4-FFF2-40B4-BE49-F238E27FC236}">
                <a16:creationId xmlns:a16="http://schemas.microsoft.com/office/drawing/2014/main" id="{EA24C8FF-3881-4982-893F-F8B1242516EC}"/>
              </a:ext>
            </a:extLst>
          </p:cNvPr>
          <p:cNvSpPr>
            <a:spLocks noChangeArrowheads="1"/>
          </p:cNvSpPr>
          <p:nvPr/>
        </p:nvSpPr>
        <p:spPr bwMode="auto">
          <a:xfrm>
            <a:off x="3851920" y="40571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6" name="Rectangle 6">
            <a:extLst>
              <a:ext uri="{FF2B5EF4-FFF2-40B4-BE49-F238E27FC236}">
                <a16:creationId xmlns:a16="http://schemas.microsoft.com/office/drawing/2014/main" id="{36DFD182-782D-4605-B744-673E243A412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Rectangle 8">
            <a:extLst>
              <a:ext uri="{FF2B5EF4-FFF2-40B4-BE49-F238E27FC236}">
                <a16:creationId xmlns:a16="http://schemas.microsoft.com/office/drawing/2014/main" id="{939F54B0-2568-4AB5-A397-5EE5F32DDD64}"/>
              </a:ext>
            </a:extLst>
          </p:cNvPr>
          <p:cNvSpPr>
            <a:spLocks noChangeArrowheads="1"/>
          </p:cNvSpPr>
          <p:nvPr/>
        </p:nvSpPr>
        <p:spPr bwMode="auto">
          <a:xfrm>
            <a:off x="4553640" y="4588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04DE54C0-A5F1-4A98-A34E-C6D77BDC02DB}"/>
              </a:ext>
            </a:extLst>
          </p:cNvPr>
          <p:cNvSpPr>
            <a:spLocks noChangeArrowheads="1"/>
          </p:cNvSpPr>
          <p:nvPr/>
        </p:nvSpPr>
        <p:spPr bwMode="auto">
          <a:xfrm>
            <a:off x="3857625" y="241891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4">
            <a:extLst>
              <a:ext uri="{FF2B5EF4-FFF2-40B4-BE49-F238E27FC236}">
                <a16:creationId xmlns:a16="http://schemas.microsoft.com/office/drawing/2014/main" id="{2A01F3F1-0E71-4FE9-B7F4-D04A3F3BC3DE}"/>
              </a:ext>
            </a:extLst>
          </p:cNvPr>
          <p:cNvSpPr>
            <a:spLocks noChangeArrowheads="1"/>
          </p:cNvSpPr>
          <p:nvPr/>
        </p:nvSpPr>
        <p:spPr bwMode="auto">
          <a:xfrm>
            <a:off x="2685772" y="415769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 name="图片 16">
            <a:extLst>
              <a:ext uri="{FF2B5EF4-FFF2-40B4-BE49-F238E27FC236}">
                <a16:creationId xmlns:a16="http://schemas.microsoft.com/office/drawing/2014/main" id="{8ACCC0BE-6822-448E-B057-42F0B5765753}"/>
              </a:ext>
            </a:extLst>
          </p:cNvPr>
          <p:cNvPicPr>
            <a:picLocks noChangeAspect="1"/>
          </p:cNvPicPr>
          <p:nvPr/>
        </p:nvPicPr>
        <p:blipFill>
          <a:blip r:embed="rId2"/>
          <a:stretch>
            <a:fillRect/>
          </a:stretch>
        </p:blipFill>
        <p:spPr>
          <a:xfrm>
            <a:off x="3495675" y="2406907"/>
            <a:ext cx="2152650" cy="644672"/>
          </a:xfrm>
          <a:prstGeom prst="rect">
            <a:avLst/>
          </a:prstGeom>
        </p:spPr>
      </p:pic>
      <p:pic>
        <p:nvPicPr>
          <p:cNvPr id="19" name="图片 18">
            <a:extLst>
              <a:ext uri="{FF2B5EF4-FFF2-40B4-BE49-F238E27FC236}">
                <a16:creationId xmlns:a16="http://schemas.microsoft.com/office/drawing/2014/main" id="{D905EE87-DBF4-4A0E-B8D3-9A0236797765}"/>
              </a:ext>
            </a:extLst>
          </p:cNvPr>
          <p:cNvPicPr>
            <a:picLocks noChangeAspect="1"/>
          </p:cNvPicPr>
          <p:nvPr/>
        </p:nvPicPr>
        <p:blipFill>
          <a:blip r:embed="rId3"/>
          <a:stretch>
            <a:fillRect/>
          </a:stretch>
        </p:blipFill>
        <p:spPr>
          <a:xfrm>
            <a:off x="3781425" y="4037442"/>
            <a:ext cx="1581150" cy="929086"/>
          </a:xfrm>
          <a:prstGeom prst="rect">
            <a:avLst/>
          </a:prstGeom>
        </p:spPr>
      </p:pic>
    </p:spTree>
    <p:extLst>
      <p:ext uri="{BB962C8B-B14F-4D97-AF65-F5344CB8AC3E}">
        <p14:creationId xmlns:p14="http://schemas.microsoft.com/office/powerpoint/2010/main" val="1261746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BFEC-0F3A-4133-A6C0-D6FCD167B1F6}"/>
              </a:ext>
            </a:extLst>
          </p:cNvPr>
          <p:cNvSpPr>
            <a:spLocks noGrp="1"/>
          </p:cNvSpPr>
          <p:nvPr>
            <p:ph type="title"/>
          </p:nvPr>
        </p:nvSpPr>
        <p:spPr/>
        <p:txBody>
          <a:bodyPr/>
          <a:lstStyle/>
          <a:p>
            <a:r>
              <a:rPr lang="en-US" altLang="zh-CN" sz="2000" dirty="0"/>
              <a:t>11.2 </a:t>
            </a:r>
            <a:r>
              <a:rPr lang="zh-CN" altLang="en-US" sz="2000" dirty="0"/>
              <a:t>代表性消费者</a:t>
            </a:r>
            <a:br>
              <a:rPr lang="en-US" altLang="zh-CN" dirty="0"/>
            </a:br>
            <a:r>
              <a:rPr lang="zh-CN" altLang="en-US" dirty="0"/>
              <a:t>消费者优化的一阶条件</a:t>
            </a:r>
          </a:p>
        </p:txBody>
      </p:sp>
      <p:sp>
        <p:nvSpPr>
          <p:cNvPr id="3" name="内容占位符 2">
            <a:extLst>
              <a:ext uri="{FF2B5EF4-FFF2-40B4-BE49-F238E27FC236}">
                <a16:creationId xmlns:a16="http://schemas.microsoft.com/office/drawing/2014/main" id="{68E29346-8E08-479B-A8B9-4F90BCC21F2B}"/>
              </a:ext>
            </a:extLst>
          </p:cNvPr>
          <p:cNvSpPr>
            <a:spLocks noGrp="1"/>
          </p:cNvSpPr>
          <p:nvPr>
            <p:ph idx="1"/>
          </p:nvPr>
        </p:nvSpPr>
        <p:spPr>
          <a:xfrm>
            <a:off x="928662" y="1357298"/>
            <a:ext cx="7786687" cy="4714875"/>
          </a:xfrm>
        </p:spPr>
        <p:txBody>
          <a:bodyPr/>
          <a:lstStyle/>
          <a:p>
            <a:r>
              <a:rPr lang="zh-CN" altLang="en-US" dirty="0"/>
              <a:t>消费者对</a:t>
            </a:r>
            <a:r>
              <a:rPr lang="zh-CN" altLang="zh-CN" dirty="0"/>
              <a:t>市场中存在的</a:t>
            </a:r>
            <a:r>
              <a:rPr lang="en-US" altLang="zh-CN" i="1" dirty="0"/>
              <a:t>J</a:t>
            </a:r>
            <a:r>
              <a:rPr lang="zh-CN" altLang="zh-CN" dirty="0"/>
              <a:t>种资产的</a:t>
            </a:r>
            <a:r>
              <a:rPr lang="zh-CN" altLang="en-US" dirty="0"/>
              <a:t>最优</a:t>
            </a:r>
            <a:r>
              <a:rPr lang="zh-CN" altLang="zh-CN" dirty="0"/>
              <a:t>选择</a:t>
            </a:r>
            <a:r>
              <a:rPr lang="en-US" altLang="zh-CN" i="1" dirty="0"/>
              <a:t>(θ</a:t>
            </a:r>
            <a:r>
              <a:rPr lang="en-US" altLang="zh-CN" baseline="-25000" dirty="0"/>
              <a:t>1</a:t>
            </a:r>
            <a:r>
              <a:rPr lang="en-US" altLang="zh-CN" i="1" dirty="0"/>
              <a:t>, ..., </a:t>
            </a:r>
            <a:r>
              <a:rPr lang="en-US" altLang="zh-CN" i="1" dirty="0" err="1"/>
              <a:t>θ</a:t>
            </a:r>
            <a:r>
              <a:rPr lang="en-US" altLang="zh-CN" i="1" baseline="-25000" dirty="0" err="1"/>
              <a:t>J</a:t>
            </a:r>
            <a:r>
              <a:rPr lang="en-US" altLang="zh-CN" i="1" dirty="0"/>
              <a:t>)</a:t>
            </a:r>
            <a:r>
              <a:rPr lang="zh-CN" altLang="en-US" dirty="0"/>
              <a:t>问题</a:t>
            </a:r>
            <a:endParaRPr lang="en-US" altLang="zh-CN" dirty="0"/>
          </a:p>
          <a:p>
            <a:endParaRPr lang="en-US" altLang="zh-CN" dirty="0"/>
          </a:p>
          <a:p>
            <a:endParaRPr lang="en-US" altLang="zh-CN" dirty="0"/>
          </a:p>
          <a:p>
            <a:endParaRPr lang="en-US" altLang="zh-CN" dirty="0"/>
          </a:p>
          <a:p>
            <a:endParaRPr lang="en-US" altLang="zh-CN" dirty="0"/>
          </a:p>
          <a:p>
            <a:r>
              <a:rPr lang="zh-CN" altLang="en-US" dirty="0"/>
              <a:t>约束条件代入目标函数得</a:t>
            </a:r>
            <a:endParaRPr lang="en-US" altLang="zh-CN" dirty="0"/>
          </a:p>
          <a:p>
            <a:endParaRPr lang="en-US" altLang="zh-CN" dirty="0"/>
          </a:p>
          <a:p>
            <a:r>
              <a:rPr lang="zh-CN" altLang="zh-CN" dirty="0"/>
              <a:t>对</a:t>
            </a:r>
            <a:r>
              <a:rPr lang="en-US" altLang="zh-CN" i="1" dirty="0" err="1"/>
              <a:t>θ</a:t>
            </a:r>
            <a:r>
              <a:rPr lang="en-US" altLang="zh-CN" i="1" baseline="-25000" dirty="0" err="1"/>
              <a:t>j</a:t>
            </a:r>
            <a:r>
              <a:rPr lang="zh-CN" altLang="zh-CN" dirty="0"/>
              <a:t>的一阶条件为</a:t>
            </a:r>
          </a:p>
          <a:p>
            <a:endParaRPr lang="en-US" altLang="zh-CN" dirty="0"/>
          </a:p>
          <a:p>
            <a:endParaRPr lang="zh-CN" altLang="en-US" dirty="0"/>
          </a:p>
        </p:txBody>
      </p:sp>
      <p:sp>
        <p:nvSpPr>
          <p:cNvPr id="4" name="灯片编号占位符 3">
            <a:extLst>
              <a:ext uri="{FF2B5EF4-FFF2-40B4-BE49-F238E27FC236}">
                <a16:creationId xmlns:a16="http://schemas.microsoft.com/office/drawing/2014/main" id="{42F8078E-7F38-49B6-8A07-ADD60A279B85}"/>
              </a:ext>
            </a:extLst>
          </p:cNvPr>
          <p:cNvSpPr>
            <a:spLocks noGrp="1"/>
          </p:cNvSpPr>
          <p:nvPr>
            <p:ph type="sldNum" sz="quarter" idx="12"/>
          </p:nvPr>
        </p:nvSpPr>
        <p:spPr/>
        <p:txBody>
          <a:bodyPr/>
          <a:lstStyle/>
          <a:p>
            <a:pPr>
              <a:defRPr/>
            </a:pPr>
            <a:fld id="{DF4C29A2-310B-4614-9E82-82EDFD340A49}" type="slidenum">
              <a:rPr lang="zh-CN" altLang="en-US" smtClean="0"/>
              <a:pPr>
                <a:defRPr/>
              </a:pPr>
              <a:t>11</a:t>
            </a:fld>
            <a:endParaRPr lang="zh-CN" altLang="en-US"/>
          </a:p>
        </p:txBody>
      </p:sp>
      <p:sp>
        <p:nvSpPr>
          <p:cNvPr id="5" name="Rectangle 2">
            <a:extLst>
              <a:ext uri="{FF2B5EF4-FFF2-40B4-BE49-F238E27FC236}">
                <a16:creationId xmlns:a16="http://schemas.microsoft.com/office/drawing/2014/main" id="{9B052BFA-27A9-4698-BD10-0690E619039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a:extLst>
              <a:ext uri="{FF2B5EF4-FFF2-40B4-BE49-F238E27FC236}">
                <a16:creationId xmlns:a16="http://schemas.microsoft.com/office/drawing/2014/main" id="{7747BDC8-7075-4382-AB77-8804870194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a:extLst>
              <a:ext uri="{FF2B5EF4-FFF2-40B4-BE49-F238E27FC236}">
                <a16:creationId xmlns:a16="http://schemas.microsoft.com/office/drawing/2014/main" id="{18F54A3C-7A33-4844-AEB4-AA385C606B5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图片 10">
            <a:extLst>
              <a:ext uri="{FF2B5EF4-FFF2-40B4-BE49-F238E27FC236}">
                <a16:creationId xmlns:a16="http://schemas.microsoft.com/office/drawing/2014/main" id="{8B079830-A2C1-49A0-B2B9-68F6782A6A3F}"/>
              </a:ext>
            </a:extLst>
          </p:cNvPr>
          <p:cNvPicPr>
            <a:picLocks noChangeAspect="1"/>
          </p:cNvPicPr>
          <p:nvPr/>
        </p:nvPicPr>
        <p:blipFill>
          <a:blip r:embed="rId2"/>
          <a:stretch>
            <a:fillRect/>
          </a:stretch>
        </p:blipFill>
        <p:spPr>
          <a:xfrm>
            <a:off x="2907480" y="1772816"/>
            <a:ext cx="3829050" cy="2028821"/>
          </a:xfrm>
          <a:prstGeom prst="rect">
            <a:avLst/>
          </a:prstGeom>
        </p:spPr>
      </p:pic>
      <p:pic>
        <p:nvPicPr>
          <p:cNvPr id="12" name="图片 11">
            <a:extLst>
              <a:ext uri="{FF2B5EF4-FFF2-40B4-BE49-F238E27FC236}">
                <a16:creationId xmlns:a16="http://schemas.microsoft.com/office/drawing/2014/main" id="{97B72CAF-0E7C-4AEA-9C2E-76D3176AE1D4}"/>
              </a:ext>
            </a:extLst>
          </p:cNvPr>
          <p:cNvPicPr>
            <a:picLocks noChangeAspect="1"/>
          </p:cNvPicPr>
          <p:nvPr/>
        </p:nvPicPr>
        <p:blipFill>
          <a:blip r:embed="rId3"/>
          <a:stretch>
            <a:fillRect/>
          </a:stretch>
        </p:blipFill>
        <p:spPr>
          <a:xfrm>
            <a:off x="2447925" y="4217769"/>
            <a:ext cx="4248150" cy="720516"/>
          </a:xfrm>
          <a:prstGeom prst="rect">
            <a:avLst/>
          </a:prstGeom>
        </p:spPr>
      </p:pic>
      <p:pic>
        <p:nvPicPr>
          <p:cNvPr id="13" name="图片 12">
            <a:extLst>
              <a:ext uri="{FF2B5EF4-FFF2-40B4-BE49-F238E27FC236}">
                <a16:creationId xmlns:a16="http://schemas.microsoft.com/office/drawing/2014/main" id="{8FEED1E2-A85F-432A-834A-55C994363AA1}"/>
              </a:ext>
            </a:extLst>
          </p:cNvPr>
          <p:cNvPicPr>
            <a:picLocks noChangeAspect="1"/>
          </p:cNvPicPr>
          <p:nvPr/>
        </p:nvPicPr>
        <p:blipFill>
          <a:blip r:embed="rId4"/>
          <a:stretch>
            <a:fillRect/>
          </a:stretch>
        </p:blipFill>
        <p:spPr>
          <a:xfrm>
            <a:off x="3381375" y="5302331"/>
            <a:ext cx="2381250" cy="644672"/>
          </a:xfrm>
          <a:prstGeom prst="rect">
            <a:avLst/>
          </a:prstGeom>
        </p:spPr>
      </p:pic>
    </p:spTree>
    <p:extLst>
      <p:ext uri="{BB962C8B-B14F-4D97-AF65-F5344CB8AC3E}">
        <p14:creationId xmlns:p14="http://schemas.microsoft.com/office/powerpoint/2010/main" val="4053825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BFEC-0F3A-4133-A6C0-D6FCD167B1F6}"/>
              </a:ext>
            </a:extLst>
          </p:cNvPr>
          <p:cNvSpPr>
            <a:spLocks noGrp="1"/>
          </p:cNvSpPr>
          <p:nvPr>
            <p:ph type="title"/>
          </p:nvPr>
        </p:nvSpPr>
        <p:spPr/>
        <p:txBody>
          <a:bodyPr/>
          <a:lstStyle/>
          <a:p>
            <a:r>
              <a:rPr lang="en-US" altLang="zh-CN" sz="2000" dirty="0"/>
              <a:t>11.2 </a:t>
            </a:r>
            <a:r>
              <a:rPr lang="zh-CN" altLang="en-US" sz="2000" dirty="0"/>
              <a:t>代表性消费者</a:t>
            </a:r>
            <a:br>
              <a:rPr lang="en-US" altLang="zh-CN" dirty="0"/>
            </a:br>
            <a:r>
              <a:rPr lang="zh-CN" altLang="en-US" dirty="0"/>
              <a:t>消费者优化的一阶条件（续）</a:t>
            </a:r>
          </a:p>
        </p:txBody>
      </p:sp>
      <p:sp>
        <p:nvSpPr>
          <p:cNvPr id="3" name="内容占位符 2">
            <a:extLst>
              <a:ext uri="{FF2B5EF4-FFF2-40B4-BE49-F238E27FC236}">
                <a16:creationId xmlns:a16="http://schemas.microsoft.com/office/drawing/2014/main" id="{68E29346-8E08-479B-A8B9-4F90BCC21F2B}"/>
              </a:ext>
            </a:extLst>
          </p:cNvPr>
          <p:cNvSpPr>
            <a:spLocks noGrp="1"/>
          </p:cNvSpPr>
          <p:nvPr>
            <p:ph idx="1"/>
          </p:nvPr>
        </p:nvSpPr>
        <p:spPr>
          <a:xfrm>
            <a:off x="928662" y="1357298"/>
            <a:ext cx="7786687" cy="4714875"/>
          </a:xfrm>
        </p:spPr>
        <p:txBody>
          <a:bodyPr/>
          <a:lstStyle/>
          <a:p>
            <a:r>
              <a:rPr lang="zh-CN" altLang="zh-CN" dirty="0"/>
              <a:t>将上式左边两项除到等号右边去，并注意到</a:t>
            </a:r>
            <a:r>
              <a:rPr lang="en-US" altLang="zh-CN" i="1" dirty="0" err="1"/>
              <a:t>x</a:t>
            </a:r>
            <a:r>
              <a:rPr lang="en-US" altLang="zh-CN" i="1" baseline="-25000" dirty="0" err="1"/>
              <a:t>s</a:t>
            </a:r>
            <a:r>
              <a:rPr lang="en-US" altLang="zh-CN" i="1" baseline="30000" dirty="0" err="1"/>
              <a:t>j</a:t>
            </a:r>
            <a:r>
              <a:rPr lang="en-US" altLang="zh-CN" i="1" dirty="0"/>
              <a:t>/</a:t>
            </a:r>
            <a:r>
              <a:rPr lang="en-US" altLang="zh-CN" i="1" dirty="0" err="1"/>
              <a:t>p</a:t>
            </a:r>
            <a:r>
              <a:rPr lang="en-US" altLang="zh-CN" i="1" baseline="-25000" dirty="0" err="1"/>
              <a:t>j</a:t>
            </a:r>
            <a:r>
              <a:rPr lang="zh-CN" altLang="zh-CN" dirty="0"/>
              <a:t>应该等于资产</a:t>
            </a:r>
            <a:r>
              <a:rPr lang="en-US" altLang="zh-CN" i="1" dirty="0"/>
              <a:t>j</a:t>
            </a:r>
            <a:r>
              <a:rPr lang="zh-CN" altLang="zh-CN" dirty="0"/>
              <a:t>在</a:t>
            </a:r>
            <a:r>
              <a:rPr lang="en-US" altLang="zh-CN" i="1" dirty="0"/>
              <a:t>s</a:t>
            </a:r>
            <a:r>
              <a:rPr lang="zh-CN" altLang="zh-CN" dirty="0"/>
              <a:t>状态下的（事后）总回报率</a:t>
            </a:r>
            <a:r>
              <a:rPr lang="en-US" altLang="zh-CN" dirty="0"/>
              <a:t>1</a:t>
            </a:r>
            <a:r>
              <a:rPr lang="en-US" altLang="zh-CN" i="1" dirty="0"/>
              <a:t>+r</a:t>
            </a:r>
            <a:r>
              <a:rPr lang="en-US" altLang="zh-CN" i="1" baseline="-25000" dirty="0"/>
              <a:t>s</a:t>
            </a:r>
            <a:r>
              <a:rPr lang="en-US" altLang="zh-CN" i="1" baseline="30000" dirty="0"/>
              <a:t>j</a:t>
            </a:r>
            <a:r>
              <a:rPr lang="zh-CN" altLang="zh-CN" dirty="0"/>
              <a:t>，可以得</a:t>
            </a:r>
            <a:endParaRPr lang="en-US" altLang="zh-CN" dirty="0"/>
          </a:p>
          <a:p>
            <a:endParaRPr lang="en-US" altLang="zh-CN" dirty="0"/>
          </a:p>
          <a:p>
            <a:pPr lvl="1"/>
            <a:endParaRPr lang="en-US" altLang="zh-CN" dirty="0"/>
          </a:p>
          <a:p>
            <a:r>
              <a:rPr lang="zh-CN" altLang="zh-CN" dirty="0"/>
              <a:t>将连加号的形式改写为期望的形式</a:t>
            </a:r>
            <a:r>
              <a:rPr lang="zh-CN" altLang="en-US" dirty="0"/>
              <a:t>，并将</a:t>
            </a:r>
            <a:r>
              <a:rPr lang="zh-CN" altLang="zh-CN" dirty="0"/>
              <a:t>表示消费者的下标</a:t>
            </a:r>
            <a:r>
              <a:rPr lang="en-US" altLang="zh-CN" i="1" dirty="0"/>
              <a:t>k</a:t>
            </a:r>
            <a:r>
              <a:rPr lang="zh-CN" altLang="zh-CN" dirty="0"/>
              <a:t>加回</a:t>
            </a:r>
            <a:r>
              <a:rPr lang="zh-CN" altLang="en-US" dirty="0"/>
              <a:t>，可得</a:t>
            </a:r>
            <a:endParaRPr lang="en-US" altLang="zh-CN" dirty="0"/>
          </a:p>
          <a:p>
            <a:endParaRPr lang="en-US" altLang="zh-CN" dirty="0"/>
          </a:p>
          <a:p>
            <a:endParaRPr lang="en-US" altLang="zh-CN" dirty="0"/>
          </a:p>
          <a:p>
            <a:r>
              <a:rPr lang="zh-CN" altLang="en-US" dirty="0"/>
              <a:t>从个体消费者到代表性消费者</a:t>
            </a:r>
            <a:endParaRPr lang="en-US" altLang="zh-CN" dirty="0"/>
          </a:p>
          <a:p>
            <a:pPr lvl="1"/>
            <a:r>
              <a:rPr lang="zh-CN" altLang="zh-CN" dirty="0"/>
              <a:t>理论上来说，任意一个消费者的边际效用信息</a:t>
            </a:r>
            <a:r>
              <a:rPr lang="zh-CN" altLang="en-US" dirty="0"/>
              <a:t>都可以给</a:t>
            </a:r>
            <a:r>
              <a:rPr lang="zh-CN" altLang="zh-CN" dirty="0"/>
              <a:t>资产定价</a:t>
            </a:r>
            <a:r>
              <a:rPr lang="zh-CN" altLang="en-US" dirty="0"/>
              <a:t>。但微观信息获取困难，且个体未必理性</a:t>
            </a:r>
            <a:endParaRPr lang="zh-CN" altLang="zh-CN" dirty="0"/>
          </a:p>
          <a:p>
            <a:pPr lvl="1"/>
            <a:r>
              <a:rPr lang="zh-CN" altLang="en-US" dirty="0"/>
              <a:t>研究者</a:t>
            </a:r>
            <a:r>
              <a:rPr lang="zh-CN" altLang="zh-CN" dirty="0"/>
              <a:t>更愿意将资产定价的结果建立在经济总量信息之上，而不是某个消费者的微观信息上</a:t>
            </a:r>
            <a:r>
              <a:rPr lang="zh-CN" altLang="en-US" dirty="0"/>
              <a:t>，因此</a:t>
            </a:r>
            <a:r>
              <a:rPr lang="zh-CN" altLang="zh-CN" dirty="0"/>
              <a:t>引入了</a:t>
            </a:r>
            <a:r>
              <a:rPr lang="zh-CN" altLang="zh-CN" b="1" dirty="0"/>
              <a:t>代表性消费者</a:t>
            </a:r>
            <a:r>
              <a:rPr lang="zh-CN" altLang="zh-CN" dirty="0"/>
              <a:t>（</a:t>
            </a:r>
            <a:r>
              <a:rPr lang="en-US" altLang="zh-CN" dirty="0"/>
              <a:t>representative consumer</a:t>
            </a:r>
            <a:r>
              <a:rPr lang="zh-CN" altLang="zh-CN" dirty="0"/>
              <a:t>）这个概念。</a:t>
            </a:r>
          </a:p>
          <a:p>
            <a:endParaRPr lang="zh-CN" altLang="en-US" dirty="0"/>
          </a:p>
        </p:txBody>
      </p:sp>
      <p:sp>
        <p:nvSpPr>
          <p:cNvPr id="4" name="灯片编号占位符 3">
            <a:extLst>
              <a:ext uri="{FF2B5EF4-FFF2-40B4-BE49-F238E27FC236}">
                <a16:creationId xmlns:a16="http://schemas.microsoft.com/office/drawing/2014/main" id="{42F8078E-7F38-49B6-8A07-ADD60A279B85}"/>
              </a:ext>
            </a:extLst>
          </p:cNvPr>
          <p:cNvSpPr>
            <a:spLocks noGrp="1"/>
          </p:cNvSpPr>
          <p:nvPr>
            <p:ph type="sldNum" sz="quarter" idx="12"/>
          </p:nvPr>
        </p:nvSpPr>
        <p:spPr/>
        <p:txBody>
          <a:bodyPr/>
          <a:lstStyle/>
          <a:p>
            <a:pPr>
              <a:defRPr/>
            </a:pPr>
            <a:fld id="{DF4C29A2-310B-4614-9E82-82EDFD340A49}" type="slidenum">
              <a:rPr lang="zh-CN" altLang="en-US" smtClean="0"/>
              <a:pPr>
                <a:defRPr/>
              </a:pPr>
              <a:t>12</a:t>
            </a:fld>
            <a:endParaRPr lang="zh-CN" altLang="en-US"/>
          </a:p>
        </p:txBody>
      </p:sp>
      <p:sp>
        <p:nvSpPr>
          <p:cNvPr id="5" name="Rectangle 2">
            <a:extLst>
              <a:ext uri="{FF2B5EF4-FFF2-40B4-BE49-F238E27FC236}">
                <a16:creationId xmlns:a16="http://schemas.microsoft.com/office/drawing/2014/main" id="{9B052BFA-27A9-4698-BD10-0690E619039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a:extLst>
              <a:ext uri="{FF2B5EF4-FFF2-40B4-BE49-F238E27FC236}">
                <a16:creationId xmlns:a16="http://schemas.microsoft.com/office/drawing/2014/main" id="{7747BDC8-7075-4382-AB77-8804870194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a:extLst>
              <a:ext uri="{FF2B5EF4-FFF2-40B4-BE49-F238E27FC236}">
                <a16:creationId xmlns:a16="http://schemas.microsoft.com/office/drawing/2014/main" id="{18F54A3C-7A33-4844-AEB4-AA385C606B5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id="{425C0ED5-8A0D-4957-B70F-027C838580B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4">
            <a:extLst>
              <a:ext uri="{FF2B5EF4-FFF2-40B4-BE49-F238E27FC236}">
                <a16:creationId xmlns:a16="http://schemas.microsoft.com/office/drawing/2014/main" id="{314A98A6-E96E-442C-AE79-5B8AA91655C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图片 5">
            <a:extLst>
              <a:ext uri="{FF2B5EF4-FFF2-40B4-BE49-F238E27FC236}">
                <a16:creationId xmlns:a16="http://schemas.microsoft.com/office/drawing/2014/main" id="{F81A0DBE-5A34-45A5-A7F2-3EC4AE37D791}"/>
              </a:ext>
            </a:extLst>
          </p:cNvPr>
          <p:cNvPicPr>
            <a:picLocks noChangeAspect="1"/>
          </p:cNvPicPr>
          <p:nvPr/>
        </p:nvPicPr>
        <p:blipFill>
          <a:blip r:embed="rId2"/>
          <a:stretch>
            <a:fillRect/>
          </a:stretch>
        </p:blipFill>
        <p:spPr>
          <a:xfrm>
            <a:off x="3450589" y="2133070"/>
            <a:ext cx="2246925" cy="663345"/>
          </a:xfrm>
          <a:prstGeom prst="rect">
            <a:avLst/>
          </a:prstGeom>
        </p:spPr>
      </p:pic>
      <p:pic>
        <p:nvPicPr>
          <p:cNvPr id="8" name="图片 7">
            <a:extLst>
              <a:ext uri="{FF2B5EF4-FFF2-40B4-BE49-F238E27FC236}">
                <a16:creationId xmlns:a16="http://schemas.microsoft.com/office/drawing/2014/main" id="{3C3DA8BA-4A91-4B81-84AB-5F086AA68FCE}"/>
              </a:ext>
            </a:extLst>
          </p:cNvPr>
          <p:cNvPicPr>
            <a:picLocks noChangeAspect="1"/>
          </p:cNvPicPr>
          <p:nvPr/>
        </p:nvPicPr>
        <p:blipFill>
          <a:blip r:embed="rId3"/>
          <a:stretch>
            <a:fillRect/>
          </a:stretch>
        </p:blipFill>
        <p:spPr>
          <a:xfrm>
            <a:off x="3409950" y="3403600"/>
            <a:ext cx="2324100" cy="758438"/>
          </a:xfrm>
          <a:prstGeom prst="rect">
            <a:avLst/>
          </a:prstGeom>
        </p:spPr>
      </p:pic>
    </p:spTree>
    <p:extLst>
      <p:ext uri="{BB962C8B-B14F-4D97-AF65-F5344CB8AC3E}">
        <p14:creationId xmlns:p14="http://schemas.microsoft.com/office/powerpoint/2010/main" val="1361549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BFEC-0F3A-4133-A6C0-D6FCD167B1F6}"/>
              </a:ext>
            </a:extLst>
          </p:cNvPr>
          <p:cNvSpPr>
            <a:spLocks noGrp="1"/>
          </p:cNvSpPr>
          <p:nvPr>
            <p:ph type="title"/>
          </p:nvPr>
        </p:nvSpPr>
        <p:spPr/>
        <p:txBody>
          <a:bodyPr/>
          <a:lstStyle/>
          <a:p>
            <a:r>
              <a:rPr lang="en-US" altLang="zh-CN" sz="2000" dirty="0"/>
              <a:t>11.2 </a:t>
            </a:r>
            <a:r>
              <a:rPr lang="zh-CN" altLang="en-US" sz="2000" dirty="0"/>
              <a:t>代表性消费者</a:t>
            </a:r>
            <a:br>
              <a:rPr lang="en-US" altLang="zh-CN" dirty="0"/>
            </a:br>
            <a:r>
              <a:rPr lang="zh-CN" altLang="en-US" dirty="0"/>
              <a:t>代表性消费者</a:t>
            </a:r>
          </a:p>
        </p:txBody>
      </p:sp>
      <p:sp>
        <p:nvSpPr>
          <p:cNvPr id="3" name="内容占位符 2">
            <a:extLst>
              <a:ext uri="{FF2B5EF4-FFF2-40B4-BE49-F238E27FC236}">
                <a16:creationId xmlns:a16="http://schemas.microsoft.com/office/drawing/2014/main" id="{68E29346-8E08-479B-A8B9-4F90BCC21F2B}"/>
              </a:ext>
            </a:extLst>
          </p:cNvPr>
          <p:cNvSpPr>
            <a:spLocks noGrp="1"/>
          </p:cNvSpPr>
          <p:nvPr>
            <p:ph idx="1"/>
          </p:nvPr>
        </p:nvSpPr>
        <p:spPr>
          <a:xfrm>
            <a:off x="928662" y="1357298"/>
            <a:ext cx="7786687" cy="4714875"/>
          </a:xfrm>
        </p:spPr>
        <p:txBody>
          <a:bodyPr/>
          <a:lstStyle/>
          <a:p>
            <a:r>
              <a:rPr lang="zh-CN" altLang="zh-CN" b="1" dirty="0"/>
              <a:t>定理</a:t>
            </a:r>
            <a:r>
              <a:rPr lang="en-US" altLang="zh-CN" b="1" dirty="0"/>
              <a:t>11.6</a:t>
            </a:r>
            <a:r>
              <a:rPr lang="zh-CN" altLang="zh-CN" dirty="0"/>
              <a:t>：如果所有消费者具有如下的</a:t>
            </a:r>
            <a:r>
              <a:rPr lang="en-US" altLang="zh-CN" dirty="0"/>
              <a:t>HARA</a:t>
            </a:r>
            <a:r>
              <a:rPr lang="zh-CN" altLang="zh-CN" dirty="0"/>
              <a:t>型效用函数</a:t>
            </a:r>
            <a:r>
              <a:rPr lang="zh-CN" altLang="en-US" dirty="0"/>
              <a:t>（</a:t>
            </a:r>
            <a:r>
              <a:rPr lang="en-US" altLang="zh-CN" i="1" dirty="0"/>
              <a:t>γ&gt;</a:t>
            </a:r>
            <a:r>
              <a:rPr lang="en-US" altLang="zh-CN" dirty="0"/>
              <a:t>0</a:t>
            </a:r>
            <a:r>
              <a:rPr lang="zh-CN" altLang="en-US" dirty="0"/>
              <a:t>）</a:t>
            </a:r>
            <a:endParaRPr lang="zh-CN" altLang="zh-CN" dirty="0"/>
          </a:p>
          <a:p>
            <a:endParaRPr lang="en-US" altLang="zh-CN" dirty="0"/>
          </a:p>
          <a:p>
            <a:pPr marL="0" indent="0">
              <a:buNone/>
            </a:pPr>
            <a:r>
              <a:rPr lang="zh-CN" altLang="zh-CN" dirty="0"/>
              <a:t>那么这些消费者的行为可以用效用函数如下的代表性消费者来概括</a:t>
            </a:r>
          </a:p>
          <a:p>
            <a:endParaRPr lang="en-US" altLang="zh-CN" dirty="0"/>
          </a:p>
          <a:p>
            <a:r>
              <a:rPr lang="zh-CN" altLang="zh-CN" dirty="0"/>
              <a:t>代表性消费者的消费为所有消费者的总消费（</a:t>
            </a:r>
            <a:r>
              <a:rPr lang="en-US" altLang="zh-CN" i="1" dirty="0"/>
              <a:t>c=∑</a:t>
            </a:r>
            <a:r>
              <a:rPr lang="en-US" altLang="zh-CN" i="1" baseline="-25000" dirty="0" err="1"/>
              <a:t>k</a:t>
            </a:r>
            <a:r>
              <a:rPr lang="en-US" altLang="zh-CN" i="1" dirty="0" err="1"/>
              <a:t>c</a:t>
            </a:r>
            <a:r>
              <a:rPr lang="en-US" altLang="zh-CN" i="1" baseline="-25000" dirty="0" err="1"/>
              <a:t>k</a:t>
            </a:r>
            <a:r>
              <a:rPr lang="zh-CN" altLang="zh-CN" dirty="0"/>
              <a:t>），禀赋为所有消费者的总禀赋</a:t>
            </a:r>
            <a:endParaRPr lang="en-US" altLang="zh-CN" dirty="0"/>
          </a:p>
          <a:p>
            <a:r>
              <a:rPr lang="zh-CN" altLang="en-US" dirty="0"/>
              <a:t>定理</a:t>
            </a:r>
            <a:r>
              <a:rPr lang="en-US" altLang="zh-CN" dirty="0"/>
              <a:t>11.6</a:t>
            </a:r>
            <a:r>
              <a:rPr lang="zh-CN" altLang="en-US" dirty="0"/>
              <a:t>的解读</a:t>
            </a:r>
            <a:endParaRPr lang="en-US" altLang="zh-CN" dirty="0"/>
          </a:p>
          <a:p>
            <a:pPr lvl="1"/>
            <a:r>
              <a:rPr lang="zh-CN" altLang="zh-CN" dirty="0"/>
              <a:t>如果所有消费者的效用函数都符合</a:t>
            </a:r>
            <a:r>
              <a:rPr lang="en-US" altLang="zh-CN" dirty="0"/>
              <a:t>HARA</a:t>
            </a:r>
            <a:r>
              <a:rPr lang="zh-CN" altLang="zh-CN" dirty="0"/>
              <a:t>型，就不需要关心资源在不同消费者之间的分布，而只需要用加总的总量指标来进行分析即可</a:t>
            </a:r>
            <a:endParaRPr lang="en-US" altLang="zh-CN" dirty="0"/>
          </a:p>
          <a:p>
            <a:pPr lvl="1"/>
            <a:r>
              <a:rPr lang="zh-CN" altLang="zh-CN" dirty="0"/>
              <a:t>之所以能够做这样的简化假设，最关键的原因是前面推导出来的风险分散的结论</a:t>
            </a:r>
            <a:r>
              <a:rPr lang="en-US" altLang="zh-CN" dirty="0"/>
              <a:t>——</a:t>
            </a:r>
            <a:r>
              <a:rPr lang="zh-CN" altLang="zh-CN" dirty="0"/>
              <a:t>所有消费者的消费波动都完全正相关</a:t>
            </a:r>
            <a:r>
              <a:rPr lang="zh-CN" altLang="en-US" dirty="0"/>
              <a:t>，只决定于总禀赋</a:t>
            </a:r>
            <a:endParaRPr lang="en-US" altLang="zh-CN" dirty="0"/>
          </a:p>
          <a:p>
            <a:pPr lvl="1"/>
            <a:r>
              <a:rPr lang="en-US" altLang="zh-CN" dirty="0"/>
              <a:t>HARA</a:t>
            </a:r>
            <a:r>
              <a:rPr lang="zh-CN" altLang="zh-CN" dirty="0"/>
              <a:t>型效用函数本身是一个相当宽泛的效用函数族（包含了最为常用的</a:t>
            </a:r>
            <a:r>
              <a:rPr lang="en-US" altLang="zh-CN" dirty="0"/>
              <a:t>CRRA</a:t>
            </a:r>
            <a:r>
              <a:rPr lang="zh-CN" altLang="zh-CN" dirty="0"/>
              <a:t>型效用函数）</a:t>
            </a:r>
            <a:r>
              <a:rPr lang="zh-CN" altLang="en-US" dirty="0"/>
              <a:t>，</a:t>
            </a:r>
            <a:r>
              <a:rPr lang="zh-CN" altLang="zh-CN" dirty="0"/>
              <a:t>并未在偏好上施加太强的假设</a:t>
            </a:r>
            <a:endParaRPr lang="zh-CN" altLang="en-US" dirty="0"/>
          </a:p>
        </p:txBody>
      </p:sp>
      <p:sp>
        <p:nvSpPr>
          <p:cNvPr id="4" name="灯片编号占位符 3">
            <a:extLst>
              <a:ext uri="{FF2B5EF4-FFF2-40B4-BE49-F238E27FC236}">
                <a16:creationId xmlns:a16="http://schemas.microsoft.com/office/drawing/2014/main" id="{42F8078E-7F38-49B6-8A07-ADD60A279B85}"/>
              </a:ext>
            </a:extLst>
          </p:cNvPr>
          <p:cNvSpPr>
            <a:spLocks noGrp="1"/>
          </p:cNvSpPr>
          <p:nvPr>
            <p:ph type="sldNum" sz="quarter" idx="12"/>
          </p:nvPr>
        </p:nvSpPr>
        <p:spPr/>
        <p:txBody>
          <a:bodyPr/>
          <a:lstStyle/>
          <a:p>
            <a:pPr>
              <a:defRPr/>
            </a:pPr>
            <a:fld id="{DF4C29A2-310B-4614-9E82-82EDFD340A49}" type="slidenum">
              <a:rPr lang="zh-CN" altLang="en-US" smtClean="0"/>
              <a:pPr>
                <a:defRPr/>
              </a:pPr>
              <a:t>13</a:t>
            </a:fld>
            <a:endParaRPr lang="zh-CN" altLang="en-US"/>
          </a:p>
        </p:txBody>
      </p:sp>
      <p:sp>
        <p:nvSpPr>
          <p:cNvPr id="5" name="Rectangle 2">
            <a:extLst>
              <a:ext uri="{FF2B5EF4-FFF2-40B4-BE49-F238E27FC236}">
                <a16:creationId xmlns:a16="http://schemas.microsoft.com/office/drawing/2014/main" id="{9B052BFA-27A9-4698-BD10-0690E619039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a:extLst>
              <a:ext uri="{FF2B5EF4-FFF2-40B4-BE49-F238E27FC236}">
                <a16:creationId xmlns:a16="http://schemas.microsoft.com/office/drawing/2014/main" id="{7747BDC8-7075-4382-AB77-8804870194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a:extLst>
              <a:ext uri="{FF2B5EF4-FFF2-40B4-BE49-F238E27FC236}">
                <a16:creationId xmlns:a16="http://schemas.microsoft.com/office/drawing/2014/main" id="{18F54A3C-7A33-4844-AEB4-AA385C606B5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id="{425C0ED5-8A0D-4957-B70F-027C838580B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4">
            <a:extLst>
              <a:ext uri="{FF2B5EF4-FFF2-40B4-BE49-F238E27FC236}">
                <a16:creationId xmlns:a16="http://schemas.microsoft.com/office/drawing/2014/main" id="{314A98A6-E96E-442C-AE79-5B8AA91655C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Rectangle 7">
            <a:extLst>
              <a:ext uri="{FF2B5EF4-FFF2-40B4-BE49-F238E27FC236}">
                <a16:creationId xmlns:a16="http://schemas.microsoft.com/office/drawing/2014/main" id="{AF965A5F-35B6-471D-A0FD-2FE21961BB14}"/>
              </a:ext>
            </a:extLst>
          </p:cNvPr>
          <p:cNvSpPr>
            <a:spLocks noChangeArrowheads="1"/>
          </p:cNvSpPr>
          <p:nvPr/>
        </p:nvSpPr>
        <p:spPr bwMode="auto">
          <a:xfrm>
            <a:off x="3851920" y="185283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9">
            <a:extLst>
              <a:ext uri="{FF2B5EF4-FFF2-40B4-BE49-F238E27FC236}">
                <a16:creationId xmlns:a16="http://schemas.microsoft.com/office/drawing/2014/main" id="{C614AA75-11CC-4987-8A3F-9A06D219FE79}"/>
              </a:ext>
            </a:extLst>
          </p:cNvPr>
          <p:cNvSpPr>
            <a:spLocks noChangeArrowheads="1"/>
          </p:cNvSpPr>
          <p:nvPr/>
        </p:nvSpPr>
        <p:spPr bwMode="auto">
          <a:xfrm>
            <a:off x="3851920" y="296105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图片 5">
            <a:extLst>
              <a:ext uri="{FF2B5EF4-FFF2-40B4-BE49-F238E27FC236}">
                <a16:creationId xmlns:a16="http://schemas.microsoft.com/office/drawing/2014/main" id="{5F7EAA5B-5BDD-4726-950C-13B44BCCC45E}"/>
              </a:ext>
            </a:extLst>
          </p:cNvPr>
          <p:cNvPicPr>
            <a:picLocks noChangeAspect="1"/>
          </p:cNvPicPr>
          <p:nvPr/>
        </p:nvPicPr>
        <p:blipFill>
          <a:blip r:embed="rId2"/>
          <a:stretch>
            <a:fillRect/>
          </a:stretch>
        </p:blipFill>
        <p:spPr>
          <a:xfrm>
            <a:off x="3629433" y="1703680"/>
            <a:ext cx="1885133" cy="665587"/>
          </a:xfrm>
          <a:prstGeom prst="rect">
            <a:avLst/>
          </a:prstGeom>
        </p:spPr>
      </p:pic>
      <p:pic>
        <p:nvPicPr>
          <p:cNvPr id="8" name="图片 7">
            <a:extLst>
              <a:ext uri="{FF2B5EF4-FFF2-40B4-BE49-F238E27FC236}">
                <a16:creationId xmlns:a16="http://schemas.microsoft.com/office/drawing/2014/main" id="{542CBB0A-2DC6-42AB-8E98-0EC7CBBA0F39}"/>
              </a:ext>
            </a:extLst>
          </p:cNvPr>
          <p:cNvPicPr>
            <a:picLocks noChangeAspect="1"/>
          </p:cNvPicPr>
          <p:nvPr/>
        </p:nvPicPr>
        <p:blipFill>
          <a:blip r:embed="rId3"/>
          <a:stretch>
            <a:fillRect/>
          </a:stretch>
        </p:blipFill>
        <p:spPr>
          <a:xfrm>
            <a:off x="3800808" y="2781087"/>
            <a:ext cx="1542381" cy="666086"/>
          </a:xfrm>
          <a:prstGeom prst="rect">
            <a:avLst/>
          </a:prstGeom>
        </p:spPr>
      </p:pic>
    </p:spTree>
    <p:extLst>
      <p:ext uri="{BB962C8B-B14F-4D97-AF65-F5344CB8AC3E}">
        <p14:creationId xmlns:p14="http://schemas.microsoft.com/office/powerpoint/2010/main" val="14530153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BFEC-0F3A-4133-A6C0-D6FCD167B1F6}"/>
              </a:ext>
            </a:extLst>
          </p:cNvPr>
          <p:cNvSpPr>
            <a:spLocks noGrp="1"/>
          </p:cNvSpPr>
          <p:nvPr>
            <p:ph type="title"/>
          </p:nvPr>
        </p:nvSpPr>
        <p:spPr/>
        <p:txBody>
          <a:bodyPr/>
          <a:lstStyle/>
          <a:p>
            <a:r>
              <a:rPr lang="en-US" altLang="zh-CN" sz="2000" dirty="0"/>
              <a:t>11.3 </a:t>
            </a:r>
            <a:r>
              <a:rPr lang="zh-CN" altLang="en-US" sz="2000" dirty="0"/>
              <a:t>均衡中的资产价格</a:t>
            </a:r>
            <a:br>
              <a:rPr lang="en-US" altLang="zh-CN" dirty="0"/>
            </a:br>
            <a:r>
              <a:rPr lang="zh-CN" altLang="en-US" dirty="0"/>
              <a:t>资产定价方程的推导</a:t>
            </a:r>
          </a:p>
        </p:txBody>
      </p:sp>
      <p:sp>
        <p:nvSpPr>
          <p:cNvPr id="3" name="内容占位符 2">
            <a:extLst>
              <a:ext uri="{FF2B5EF4-FFF2-40B4-BE49-F238E27FC236}">
                <a16:creationId xmlns:a16="http://schemas.microsoft.com/office/drawing/2014/main" id="{68E29346-8E08-479B-A8B9-4F90BCC21F2B}"/>
              </a:ext>
            </a:extLst>
          </p:cNvPr>
          <p:cNvSpPr>
            <a:spLocks noGrp="1"/>
          </p:cNvSpPr>
          <p:nvPr>
            <p:ph idx="1"/>
          </p:nvPr>
        </p:nvSpPr>
        <p:spPr>
          <a:xfrm>
            <a:off x="928662" y="1357298"/>
            <a:ext cx="7786687" cy="4714875"/>
          </a:xfrm>
        </p:spPr>
        <p:txBody>
          <a:bodyPr/>
          <a:lstStyle/>
          <a:p>
            <a:r>
              <a:rPr lang="zh-CN" altLang="en-US" dirty="0"/>
              <a:t>代表性消费者的优化一阶条件</a:t>
            </a:r>
            <a:endParaRPr lang="en-US" altLang="zh-CN" dirty="0"/>
          </a:p>
          <a:p>
            <a:endParaRPr lang="en-US" altLang="zh-CN" dirty="0"/>
          </a:p>
          <a:p>
            <a:pPr lvl="1"/>
            <a:endParaRPr lang="en-US" altLang="zh-CN" dirty="0"/>
          </a:p>
          <a:p>
            <a:r>
              <a:rPr lang="zh-CN" altLang="en-US" dirty="0"/>
              <a:t>定义</a:t>
            </a:r>
            <a:r>
              <a:rPr lang="en-US" altLang="zh-CN" i="1" dirty="0"/>
              <a:t>m͂</a:t>
            </a:r>
            <a:r>
              <a:rPr lang="zh-CN" altLang="en-US" dirty="0"/>
              <a:t>为</a:t>
            </a:r>
            <a:r>
              <a:rPr lang="zh-CN" altLang="zh-CN" b="1" dirty="0"/>
              <a:t>随机折现因子</a:t>
            </a:r>
            <a:r>
              <a:rPr lang="zh-CN" altLang="zh-CN" dirty="0"/>
              <a:t>（</a:t>
            </a:r>
            <a:r>
              <a:rPr lang="en-US" altLang="zh-CN" dirty="0"/>
              <a:t>stochastic discount factor</a:t>
            </a:r>
            <a:r>
              <a:rPr lang="zh-CN" altLang="zh-CN" dirty="0"/>
              <a:t>）</a:t>
            </a:r>
            <a:endParaRPr lang="en-US" altLang="zh-CN" dirty="0"/>
          </a:p>
          <a:p>
            <a:endParaRPr lang="en-US" altLang="zh-CN" dirty="0"/>
          </a:p>
          <a:p>
            <a:r>
              <a:rPr lang="zh-CN" altLang="en-US" dirty="0"/>
              <a:t>资产定价方程</a:t>
            </a:r>
            <a:endParaRPr lang="en-US" altLang="zh-CN" dirty="0"/>
          </a:p>
          <a:p>
            <a:endParaRPr lang="en-US" altLang="zh-CN" dirty="0"/>
          </a:p>
          <a:p>
            <a:r>
              <a:rPr lang="zh-CN" altLang="en-US" dirty="0"/>
              <a:t>无风险利率也符合该资产定价方程</a:t>
            </a:r>
            <a:endParaRPr lang="en-US" altLang="zh-CN" dirty="0"/>
          </a:p>
          <a:p>
            <a:endParaRPr lang="en-US" altLang="zh-CN" dirty="0"/>
          </a:p>
          <a:p>
            <a:endParaRPr lang="en-US" altLang="zh-CN" dirty="0"/>
          </a:p>
          <a:p>
            <a:endParaRPr lang="en-US" altLang="zh-CN" dirty="0"/>
          </a:p>
          <a:p>
            <a:pPr marL="0" indent="0">
              <a:buNone/>
            </a:pPr>
            <a:endParaRPr lang="zh-CN" altLang="en-US" dirty="0"/>
          </a:p>
        </p:txBody>
      </p:sp>
      <p:sp>
        <p:nvSpPr>
          <p:cNvPr id="4" name="灯片编号占位符 3">
            <a:extLst>
              <a:ext uri="{FF2B5EF4-FFF2-40B4-BE49-F238E27FC236}">
                <a16:creationId xmlns:a16="http://schemas.microsoft.com/office/drawing/2014/main" id="{42F8078E-7F38-49B6-8A07-ADD60A279B85}"/>
              </a:ext>
            </a:extLst>
          </p:cNvPr>
          <p:cNvSpPr>
            <a:spLocks noGrp="1"/>
          </p:cNvSpPr>
          <p:nvPr>
            <p:ph type="sldNum" sz="quarter" idx="12"/>
          </p:nvPr>
        </p:nvSpPr>
        <p:spPr/>
        <p:txBody>
          <a:bodyPr/>
          <a:lstStyle/>
          <a:p>
            <a:pPr>
              <a:defRPr/>
            </a:pPr>
            <a:fld id="{DF4C29A2-310B-4614-9E82-82EDFD340A49}" type="slidenum">
              <a:rPr lang="zh-CN" altLang="en-US" smtClean="0"/>
              <a:pPr>
                <a:defRPr/>
              </a:pPr>
              <a:t>14</a:t>
            </a:fld>
            <a:endParaRPr lang="zh-CN" altLang="en-US"/>
          </a:p>
        </p:txBody>
      </p:sp>
      <p:sp>
        <p:nvSpPr>
          <p:cNvPr id="5" name="Rectangle 2">
            <a:extLst>
              <a:ext uri="{FF2B5EF4-FFF2-40B4-BE49-F238E27FC236}">
                <a16:creationId xmlns:a16="http://schemas.microsoft.com/office/drawing/2014/main" id="{9B052BFA-27A9-4698-BD10-0690E619039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a:extLst>
              <a:ext uri="{FF2B5EF4-FFF2-40B4-BE49-F238E27FC236}">
                <a16:creationId xmlns:a16="http://schemas.microsoft.com/office/drawing/2014/main" id="{7747BDC8-7075-4382-AB77-8804870194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a:extLst>
              <a:ext uri="{FF2B5EF4-FFF2-40B4-BE49-F238E27FC236}">
                <a16:creationId xmlns:a16="http://schemas.microsoft.com/office/drawing/2014/main" id="{18F54A3C-7A33-4844-AEB4-AA385C606B5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id="{425C0ED5-8A0D-4957-B70F-027C838580B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4">
            <a:extLst>
              <a:ext uri="{FF2B5EF4-FFF2-40B4-BE49-F238E27FC236}">
                <a16:creationId xmlns:a16="http://schemas.microsoft.com/office/drawing/2014/main" id="{314A98A6-E96E-442C-AE79-5B8AA91655C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a:extLst>
              <a:ext uri="{FF2B5EF4-FFF2-40B4-BE49-F238E27FC236}">
                <a16:creationId xmlns:a16="http://schemas.microsoft.com/office/drawing/2014/main" id="{D3069514-FAF8-4B44-AD67-02081A1BE981}"/>
              </a:ext>
            </a:extLst>
          </p:cNvPr>
          <p:cNvSpPr>
            <a:spLocks noChangeArrowheads="1"/>
          </p:cNvSpPr>
          <p:nvPr/>
        </p:nvSpPr>
        <p:spPr bwMode="auto">
          <a:xfrm>
            <a:off x="1619672" y="228598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4">
            <a:extLst>
              <a:ext uri="{FF2B5EF4-FFF2-40B4-BE49-F238E27FC236}">
                <a16:creationId xmlns:a16="http://schemas.microsoft.com/office/drawing/2014/main" id="{66925AB2-1825-4F8B-992E-BE597A33AE7D}"/>
              </a:ext>
            </a:extLst>
          </p:cNvPr>
          <p:cNvSpPr>
            <a:spLocks noChangeArrowheads="1"/>
          </p:cNvSpPr>
          <p:nvPr/>
        </p:nvSpPr>
        <p:spPr bwMode="auto">
          <a:xfrm>
            <a:off x="4178300" y="333537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a:extLst>
              <a:ext uri="{FF2B5EF4-FFF2-40B4-BE49-F238E27FC236}">
                <a16:creationId xmlns:a16="http://schemas.microsoft.com/office/drawing/2014/main" id="{EEF10924-C725-4775-BCCE-AA75B3F62D6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a:extLst>
              <a:ext uri="{FF2B5EF4-FFF2-40B4-BE49-F238E27FC236}">
                <a16:creationId xmlns:a16="http://schemas.microsoft.com/office/drawing/2014/main" id="{29668169-26C8-45B1-B00A-9D52BB407AF1}"/>
              </a:ext>
            </a:extLst>
          </p:cNvPr>
          <p:cNvSpPr>
            <a:spLocks noChangeArrowheads="1"/>
          </p:cNvSpPr>
          <p:nvPr/>
        </p:nvSpPr>
        <p:spPr bwMode="auto">
          <a:xfrm>
            <a:off x="3543300" y="21031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15">
            <a:extLst>
              <a:ext uri="{FF2B5EF4-FFF2-40B4-BE49-F238E27FC236}">
                <a16:creationId xmlns:a16="http://schemas.microsoft.com/office/drawing/2014/main" id="{2512A74C-0AAD-47A5-A726-9CE6B7E17D5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7" name="Rectangle 17">
            <a:extLst>
              <a:ext uri="{FF2B5EF4-FFF2-40B4-BE49-F238E27FC236}">
                <a16:creationId xmlns:a16="http://schemas.microsoft.com/office/drawing/2014/main" id="{D3106E3D-2F59-4EE7-A702-8595A18BBB8E}"/>
              </a:ext>
            </a:extLst>
          </p:cNvPr>
          <p:cNvSpPr>
            <a:spLocks noChangeArrowheads="1"/>
          </p:cNvSpPr>
          <p:nvPr/>
        </p:nvSpPr>
        <p:spPr bwMode="auto">
          <a:xfrm>
            <a:off x="3930650" y="412809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a:extLst>
              <a:ext uri="{FF2B5EF4-FFF2-40B4-BE49-F238E27FC236}">
                <a16:creationId xmlns:a16="http://schemas.microsoft.com/office/drawing/2014/main" id="{482BD81E-CDFD-432C-8C29-A2B01C41E20D}"/>
              </a:ext>
            </a:extLst>
          </p:cNvPr>
          <p:cNvPicPr>
            <a:picLocks noChangeAspect="1"/>
          </p:cNvPicPr>
          <p:nvPr/>
        </p:nvPicPr>
        <p:blipFill>
          <a:blip r:embed="rId2"/>
          <a:stretch>
            <a:fillRect/>
          </a:stretch>
        </p:blipFill>
        <p:spPr>
          <a:xfrm>
            <a:off x="3302000" y="1749117"/>
            <a:ext cx="2095500" cy="720516"/>
          </a:xfrm>
          <a:prstGeom prst="rect">
            <a:avLst/>
          </a:prstGeom>
        </p:spPr>
      </p:pic>
      <p:pic>
        <p:nvPicPr>
          <p:cNvPr id="15" name="图片 14">
            <a:extLst>
              <a:ext uri="{FF2B5EF4-FFF2-40B4-BE49-F238E27FC236}">
                <a16:creationId xmlns:a16="http://schemas.microsoft.com/office/drawing/2014/main" id="{565E3756-B146-431F-952D-A91A9BF6D5CF}"/>
              </a:ext>
            </a:extLst>
          </p:cNvPr>
          <p:cNvPicPr>
            <a:picLocks noChangeAspect="1"/>
          </p:cNvPicPr>
          <p:nvPr/>
        </p:nvPicPr>
        <p:blipFill>
          <a:blip r:embed="rId3"/>
          <a:stretch>
            <a:fillRect/>
          </a:stretch>
        </p:blipFill>
        <p:spPr>
          <a:xfrm>
            <a:off x="3759200" y="3052035"/>
            <a:ext cx="1181100" cy="644672"/>
          </a:xfrm>
          <a:prstGeom prst="rect">
            <a:avLst/>
          </a:prstGeom>
        </p:spPr>
      </p:pic>
      <p:pic>
        <p:nvPicPr>
          <p:cNvPr id="17" name="图片 16">
            <a:extLst>
              <a:ext uri="{FF2B5EF4-FFF2-40B4-BE49-F238E27FC236}">
                <a16:creationId xmlns:a16="http://schemas.microsoft.com/office/drawing/2014/main" id="{F05BA0FD-06EC-4700-A5E2-E537215DF830}"/>
              </a:ext>
            </a:extLst>
          </p:cNvPr>
          <p:cNvPicPr>
            <a:picLocks noChangeAspect="1"/>
          </p:cNvPicPr>
          <p:nvPr/>
        </p:nvPicPr>
        <p:blipFill>
          <a:blip r:embed="rId4"/>
          <a:stretch>
            <a:fillRect/>
          </a:stretch>
        </p:blipFill>
        <p:spPr>
          <a:xfrm>
            <a:off x="3587750" y="4069203"/>
            <a:ext cx="1524000" cy="417141"/>
          </a:xfrm>
          <a:prstGeom prst="rect">
            <a:avLst/>
          </a:prstGeom>
        </p:spPr>
      </p:pic>
      <p:pic>
        <p:nvPicPr>
          <p:cNvPr id="18" name="图片 17">
            <a:extLst>
              <a:ext uri="{FF2B5EF4-FFF2-40B4-BE49-F238E27FC236}">
                <a16:creationId xmlns:a16="http://schemas.microsoft.com/office/drawing/2014/main" id="{EC6F1354-1AC2-482C-8C5A-2C0FA5503E11}"/>
              </a:ext>
            </a:extLst>
          </p:cNvPr>
          <p:cNvPicPr>
            <a:picLocks noChangeAspect="1"/>
          </p:cNvPicPr>
          <p:nvPr/>
        </p:nvPicPr>
        <p:blipFill>
          <a:blip r:embed="rId5"/>
          <a:stretch>
            <a:fillRect/>
          </a:stretch>
        </p:blipFill>
        <p:spPr>
          <a:xfrm>
            <a:off x="3587750" y="5222132"/>
            <a:ext cx="1561422" cy="416960"/>
          </a:xfrm>
          <a:prstGeom prst="rect">
            <a:avLst/>
          </a:prstGeom>
        </p:spPr>
      </p:pic>
    </p:spTree>
    <p:extLst>
      <p:ext uri="{BB962C8B-B14F-4D97-AF65-F5344CB8AC3E}">
        <p14:creationId xmlns:p14="http://schemas.microsoft.com/office/powerpoint/2010/main" val="17933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BFEC-0F3A-4133-A6C0-D6FCD167B1F6}"/>
              </a:ext>
            </a:extLst>
          </p:cNvPr>
          <p:cNvSpPr>
            <a:spLocks noGrp="1"/>
          </p:cNvSpPr>
          <p:nvPr>
            <p:ph type="title"/>
          </p:nvPr>
        </p:nvSpPr>
        <p:spPr/>
        <p:txBody>
          <a:bodyPr/>
          <a:lstStyle/>
          <a:p>
            <a:r>
              <a:rPr lang="en-US" altLang="zh-CN" sz="2000" dirty="0"/>
              <a:t>11.3 </a:t>
            </a:r>
            <a:r>
              <a:rPr lang="zh-CN" altLang="en-US" sz="2000" dirty="0"/>
              <a:t>均衡中的资产价格</a:t>
            </a:r>
            <a:br>
              <a:rPr lang="en-US" altLang="zh-CN" dirty="0"/>
            </a:br>
            <a:r>
              <a:rPr lang="zh-CN" altLang="en-US" dirty="0"/>
              <a:t>资产定价方程的推导（续）</a:t>
            </a:r>
          </a:p>
        </p:txBody>
      </p:sp>
      <p:sp>
        <p:nvSpPr>
          <p:cNvPr id="3" name="内容占位符 2">
            <a:extLst>
              <a:ext uri="{FF2B5EF4-FFF2-40B4-BE49-F238E27FC236}">
                <a16:creationId xmlns:a16="http://schemas.microsoft.com/office/drawing/2014/main" id="{68E29346-8E08-479B-A8B9-4F90BCC21F2B}"/>
              </a:ext>
            </a:extLst>
          </p:cNvPr>
          <p:cNvSpPr>
            <a:spLocks noGrp="1"/>
          </p:cNvSpPr>
          <p:nvPr>
            <p:ph idx="1"/>
          </p:nvPr>
        </p:nvSpPr>
        <p:spPr/>
        <p:txBody>
          <a:bodyPr/>
          <a:lstStyle/>
          <a:p>
            <a:r>
              <a:rPr lang="zh-CN" altLang="en-US" dirty="0"/>
              <a:t>上两式相减，并变形可得</a:t>
            </a:r>
            <a:endParaRPr lang="en-US" altLang="zh-CN" dirty="0"/>
          </a:p>
          <a:p>
            <a:endParaRPr lang="en-US" altLang="zh-CN" dirty="0"/>
          </a:p>
          <a:p>
            <a:pPr marL="0" indent="0">
              <a:buNone/>
            </a:pPr>
            <a:endParaRPr lang="zh-CN" altLang="en-US" dirty="0"/>
          </a:p>
        </p:txBody>
      </p:sp>
      <p:sp>
        <p:nvSpPr>
          <p:cNvPr id="4" name="灯片编号占位符 3">
            <a:extLst>
              <a:ext uri="{FF2B5EF4-FFF2-40B4-BE49-F238E27FC236}">
                <a16:creationId xmlns:a16="http://schemas.microsoft.com/office/drawing/2014/main" id="{42F8078E-7F38-49B6-8A07-ADD60A279B85}"/>
              </a:ext>
            </a:extLst>
          </p:cNvPr>
          <p:cNvSpPr>
            <a:spLocks noGrp="1"/>
          </p:cNvSpPr>
          <p:nvPr>
            <p:ph type="sldNum" sz="quarter" idx="12"/>
          </p:nvPr>
        </p:nvSpPr>
        <p:spPr/>
        <p:txBody>
          <a:bodyPr/>
          <a:lstStyle/>
          <a:p>
            <a:pPr>
              <a:defRPr/>
            </a:pPr>
            <a:fld id="{DF4C29A2-310B-4614-9E82-82EDFD340A49}" type="slidenum">
              <a:rPr lang="zh-CN" altLang="en-US" smtClean="0"/>
              <a:pPr>
                <a:defRPr/>
              </a:pPr>
              <a:t>15</a:t>
            </a:fld>
            <a:endParaRPr lang="zh-CN" altLang="en-US"/>
          </a:p>
        </p:txBody>
      </p:sp>
      <p:sp>
        <p:nvSpPr>
          <p:cNvPr id="5" name="Rectangle 2">
            <a:extLst>
              <a:ext uri="{FF2B5EF4-FFF2-40B4-BE49-F238E27FC236}">
                <a16:creationId xmlns:a16="http://schemas.microsoft.com/office/drawing/2014/main" id="{9B052BFA-27A9-4698-BD10-0690E619039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a:extLst>
              <a:ext uri="{FF2B5EF4-FFF2-40B4-BE49-F238E27FC236}">
                <a16:creationId xmlns:a16="http://schemas.microsoft.com/office/drawing/2014/main" id="{7747BDC8-7075-4382-AB77-8804870194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a:extLst>
              <a:ext uri="{FF2B5EF4-FFF2-40B4-BE49-F238E27FC236}">
                <a16:creationId xmlns:a16="http://schemas.microsoft.com/office/drawing/2014/main" id="{18F54A3C-7A33-4844-AEB4-AA385C606B5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id="{425C0ED5-8A0D-4957-B70F-027C838580B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4">
            <a:extLst>
              <a:ext uri="{FF2B5EF4-FFF2-40B4-BE49-F238E27FC236}">
                <a16:creationId xmlns:a16="http://schemas.microsoft.com/office/drawing/2014/main" id="{314A98A6-E96E-442C-AE79-5B8AA91655C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a:extLst>
              <a:ext uri="{FF2B5EF4-FFF2-40B4-BE49-F238E27FC236}">
                <a16:creationId xmlns:a16="http://schemas.microsoft.com/office/drawing/2014/main" id="{D3069514-FAF8-4B44-AD67-02081A1BE981}"/>
              </a:ext>
            </a:extLst>
          </p:cNvPr>
          <p:cNvSpPr>
            <a:spLocks noChangeArrowheads="1"/>
          </p:cNvSpPr>
          <p:nvPr/>
        </p:nvSpPr>
        <p:spPr bwMode="auto">
          <a:xfrm>
            <a:off x="1619672" y="228598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a:extLst>
              <a:ext uri="{FF2B5EF4-FFF2-40B4-BE49-F238E27FC236}">
                <a16:creationId xmlns:a16="http://schemas.microsoft.com/office/drawing/2014/main" id="{EEF10924-C725-4775-BCCE-AA75B3F62D6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a:extLst>
              <a:ext uri="{FF2B5EF4-FFF2-40B4-BE49-F238E27FC236}">
                <a16:creationId xmlns:a16="http://schemas.microsoft.com/office/drawing/2014/main" id="{29668169-26C8-45B1-B00A-9D52BB407AF1}"/>
              </a:ext>
            </a:extLst>
          </p:cNvPr>
          <p:cNvSpPr>
            <a:spLocks noChangeArrowheads="1"/>
          </p:cNvSpPr>
          <p:nvPr/>
        </p:nvSpPr>
        <p:spPr bwMode="auto">
          <a:xfrm>
            <a:off x="3543300" y="21031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 name="Rectangle 10">
            <a:extLst>
              <a:ext uri="{FF2B5EF4-FFF2-40B4-BE49-F238E27FC236}">
                <a16:creationId xmlns:a16="http://schemas.microsoft.com/office/drawing/2014/main" id="{433EA5C9-3166-4219-A5E8-68178D8D2291}"/>
              </a:ext>
            </a:extLst>
          </p:cNvPr>
          <p:cNvSpPr>
            <a:spLocks noChangeArrowheads="1"/>
          </p:cNvSpPr>
          <p:nvPr/>
        </p:nvSpPr>
        <p:spPr bwMode="auto">
          <a:xfrm>
            <a:off x="3759200" y="41338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9126FCE9-96A5-462E-A89A-1CC0CEFF3D5E}"/>
              </a:ext>
            </a:extLst>
          </p:cNvPr>
          <p:cNvSpPr>
            <a:spLocks noChangeArrowheads="1"/>
          </p:cNvSpPr>
          <p:nvPr/>
        </p:nvSpPr>
        <p:spPr bwMode="auto">
          <a:xfrm>
            <a:off x="2200275" y="190027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 name="图片 9">
            <a:extLst>
              <a:ext uri="{FF2B5EF4-FFF2-40B4-BE49-F238E27FC236}">
                <a16:creationId xmlns:a16="http://schemas.microsoft.com/office/drawing/2014/main" id="{5F73D044-E06C-4A93-A9B9-43EFEF2C6BC2}"/>
              </a:ext>
            </a:extLst>
          </p:cNvPr>
          <p:cNvPicPr>
            <a:picLocks noChangeAspect="1"/>
          </p:cNvPicPr>
          <p:nvPr/>
        </p:nvPicPr>
        <p:blipFill>
          <a:blip r:embed="rId2"/>
          <a:stretch>
            <a:fillRect/>
          </a:stretch>
        </p:blipFill>
        <p:spPr>
          <a:xfrm>
            <a:off x="2630488" y="1790700"/>
            <a:ext cx="4381500" cy="4664393"/>
          </a:xfrm>
          <a:prstGeom prst="rect">
            <a:avLst/>
          </a:prstGeom>
        </p:spPr>
      </p:pic>
    </p:spTree>
    <p:extLst>
      <p:ext uri="{BB962C8B-B14F-4D97-AF65-F5344CB8AC3E}">
        <p14:creationId xmlns:p14="http://schemas.microsoft.com/office/powerpoint/2010/main" val="696003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BFEC-0F3A-4133-A6C0-D6FCD167B1F6}"/>
              </a:ext>
            </a:extLst>
          </p:cNvPr>
          <p:cNvSpPr>
            <a:spLocks noGrp="1"/>
          </p:cNvSpPr>
          <p:nvPr>
            <p:ph type="title"/>
          </p:nvPr>
        </p:nvSpPr>
        <p:spPr/>
        <p:txBody>
          <a:bodyPr/>
          <a:lstStyle/>
          <a:p>
            <a:r>
              <a:rPr lang="en-US" altLang="zh-CN" sz="2000" dirty="0"/>
              <a:t>11.3 </a:t>
            </a:r>
            <a:r>
              <a:rPr lang="zh-CN" altLang="en-US" sz="2000" dirty="0"/>
              <a:t>均衡中的资产价格</a:t>
            </a:r>
            <a:br>
              <a:rPr lang="en-US" altLang="zh-CN" dirty="0"/>
            </a:br>
            <a:r>
              <a:rPr lang="en-US" altLang="zh-CN" dirty="0"/>
              <a:t>C-CAPM</a:t>
            </a:r>
            <a:r>
              <a:rPr lang="zh-CN" altLang="en-US" dirty="0"/>
              <a:t>资产定价方程及其经济含义</a:t>
            </a:r>
          </a:p>
        </p:txBody>
      </p:sp>
      <p:sp>
        <p:nvSpPr>
          <p:cNvPr id="3" name="内容占位符 2">
            <a:extLst>
              <a:ext uri="{FF2B5EF4-FFF2-40B4-BE49-F238E27FC236}">
                <a16:creationId xmlns:a16="http://schemas.microsoft.com/office/drawing/2014/main" id="{68E29346-8E08-479B-A8B9-4F90BCC21F2B}"/>
              </a:ext>
            </a:extLst>
          </p:cNvPr>
          <p:cNvSpPr>
            <a:spLocks noGrp="1"/>
          </p:cNvSpPr>
          <p:nvPr>
            <p:ph idx="1"/>
          </p:nvPr>
        </p:nvSpPr>
        <p:spPr>
          <a:xfrm>
            <a:off x="928662" y="1357298"/>
            <a:ext cx="7786687" cy="4714875"/>
          </a:xfrm>
        </p:spPr>
        <p:txBody>
          <a:bodyPr/>
          <a:lstStyle/>
          <a:p>
            <a:r>
              <a:rPr lang="en-US" altLang="zh-CN" dirty="0"/>
              <a:t>C-CAPM</a:t>
            </a:r>
            <a:r>
              <a:rPr lang="zh-CN" altLang="en-US" dirty="0"/>
              <a:t>资产定价方程</a:t>
            </a:r>
            <a:endParaRPr lang="en-US" altLang="zh-CN" dirty="0"/>
          </a:p>
          <a:p>
            <a:endParaRPr lang="en-US" altLang="zh-CN" dirty="0"/>
          </a:p>
          <a:p>
            <a:r>
              <a:rPr lang="zh-CN" altLang="en-US" dirty="0"/>
              <a:t>利用随机折现因子的定义式可得</a:t>
            </a:r>
            <a:endParaRPr lang="en-US" altLang="zh-CN" dirty="0"/>
          </a:p>
          <a:p>
            <a:endParaRPr lang="en-US" altLang="zh-CN" dirty="0"/>
          </a:p>
          <a:p>
            <a:endParaRPr lang="en-US" altLang="zh-CN" dirty="0"/>
          </a:p>
          <a:p>
            <a:endParaRPr lang="en-US" altLang="zh-CN" dirty="0"/>
          </a:p>
          <a:p>
            <a:r>
              <a:rPr lang="zh-CN" altLang="en-US" dirty="0"/>
              <a:t>资产的期望回报率高低决定于资产回报率与边际效用的协方差</a:t>
            </a:r>
            <a:endParaRPr lang="en-US" altLang="zh-CN" dirty="0"/>
          </a:p>
          <a:p>
            <a:pPr lvl="1"/>
            <a:r>
              <a:rPr lang="zh-CN" altLang="en-US" dirty="0"/>
              <a:t>“雪中送炭”型资产的期望回报率低（资产价格高）：边际效用越高（消费越低）时回报越高的资产越受人追捧，期望回报率越低</a:t>
            </a:r>
            <a:endParaRPr lang="en-US" altLang="zh-CN" dirty="0"/>
          </a:p>
          <a:p>
            <a:pPr lvl="1"/>
            <a:r>
              <a:rPr lang="zh-CN" altLang="en-US" dirty="0"/>
              <a:t>“锦上添花”型资产的期望回报率高（资产价格低）：边际效用越高（消费越低）时回报越低的资产越缺乏吸引力，期望回报率因而越高</a:t>
            </a:r>
            <a:endParaRPr lang="en-US" altLang="zh-CN" dirty="0"/>
          </a:p>
          <a:p>
            <a:pPr marL="0" indent="0">
              <a:buNone/>
            </a:pPr>
            <a:endParaRPr lang="en-US" altLang="zh-CN" dirty="0"/>
          </a:p>
          <a:p>
            <a:endParaRPr lang="en-US" altLang="zh-CN" dirty="0"/>
          </a:p>
          <a:p>
            <a:endParaRPr lang="en-US" altLang="zh-CN" dirty="0"/>
          </a:p>
          <a:p>
            <a:endParaRPr lang="en-US" altLang="zh-CN" dirty="0"/>
          </a:p>
          <a:p>
            <a:pPr marL="0" indent="0">
              <a:buNone/>
            </a:pPr>
            <a:endParaRPr lang="zh-CN" altLang="en-US" dirty="0"/>
          </a:p>
        </p:txBody>
      </p:sp>
      <p:sp>
        <p:nvSpPr>
          <p:cNvPr id="4" name="灯片编号占位符 3">
            <a:extLst>
              <a:ext uri="{FF2B5EF4-FFF2-40B4-BE49-F238E27FC236}">
                <a16:creationId xmlns:a16="http://schemas.microsoft.com/office/drawing/2014/main" id="{42F8078E-7F38-49B6-8A07-ADD60A279B85}"/>
              </a:ext>
            </a:extLst>
          </p:cNvPr>
          <p:cNvSpPr>
            <a:spLocks noGrp="1"/>
          </p:cNvSpPr>
          <p:nvPr>
            <p:ph type="sldNum" sz="quarter" idx="12"/>
          </p:nvPr>
        </p:nvSpPr>
        <p:spPr/>
        <p:txBody>
          <a:bodyPr/>
          <a:lstStyle/>
          <a:p>
            <a:pPr>
              <a:defRPr/>
            </a:pPr>
            <a:fld id="{DF4C29A2-310B-4614-9E82-82EDFD340A49}" type="slidenum">
              <a:rPr lang="zh-CN" altLang="en-US" smtClean="0"/>
              <a:pPr>
                <a:defRPr/>
              </a:pPr>
              <a:t>16</a:t>
            </a:fld>
            <a:endParaRPr lang="zh-CN" altLang="en-US"/>
          </a:p>
        </p:txBody>
      </p:sp>
      <p:sp>
        <p:nvSpPr>
          <p:cNvPr id="5" name="Rectangle 2">
            <a:extLst>
              <a:ext uri="{FF2B5EF4-FFF2-40B4-BE49-F238E27FC236}">
                <a16:creationId xmlns:a16="http://schemas.microsoft.com/office/drawing/2014/main" id="{9B052BFA-27A9-4698-BD10-0690E619039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a:extLst>
              <a:ext uri="{FF2B5EF4-FFF2-40B4-BE49-F238E27FC236}">
                <a16:creationId xmlns:a16="http://schemas.microsoft.com/office/drawing/2014/main" id="{7747BDC8-7075-4382-AB77-8804870194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a:extLst>
              <a:ext uri="{FF2B5EF4-FFF2-40B4-BE49-F238E27FC236}">
                <a16:creationId xmlns:a16="http://schemas.microsoft.com/office/drawing/2014/main" id="{18F54A3C-7A33-4844-AEB4-AA385C606B5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id="{425C0ED5-8A0D-4957-B70F-027C838580B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4">
            <a:extLst>
              <a:ext uri="{FF2B5EF4-FFF2-40B4-BE49-F238E27FC236}">
                <a16:creationId xmlns:a16="http://schemas.microsoft.com/office/drawing/2014/main" id="{314A98A6-E96E-442C-AE79-5B8AA91655C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a:extLst>
              <a:ext uri="{FF2B5EF4-FFF2-40B4-BE49-F238E27FC236}">
                <a16:creationId xmlns:a16="http://schemas.microsoft.com/office/drawing/2014/main" id="{D3069514-FAF8-4B44-AD67-02081A1BE981}"/>
              </a:ext>
            </a:extLst>
          </p:cNvPr>
          <p:cNvSpPr>
            <a:spLocks noChangeArrowheads="1"/>
          </p:cNvSpPr>
          <p:nvPr/>
        </p:nvSpPr>
        <p:spPr bwMode="auto">
          <a:xfrm>
            <a:off x="1619672" y="228598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a:extLst>
              <a:ext uri="{FF2B5EF4-FFF2-40B4-BE49-F238E27FC236}">
                <a16:creationId xmlns:a16="http://schemas.microsoft.com/office/drawing/2014/main" id="{EEF10924-C725-4775-BCCE-AA75B3F62D6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a:extLst>
              <a:ext uri="{FF2B5EF4-FFF2-40B4-BE49-F238E27FC236}">
                <a16:creationId xmlns:a16="http://schemas.microsoft.com/office/drawing/2014/main" id="{29668169-26C8-45B1-B00A-9D52BB407AF1}"/>
              </a:ext>
            </a:extLst>
          </p:cNvPr>
          <p:cNvSpPr>
            <a:spLocks noChangeArrowheads="1"/>
          </p:cNvSpPr>
          <p:nvPr/>
        </p:nvSpPr>
        <p:spPr bwMode="auto">
          <a:xfrm>
            <a:off x="3543300" y="21031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 name="Rectangle 10">
            <a:extLst>
              <a:ext uri="{FF2B5EF4-FFF2-40B4-BE49-F238E27FC236}">
                <a16:creationId xmlns:a16="http://schemas.microsoft.com/office/drawing/2014/main" id="{433EA5C9-3166-4219-A5E8-68178D8D2291}"/>
              </a:ext>
            </a:extLst>
          </p:cNvPr>
          <p:cNvSpPr>
            <a:spLocks noChangeArrowheads="1"/>
          </p:cNvSpPr>
          <p:nvPr/>
        </p:nvSpPr>
        <p:spPr bwMode="auto">
          <a:xfrm>
            <a:off x="3759200" y="41338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9126FCE9-96A5-462E-A89A-1CC0CEFF3D5E}"/>
              </a:ext>
            </a:extLst>
          </p:cNvPr>
          <p:cNvSpPr>
            <a:spLocks noChangeArrowheads="1"/>
          </p:cNvSpPr>
          <p:nvPr/>
        </p:nvSpPr>
        <p:spPr bwMode="auto">
          <a:xfrm>
            <a:off x="2200275" y="190027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a:extLst>
              <a:ext uri="{FF2B5EF4-FFF2-40B4-BE49-F238E27FC236}">
                <a16:creationId xmlns:a16="http://schemas.microsoft.com/office/drawing/2014/main" id="{1348356C-C11D-4FF6-BACC-816AADD6680B}"/>
              </a:ext>
            </a:extLst>
          </p:cNvPr>
          <p:cNvSpPr>
            <a:spLocks noChangeArrowheads="1"/>
          </p:cNvSpPr>
          <p:nvPr/>
        </p:nvSpPr>
        <p:spPr bwMode="auto">
          <a:xfrm>
            <a:off x="1885950" y="25573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 name="图片 14">
            <a:extLst>
              <a:ext uri="{FF2B5EF4-FFF2-40B4-BE49-F238E27FC236}">
                <a16:creationId xmlns:a16="http://schemas.microsoft.com/office/drawing/2014/main" id="{82EBB764-F75F-4702-B9B3-E9EEB7867DC0}"/>
              </a:ext>
            </a:extLst>
          </p:cNvPr>
          <p:cNvPicPr>
            <a:picLocks noChangeAspect="1"/>
          </p:cNvPicPr>
          <p:nvPr/>
        </p:nvPicPr>
        <p:blipFill>
          <a:blip r:embed="rId2"/>
          <a:stretch>
            <a:fillRect/>
          </a:stretch>
        </p:blipFill>
        <p:spPr>
          <a:xfrm>
            <a:off x="2987824" y="1878766"/>
            <a:ext cx="2819400" cy="360258"/>
          </a:xfrm>
          <a:prstGeom prst="rect">
            <a:avLst/>
          </a:prstGeom>
        </p:spPr>
      </p:pic>
      <p:pic>
        <p:nvPicPr>
          <p:cNvPr id="17" name="图片 16">
            <a:extLst>
              <a:ext uri="{FF2B5EF4-FFF2-40B4-BE49-F238E27FC236}">
                <a16:creationId xmlns:a16="http://schemas.microsoft.com/office/drawing/2014/main" id="{06B79C47-64B2-4778-88D4-2ECF6DA44C83}"/>
              </a:ext>
            </a:extLst>
          </p:cNvPr>
          <p:cNvPicPr>
            <a:picLocks noChangeAspect="1"/>
          </p:cNvPicPr>
          <p:nvPr/>
        </p:nvPicPr>
        <p:blipFill>
          <a:blip r:embed="rId3"/>
          <a:stretch>
            <a:fillRect/>
          </a:stretch>
        </p:blipFill>
        <p:spPr>
          <a:xfrm>
            <a:off x="2828925" y="2783692"/>
            <a:ext cx="3486150" cy="1403110"/>
          </a:xfrm>
          <a:prstGeom prst="rect">
            <a:avLst/>
          </a:prstGeom>
        </p:spPr>
      </p:pic>
    </p:spTree>
    <p:extLst>
      <p:ext uri="{BB962C8B-B14F-4D97-AF65-F5344CB8AC3E}">
        <p14:creationId xmlns:p14="http://schemas.microsoft.com/office/powerpoint/2010/main" val="19311726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BFEC-0F3A-4133-A6C0-D6FCD167B1F6}"/>
              </a:ext>
            </a:extLst>
          </p:cNvPr>
          <p:cNvSpPr>
            <a:spLocks noGrp="1"/>
          </p:cNvSpPr>
          <p:nvPr>
            <p:ph type="title"/>
          </p:nvPr>
        </p:nvSpPr>
        <p:spPr/>
        <p:txBody>
          <a:bodyPr/>
          <a:lstStyle/>
          <a:p>
            <a:r>
              <a:rPr lang="en-US" altLang="zh-CN" sz="2000" dirty="0"/>
              <a:t>11.3 </a:t>
            </a:r>
            <a:r>
              <a:rPr lang="zh-CN" altLang="en-US" sz="2000" dirty="0"/>
              <a:t>均衡中的资产价格</a:t>
            </a:r>
            <a:br>
              <a:rPr lang="en-US" altLang="zh-CN" dirty="0"/>
            </a:br>
            <a:r>
              <a:rPr lang="zh-CN" altLang="en-US" dirty="0"/>
              <a:t>作为</a:t>
            </a:r>
            <a:r>
              <a:rPr lang="en-US" altLang="zh-CN" dirty="0"/>
              <a:t>C-CAPM</a:t>
            </a:r>
            <a:r>
              <a:rPr lang="zh-CN" altLang="en-US" dirty="0"/>
              <a:t>的一个特例的</a:t>
            </a:r>
            <a:r>
              <a:rPr lang="en-US" altLang="zh-CN" dirty="0"/>
              <a:t>CAPM</a:t>
            </a:r>
            <a:endParaRPr lang="zh-CN" altLang="en-US" dirty="0"/>
          </a:p>
        </p:txBody>
      </p:sp>
      <p:sp>
        <p:nvSpPr>
          <p:cNvPr id="3" name="内容占位符 2">
            <a:extLst>
              <a:ext uri="{FF2B5EF4-FFF2-40B4-BE49-F238E27FC236}">
                <a16:creationId xmlns:a16="http://schemas.microsoft.com/office/drawing/2014/main" id="{68E29346-8E08-479B-A8B9-4F90BCC21F2B}"/>
              </a:ext>
            </a:extLst>
          </p:cNvPr>
          <p:cNvSpPr>
            <a:spLocks noGrp="1"/>
          </p:cNvSpPr>
          <p:nvPr>
            <p:ph idx="1"/>
          </p:nvPr>
        </p:nvSpPr>
        <p:spPr>
          <a:xfrm>
            <a:off x="928662" y="1357298"/>
            <a:ext cx="7786687" cy="4714875"/>
          </a:xfrm>
        </p:spPr>
        <p:txBody>
          <a:bodyPr/>
          <a:lstStyle/>
          <a:p>
            <a:r>
              <a:rPr lang="zh-CN" altLang="en-US" dirty="0"/>
              <a:t>假设</a:t>
            </a:r>
            <a:endParaRPr lang="en-US" altLang="zh-CN" dirty="0"/>
          </a:p>
          <a:p>
            <a:pPr lvl="1"/>
            <a:r>
              <a:rPr lang="zh-CN" altLang="en-US" dirty="0"/>
              <a:t>二次型效用：</a:t>
            </a:r>
            <a:r>
              <a:rPr lang="en-US" altLang="zh-CN" i="1" dirty="0"/>
              <a:t>u(c)=-ac</a:t>
            </a:r>
            <a:r>
              <a:rPr lang="en-US" altLang="zh-CN" i="1" baseline="30000" dirty="0"/>
              <a:t>2</a:t>
            </a:r>
            <a:r>
              <a:rPr lang="en-US" altLang="zh-CN" i="1" dirty="0"/>
              <a:t>+bc</a:t>
            </a:r>
            <a:r>
              <a:rPr lang="zh-CN" altLang="zh-CN" dirty="0"/>
              <a:t>（其中</a:t>
            </a:r>
            <a:r>
              <a:rPr lang="en-US" altLang="zh-CN" i="1" dirty="0"/>
              <a:t>a&gt;0</a:t>
            </a:r>
            <a:r>
              <a:rPr lang="zh-CN" altLang="zh-CN" dirty="0"/>
              <a:t>）</a:t>
            </a:r>
            <a:r>
              <a:rPr lang="zh-CN" altLang="en-US" dirty="0"/>
              <a:t>，</a:t>
            </a:r>
            <a:r>
              <a:rPr lang="en-US" altLang="zh-CN" i="1" dirty="0"/>
              <a:t>u'(c)=-2ac+b</a:t>
            </a:r>
            <a:endParaRPr lang="en-US" altLang="zh-CN" dirty="0"/>
          </a:p>
          <a:p>
            <a:pPr lvl="1"/>
            <a:r>
              <a:rPr lang="zh-CN" altLang="en-US" dirty="0"/>
              <a:t>市场组合</a:t>
            </a:r>
            <a:r>
              <a:rPr lang="en-US" altLang="zh-CN" i="1" dirty="0"/>
              <a:t>M</a:t>
            </a:r>
            <a:r>
              <a:rPr lang="zh-CN" altLang="zh-CN" dirty="0"/>
              <a:t>的回报就是经济的总禀赋（</a:t>
            </a:r>
            <a:r>
              <a:rPr lang="en-US" altLang="zh-CN" i="1" dirty="0" err="1"/>
              <a:t>x</a:t>
            </a:r>
            <a:r>
              <a:rPr lang="en-US" altLang="zh-CN" i="1" baseline="-25000" dirty="0" err="1"/>
              <a:t>s</a:t>
            </a:r>
            <a:r>
              <a:rPr lang="en-US" altLang="zh-CN" i="1" baseline="30000" dirty="0" err="1"/>
              <a:t>M</a:t>
            </a:r>
            <a:r>
              <a:rPr lang="en-US" altLang="zh-CN" i="1" dirty="0"/>
              <a:t>=e</a:t>
            </a:r>
            <a:r>
              <a:rPr lang="en-US" altLang="zh-CN" i="1" baseline="-25000" dirty="0"/>
              <a:t>s</a:t>
            </a:r>
            <a:r>
              <a:rPr lang="en-US" altLang="zh-CN" i="1" dirty="0"/>
              <a:t>=c</a:t>
            </a:r>
            <a:r>
              <a:rPr lang="en-US" altLang="zh-CN" i="1" baseline="-25000" dirty="0"/>
              <a:t>s</a:t>
            </a:r>
            <a:r>
              <a:rPr lang="zh-CN" altLang="en-US" dirty="0"/>
              <a:t>，</a:t>
            </a:r>
            <a:r>
              <a:rPr lang="en-US" altLang="zh-CN" i="1" dirty="0" err="1"/>
              <a:t>r͂</a:t>
            </a:r>
            <a:r>
              <a:rPr lang="en-US" altLang="zh-CN" i="1" baseline="-25000" dirty="0" err="1"/>
              <a:t>M</a:t>
            </a:r>
            <a:r>
              <a:rPr lang="en-US" altLang="zh-CN" i="1" dirty="0"/>
              <a:t> = c͂</a:t>
            </a:r>
            <a:r>
              <a:rPr lang="en-US" altLang="zh-CN" baseline="-25000" dirty="0"/>
              <a:t>1</a:t>
            </a:r>
            <a:r>
              <a:rPr lang="en-US" altLang="zh-CN" i="1" dirty="0"/>
              <a:t>/</a:t>
            </a:r>
            <a:r>
              <a:rPr lang="en-US" altLang="zh-CN" i="1" dirty="0" err="1"/>
              <a:t>p</a:t>
            </a:r>
            <a:r>
              <a:rPr lang="en-US" altLang="zh-CN" i="1" baseline="-25000" dirty="0" err="1"/>
              <a:t>M</a:t>
            </a:r>
            <a:r>
              <a:rPr lang="en-US" altLang="zh-CN" i="1" dirty="0"/>
              <a:t> – </a:t>
            </a:r>
            <a:r>
              <a:rPr lang="en-US" altLang="zh-CN" dirty="0"/>
              <a:t>1</a:t>
            </a:r>
            <a:r>
              <a:rPr lang="zh-CN" altLang="en-US" dirty="0"/>
              <a:t>）</a:t>
            </a:r>
            <a:endParaRPr lang="en-US" altLang="zh-CN" dirty="0"/>
          </a:p>
          <a:p>
            <a:r>
              <a:rPr lang="zh-CN" altLang="en-US" dirty="0"/>
              <a:t>随机折现因子</a:t>
            </a:r>
            <a:endParaRPr lang="en-US" altLang="zh-CN" dirty="0"/>
          </a:p>
          <a:p>
            <a:pPr lvl="1"/>
            <a:endParaRPr lang="en-US" altLang="zh-CN" dirty="0"/>
          </a:p>
          <a:p>
            <a:r>
              <a:rPr lang="en-US" altLang="zh-CN" dirty="0"/>
              <a:t>C-CAPM</a:t>
            </a:r>
            <a:r>
              <a:rPr lang="zh-CN" altLang="en-US" dirty="0"/>
              <a:t>定价式变形为</a:t>
            </a:r>
            <a:endParaRPr lang="en-US" altLang="zh-CN" dirty="0"/>
          </a:p>
          <a:p>
            <a:endParaRPr lang="en-US" altLang="zh-CN" dirty="0"/>
          </a:p>
          <a:p>
            <a:endParaRPr lang="en-US" altLang="zh-CN" dirty="0"/>
          </a:p>
          <a:p>
            <a:pPr marL="0" indent="0">
              <a:buNone/>
            </a:pPr>
            <a:endParaRPr lang="zh-CN" altLang="en-US" dirty="0"/>
          </a:p>
        </p:txBody>
      </p:sp>
      <p:sp>
        <p:nvSpPr>
          <p:cNvPr id="4" name="灯片编号占位符 3">
            <a:extLst>
              <a:ext uri="{FF2B5EF4-FFF2-40B4-BE49-F238E27FC236}">
                <a16:creationId xmlns:a16="http://schemas.microsoft.com/office/drawing/2014/main" id="{42F8078E-7F38-49B6-8A07-ADD60A279B85}"/>
              </a:ext>
            </a:extLst>
          </p:cNvPr>
          <p:cNvSpPr>
            <a:spLocks noGrp="1"/>
          </p:cNvSpPr>
          <p:nvPr>
            <p:ph type="sldNum" sz="quarter" idx="12"/>
          </p:nvPr>
        </p:nvSpPr>
        <p:spPr/>
        <p:txBody>
          <a:bodyPr/>
          <a:lstStyle/>
          <a:p>
            <a:pPr>
              <a:defRPr/>
            </a:pPr>
            <a:fld id="{DF4C29A2-310B-4614-9E82-82EDFD340A49}" type="slidenum">
              <a:rPr lang="zh-CN" altLang="en-US" smtClean="0"/>
              <a:pPr>
                <a:defRPr/>
              </a:pPr>
              <a:t>17</a:t>
            </a:fld>
            <a:endParaRPr lang="zh-CN" altLang="en-US"/>
          </a:p>
        </p:txBody>
      </p:sp>
      <p:sp>
        <p:nvSpPr>
          <p:cNvPr id="5" name="Rectangle 2">
            <a:extLst>
              <a:ext uri="{FF2B5EF4-FFF2-40B4-BE49-F238E27FC236}">
                <a16:creationId xmlns:a16="http://schemas.microsoft.com/office/drawing/2014/main" id="{9B052BFA-27A9-4698-BD10-0690E619039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a:extLst>
              <a:ext uri="{FF2B5EF4-FFF2-40B4-BE49-F238E27FC236}">
                <a16:creationId xmlns:a16="http://schemas.microsoft.com/office/drawing/2014/main" id="{7747BDC8-7075-4382-AB77-8804870194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a:extLst>
              <a:ext uri="{FF2B5EF4-FFF2-40B4-BE49-F238E27FC236}">
                <a16:creationId xmlns:a16="http://schemas.microsoft.com/office/drawing/2014/main" id="{18F54A3C-7A33-4844-AEB4-AA385C606B5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id="{425C0ED5-8A0D-4957-B70F-027C838580B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4">
            <a:extLst>
              <a:ext uri="{FF2B5EF4-FFF2-40B4-BE49-F238E27FC236}">
                <a16:creationId xmlns:a16="http://schemas.microsoft.com/office/drawing/2014/main" id="{314A98A6-E96E-442C-AE79-5B8AA91655C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a:extLst>
              <a:ext uri="{FF2B5EF4-FFF2-40B4-BE49-F238E27FC236}">
                <a16:creationId xmlns:a16="http://schemas.microsoft.com/office/drawing/2014/main" id="{D3069514-FAF8-4B44-AD67-02081A1BE981}"/>
              </a:ext>
            </a:extLst>
          </p:cNvPr>
          <p:cNvSpPr>
            <a:spLocks noChangeArrowheads="1"/>
          </p:cNvSpPr>
          <p:nvPr/>
        </p:nvSpPr>
        <p:spPr bwMode="auto">
          <a:xfrm>
            <a:off x="1619672" y="228598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a:extLst>
              <a:ext uri="{FF2B5EF4-FFF2-40B4-BE49-F238E27FC236}">
                <a16:creationId xmlns:a16="http://schemas.microsoft.com/office/drawing/2014/main" id="{EEF10924-C725-4775-BCCE-AA75B3F62D6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a:extLst>
              <a:ext uri="{FF2B5EF4-FFF2-40B4-BE49-F238E27FC236}">
                <a16:creationId xmlns:a16="http://schemas.microsoft.com/office/drawing/2014/main" id="{29668169-26C8-45B1-B00A-9D52BB407AF1}"/>
              </a:ext>
            </a:extLst>
          </p:cNvPr>
          <p:cNvSpPr>
            <a:spLocks noChangeArrowheads="1"/>
          </p:cNvSpPr>
          <p:nvPr/>
        </p:nvSpPr>
        <p:spPr bwMode="auto">
          <a:xfrm>
            <a:off x="3543300" y="21031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 name="Rectangle 10">
            <a:extLst>
              <a:ext uri="{FF2B5EF4-FFF2-40B4-BE49-F238E27FC236}">
                <a16:creationId xmlns:a16="http://schemas.microsoft.com/office/drawing/2014/main" id="{433EA5C9-3166-4219-A5E8-68178D8D2291}"/>
              </a:ext>
            </a:extLst>
          </p:cNvPr>
          <p:cNvSpPr>
            <a:spLocks noChangeArrowheads="1"/>
          </p:cNvSpPr>
          <p:nvPr/>
        </p:nvSpPr>
        <p:spPr bwMode="auto">
          <a:xfrm>
            <a:off x="3759200" y="41338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9126FCE9-96A5-462E-A89A-1CC0CEFF3D5E}"/>
              </a:ext>
            </a:extLst>
          </p:cNvPr>
          <p:cNvSpPr>
            <a:spLocks noChangeArrowheads="1"/>
          </p:cNvSpPr>
          <p:nvPr/>
        </p:nvSpPr>
        <p:spPr bwMode="auto">
          <a:xfrm>
            <a:off x="2200275" y="190027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a:extLst>
              <a:ext uri="{FF2B5EF4-FFF2-40B4-BE49-F238E27FC236}">
                <a16:creationId xmlns:a16="http://schemas.microsoft.com/office/drawing/2014/main" id="{1348356C-C11D-4FF6-BACC-816AADD6680B}"/>
              </a:ext>
            </a:extLst>
          </p:cNvPr>
          <p:cNvSpPr>
            <a:spLocks noChangeArrowheads="1"/>
          </p:cNvSpPr>
          <p:nvPr/>
        </p:nvSpPr>
        <p:spPr bwMode="auto">
          <a:xfrm>
            <a:off x="1885950" y="25573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2">
            <a:extLst>
              <a:ext uri="{FF2B5EF4-FFF2-40B4-BE49-F238E27FC236}">
                <a16:creationId xmlns:a16="http://schemas.microsoft.com/office/drawing/2014/main" id="{08F4D2DD-1901-430B-8767-4CD7E8FE4D70}"/>
              </a:ext>
            </a:extLst>
          </p:cNvPr>
          <p:cNvSpPr>
            <a:spLocks noChangeArrowheads="1"/>
          </p:cNvSpPr>
          <p:nvPr/>
        </p:nvSpPr>
        <p:spPr bwMode="auto">
          <a:xfrm>
            <a:off x="3543300" y="295591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4">
            <a:extLst>
              <a:ext uri="{FF2B5EF4-FFF2-40B4-BE49-F238E27FC236}">
                <a16:creationId xmlns:a16="http://schemas.microsoft.com/office/drawing/2014/main" id="{43010021-D1E7-4C7E-A780-7241E1409CAB}"/>
              </a:ext>
            </a:extLst>
          </p:cNvPr>
          <p:cNvSpPr>
            <a:spLocks noChangeArrowheads="1"/>
          </p:cNvSpPr>
          <p:nvPr/>
        </p:nvSpPr>
        <p:spPr bwMode="auto">
          <a:xfrm>
            <a:off x="2600325" y="41338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a:extLst>
              <a:ext uri="{FF2B5EF4-FFF2-40B4-BE49-F238E27FC236}">
                <a16:creationId xmlns:a16="http://schemas.microsoft.com/office/drawing/2014/main" id="{90240847-6CD4-4711-A145-22A36ADA3106}"/>
              </a:ext>
            </a:extLst>
          </p:cNvPr>
          <p:cNvPicPr>
            <a:picLocks noChangeAspect="1"/>
          </p:cNvPicPr>
          <p:nvPr/>
        </p:nvPicPr>
        <p:blipFill>
          <a:blip r:embed="rId2"/>
          <a:stretch>
            <a:fillRect/>
          </a:stretch>
        </p:blipFill>
        <p:spPr>
          <a:xfrm>
            <a:off x="3333750" y="2519946"/>
            <a:ext cx="2476500" cy="644672"/>
          </a:xfrm>
          <a:prstGeom prst="rect">
            <a:avLst/>
          </a:prstGeom>
        </p:spPr>
      </p:pic>
      <p:pic>
        <p:nvPicPr>
          <p:cNvPr id="18" name="图片 17">
            <a:extLst>
              <a:ext uri="{FF2B5EF4-FFF2-40B4-BE49-F238E27FC236}">
                <a16:creationId xmlns:a16="http://schemas.microsoft.com/office/drawing/2014/main" id="{6536A9CF-8049-4FFC-8DDD-FCE9929D7CB9}"/>
              </a:ext>
            </a:extLst>
          </p:cNvPr>
          <p:cNvPicPr>
            <a:picLocks noChangeAspect="1"/>
          </p:cNvPicPr>
          <p:nvPr/>
        </p:nvPicPr>
        <p:blipFill>
          <a:blip r:embed="rId3"/>
          <a:stretch>
            <a:fillRect/>
          </a:stretch>
        </p:blipFill>
        <p:spPr>
          <a:xfrm>
            <a:off x="2527274" y="3520158"/>
            <a:ext cx="4095360" cy="2843871"/>
          </a:xfrm>
          <a:prstGeom prst="rect">
            <a:avLst/>
          </a:prstGeom>
        </p:spPr>
      </p:pic>
    </p:spTree>
    <p:extLst>
      <p:ext uri="{BB962C8B-B14F-4D97-AF65-F5344CB8AC3E}">
        <p14:creationId xmlns:p14="http://schemas.microsoft.com/office/powerpoint/2010/main" val="36511927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BFEC-0F3A-4133-A6C0-D6FCD167B1F6}"/>
              </a:ext>
            </a:extLst>
          </p:cNvPr>
          <p:cNvSpPr>
            <a:spLocks noGrp="1"/>
          </p:cNvSpPr>
          <p:nvPr>
            <p:ph type="title"/>
          </p:nvPr>
        </p:nvSpPr>
        <p:spPr/>
        <p:txBody>
          <a:bodyPr/>
          <a:lstStyle/>
          <a:p>
            <a:r>
              <a:rPr lang="en-US" altLang="zh-CN" sz="2000" dirty="0"/>
              <a:t>11.3 </a:t>
            </a:r>
            <a:r>
              <a:rPr lang="zh-CN" altLang="en-US" sz="2000" dirty="0"/>
              <a:t>均衡中的资产价格</a:t>
            </a:r>
            <a:br>
              <a:rPr lang="en-US" altLang="zh-CN" dirty="0"/>
            </a:br>
            <a:r>
              <a:rPr lang="zh-CN" altLang="en-US" dirty="0"/>
              <a:t>作为</a:t>
            </a:r>
            <a:r>
              <a:rPr lang="en-US" altLang="zh-CN" dirty="0"/>
              <a:t>C-CAPM</a:t>
            </a:r>
            <a:r>
              <a:rPr lang="zh-CN" altLang="en-US" dirty="0"/>
              <a:t>的一个特例的</a:t>
            </a:r>
            <a:r>
              <a:rPr lang="en-US" altLang="zh-CN" dirty="0"/>
              <a:t>CAPM</a:t>
            </a:r>
            <a:r>
              <a:rPr lang="zh-CN" altLang="en-US" dirty="0"/>
              <a:t>（续）</a:t>
            </a:r>
          </a:p>
        </p:txBody>
      </p:sp>
      <p:sp>
        <p:nvSpPr>
          <p:cNvPr id="3" name="内容占位符 2">
            <a:extLst>
              <a:ext uri="{FF2B5EF4-FFF2-40B4-BE49-F238E27FC236}">
                <a16:creationId xmlns:a16="http://schemas.microsoft.com/office/drawing/2014/main" id="{68E29346-8E08-479B-A8B9-4F90BCC21F2B}"/>
              </a:ext>
            </a:extLst>
          </p:cNvPr>
          <p:cNvSpPr>
            <a:spLocks noGrp="1"/>
          </p:cNvSpPr>
          <p:nvPr>
            <p:ph idx="1"/>
          </p:nvPr>
        </p:nvSpPr>
        <p:spPr>
          <a:xfrm>
            <a:off x="928662" y="1357298"/>
            <a:ext cx="7786687" cy="4714875"/>
          </a:xfrm>
        </p:spPr>
        <p:txBody>
          <a:bodyPr/>
          <a:lstStyle/>
          <a:p>
            <a:r>
              <a:rPr lang="zh-CN" altLang="en-US" dirty="0"/>
              <a:t>将市场组合本身代入上面的式子有</a:t>
            </a:r>
            <a:endParaRPr lang="en-US" altLang="zh-CN" dirty="0"/>
          </a:p>
          <a:p>
            <a:endParaRPr lang="en-US" altLang="zh-CN" dirty="0"/>
          </a:p>
          <a:p>
            <a:r>
              <a:rPr lang="zh-CN" altLang="en-US" dirty="0"/>
              <a:t>上两式相比可得</a:t>
            </a:r>
            <a:endParaRPr lang="en-US" altLang="zh-CN" dirty="0"/>
          </a:p>
          <a:p>
            <a:endParaRPr lang="en-US" altLang="zh-CN" dirty="0"/>
          </a:p>
          <a:p>
            <a:r>
              <a:rPr lang="zh-CN" altLang="zh-CN" dirty="0"/>
              <a:t>定义</a:t>
            </a:r>
            <a:r>
              <a:rPr lang="en-US" altLang="zh-CN" i="1" dirty="0"/>
              <a:t>β</a:t>
            </a:r>
            <a:r>
              <a:rPr lang="en-US" altLang="zh-CN" i="1" baseline="-25000" dirty="0"/>
              <a:t>j</a:t>
            </a:r>
            <a:r>
              <a:rPr lang="en-US" altLang="zh-CN" i="1" dirty="0"/>
              <a:t>=</a:t>
            </a:r>
            <a:r>
              <a:rPr lang="en-US" altLang="zh-CN" i="1" dirty="0" err="1"/>
              <a:t>cov</a:t>
            </a:r>
            <a:r>
              <a:rPr lang="en-US" altLang="zh-CN" i="1" dirty="0"/>
              <a:t>(</a:t>
            </a:r>
            <a:r>
              <a:rPr lang="en-US" altLang="zh-CN" i="1" dirty="0" err="1"/>
              <a:t>r͂</a:t>
            </a:r>
            <a:r>
              <a:rPr lang="en-US" altLang="zh-CN" i="1" baseline="-25000" dirty="0" err="1"/>
              <a:t>M</a:t>
            </a:r>
            <a:r>
              <a:rPr lang="en-US" altLang="zh-CN" i="1" dirty="0" err="1"/>
              <a:t>,r͂</a:t>
            </a:r>
            <a:r>
              <a:rPr lang="en-US" altLang="zh-CN" i="1" baseline="-25000" dirty="0" err="1"/>
              <a:t>j</a:t>
            </a:r>
            <a:r>
              <a:rPr lang="en-US" altLang="zh-CN" i="1" dirty="0"/>
              <a:t>)/var(</a:t>
            </a:r>
            <a:r>
              <a:rPr lang="en-US" altLang="zh-CN" i="1" dirty="0" err="1"/>
              <a:t>r͂</a:t>
            </a:r>
            <a:r>
              <a:rPr lang="en-US" altLang="zh-CN" i="1" baseline="-25000" dirty="0" err="1"/>
              <a:t>M</a:t>
            </a:r>
            <a:r>
              <a:rPr lang="en-US" altLang="zh-CN" i="1" dirty="0"/>
              <a:t>)</a:t>
            </a:r>
            <a:r>
              <a:rPr lang="zh-CN" altLang="zh-CN" dirty="0"/>
              <a:t>，</a:t>
            </a:r>
            <a:r>
              <a:rPr lang="zh-CN" altLang="en-US" dirty="0"/>
              <a:t>有</a:t>
            </a:r>
            <a:endParaRPr lang="en-US" altLang="zh-CN" dirty="0"/>
          </a:p>
          <a:p>
            <a:endParaRPr lang="en-US" altLang="zh-CN" dirty="0"/>
          </a:p>
          <a:p>
            <a:endParaRPr lang="en-US" altLang="zh-CN" dirty="0"/>
          </a:p>
          <a:p>
            <a:r>
              <a:rPr lang="zh-CN" altLang="en-US" dirty="0"/>
              <a:t>市场组合的准确经济含义：</a:t>
            </a:r>
            <a:r>
              <a:rPr lang="zh-CN" altLang="zh-CN" dirty="0"/>
              <a:t>市场组合就是整个宏观经济。宏观经济的禀赋部分来自经济中所有资产的总回报，但还有部分来自其它的来源（比如劳动所得等）</a:t>
            </a:r>
            <a:r>
              <a:rPr lang="zh-CN" altLang="en-US" dirty="0"/>
              <a:t>，</a:t>
            </a:r>
            <a:r>
              <a:rPr lang="zh-CN" altLang="zh-CN" dirty="0"/>
              <a:t>所以市场组合的涵盖范围大于经济中所有的资产</a:t>
            </a:r>
            <a:endParaRPr lang="en-US" altLang="zh-CN" dirty="0"/>
          </a:p>
          <a:p>
            <a:endParaRPr lang="en-US" altLang="zh-CN" dirty="0"/>
          </a:p>
          <a:p>
            <a:pPr marL="0" indent="0">
              <a:buNone/>
            </a:pPr>
            <a:endParaRPr lang="zh-CN" altLang="en-US" dirty="0"/>
          </a:p>
        </p:txBody>
      </p:sp>
      <p:sp>
        <p:nvSpPr>
          <p:cNvPr id="4" name="灯片编号占位符 3">
            <a:extLst>
              <a:ext uri="{FF2B5EF4-FFF2-40B4-BE49-F238E27FC236}">
                <a16:creationId xmlns:a16="http://schemas.microsoft.com/office/drawing/2014/main" id="{42F8078E-7F38-49B6-8A07-ADD60A279B85}"/>
              </a:ext>
            </a:extLst>
          </p:cNvPr>
          <p:cNvSpPr>
            <a:spLocks noGrp="1"/>
          </p:cNvSpPr>
          <p:nvPr>
            <p:ph type="sldNum" sz="quarter" idx="12"/>
          </p:nvPr>
        </p:nvSpPr>
        <p:spPr/>
        <p:txBody>
          <a:bodyPr/>
          <a:lstStyle/>
          <a:p>
            <a:pPr>
              <a:defRPr/>
            </a:pPr>
            <a:fld id="{DF4C29A2-310B-4614-9E82-82EDFD340A49}" type="slidenum">
              <a:rPr lang="zh-CN" altLang="en-US" smtClean="0"/>
              <a:pPr>
                <a:defRPr/>
              </a:pPr>
              <a:t>18</a:t>
            </a:fld>
            <a:endParaRPr lang="zh-CN" altLang="en-US"/>
          </a:p>
        </p:txBody>
      </p:sp>
      <p:sp>
        <p:nvSpPr>
          <p:cNvPr id="5" name="Rectangle 2">
            <a:extLst>
              <a:ext uri="{FF2B5EF4-FFF2-40B4-BE49-F238E27FC236}">
                <a16:creationId xmlns:a16="http://schemas.microsoft.com/office/drawing/2014/main" id="{9B052BFA-27A9-4698-BD10-0690E619039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a:extLst>
              <a:ext uri="{FF2B5EF4-FFF2-40B4-BE49-F238E27FC236}">
                <a16:creationId xmlns:a16="http://schemas.microsoft.com/office/drawing/2014/main" id="{7747BDC8-7075-4382-AB77-8804870194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a:extLst>
              <a:ext uri="{FF2B5EF4-FFF2-40B4-BE49-F238E27FC236}">
                <a16:creationId xmlns:a16="http://schemas.microsoft.com/office/drawing/2014/main" id="{18F54A3C-7A33-4844-AEB4-AA385C606B5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a:extLst>
              <a:ext uri="{FF2B5EF4-FFF2-40B4-BE49-F238E27FC236}">
                <a16:creationId xmlns:a16="http://schemas.microsoft.com/office/drawing/2014/main" id="{425C0ED5-8A0D-4957-B70F-027C838580B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4">
            <a:extLst>
              <a:ext uri="{FF2B5EF4-FFF2-40B4-BE49-F238E27FC236}">
                <a16:creationId xmlns:a16="http://schemas.microsoft.com/office/drawing/2014/main" id="{314A98A6-E96E-442C-AE79-5B8AA91655C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a:extLst>
              <a:ext uri="{FF2B5EF4-FFF2-40B4-BE49-F238E27FC236}">
                <a16:creationId xmlns:a16="http://schemas.microsoft.com/office/drawing/2014/main" id="{EEF10924-C725-4775-BCCE-AA75B3F62D6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a:extLst>
              <a:ext uri="{FF2B5EF4-FFF2-40B4-BE49-F238E27FC236}">
                <a16:creationId xmlns:a16="http://schemas.microsoft.com/office/drawing/2014/main" id="{29668169-26C8-45B1-B00A-9D52BB407AF1}"/>
              </a:ext>
            </a:extLst>
          </p:cNvPr>
          <p:cNvSpPr>
            <a:spLocks noChangeArrowheads="1"/>
          </p:cNvSpPr>
          <p:nvPr/>
        </p:nvSpPr>
        <p:spPr bwMode="auto">
          <a:xfrm>
            <a:off x="3543300" y="21031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 name="Rectangle 10">
            <a:extLst>
              <a:ext uri="{FF2B5EF4-FFF2-40B4-BE49-F238E27FC236}">
                <a16:creationId xmlns:a16="http://schemas.microsoft.com/office/drawing/2014/main" id="{433EA5C9-3166-4219-A5E8-68178D8D2291}"/>
              </a:ext>
            </a:extLst>
          </p:cNvPr>
          <p:cNvSpPr>
            <a:spLocks noChangeArrowheads="1"/>
          </p:cNvSpPr>
          <p:nvPr/>
        </p:nvSpPr>
        <p:spPr bwMode="auto">
          <a:xfrm>
            <a:off x="3759200" y="41338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9126FCE9-96A5-462E-A89A-1CC0CEFF3D5E}"/>
              </a:ext>
            </a:extLst>
          </p:cNvPr>
          <p:cNvSpPr>
            <a:spLocks noChangeArrowheads="1"/>
          </p:cNvSpPr>
          <p:nvPr/>
        </p:nvSpPr>
        <p:spPr bwMode="auto">
          <a:xfrm>
            <a:off x="2200275" y="190027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a:extLst>
              <a:ext uri="{FF2B5EF4-FFF2-40B4-BE49-F238E27FC236}">
                <a16:creationId xmlns:a16="http://schemas.microsoft.com/office/drawing/2014/main" id="{1348356C-C11D-4FF6-BACC-816AADD6680B}"/>
              </a:ext>
            </a:extLst>
          </p:cNvPr>
          <p:cNvSpPr>
            <a:spLocks noChangeArrowheads="1"/>
          </p:cNvSpPr>
          <p:nvPr/>
        </p:nvSpPr>
        <p:spPr bwMode="auto">
          <a:xfrm>
            <a:off x="1885950" y="25573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2">
            <a:extLst>
              <a:ext uri="{FF2B5EF4-FFF2-40B4-BE49-F238E27FC236}">
                <a16:creationId xmlns:a16="http://schemas.microsoft.com/office/drawing/2014/main" id="{08F4D2DD-1901-430B-8767-4CD7E8FE4D70}"/>
              </a:ext>
            </a:extLst>
          </p:cNvPr>
          <p:cNvSpPr>
            <a:spLocks noChangeArrowheads="1"/>
          </p:cNvSpPr>
          <p:nvPr/>
        </p:nvSpPr>
        <p:spPr bwMode="auto">
          <a:xfrm>
            <a:off x="3543300" y="295591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4">
            <a:extLst>
              <a:ext uri="{FF2B5EF4-FFF2-40B4-BE49-F238E27FC236}">
                <a16:creationId xmlns:a16="http://schemas.microsoft.com/office/drawing/2014/main" id="{43010021-D1E7-4C7E-A780-7241E1409CAB}"/>
              </a:ext>
            </a:extLst>
          </p:cNvPr>
          <p:cNvSpPr>
            <a:spLocks noChangeArrowheads="1"/>
          </p:cNvSpPr>
          <p:nvPr/>
        </p:nvSpPr>
        <p:spPr bwMode="auto">
          <a:xfrm>
            <a:off x="2600325" y="41338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2">
            <a:extLst>
              <a:ext uri="{FF2B5EF4-FFF2-40B4-BE49-F238E27FC236}">
                <a16:creationId xmlns:a16="http://schemas.microsoft.com/office/drawing/2014/main" id="{99C9B3E2-1954-4547-837D-CA662C6FB247}"/>
              </a:ext>
            </a:extLst>
          </p:cNvPr>
          <p:cNvSpPr>
            <a:spLocks noChangeArrowheads="1"/>
          </p:cNvSpPr>
          <p:nvPr/>
        </p:nvSpPr>
        <p:spPr bwMode="auto">
          <a:xfrm>
            <a:off x="3059832" y="268166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4">
            <a:extLst>
              <a:ext uri="{FF2B5EF4-FFF2-40B4-BE49-F238E27FC236}">
                <a16:creationId xmlns:a16="http://schemas.microsoft.com/office/drawing/2014/main" id="{21403EF1-9554-4EAC-BE02-4344F17C4C3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4" name="Rectangle 6">
            <a:extLst>
              <a:ext uri="{FF2B5EF4-FFF2-40B4-BE49-F238E27FC236}">
                <a16:creationId xmlns:a16="http://schemas.microsoft.com/office/drawing/2014/main" id="{BCCC4F63-DC84-4467-A840-285DFC7E93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图片 5">
            <a:extLst>
              <a:ext uri="{FF2B5EF4-FFF2-40B4-BE49-F238E27FC236}">
                <a16:creationId xmlns:a16="http://schemas.microsoft.com/office/drawing/2014/main" id="{7D1FA22B-DA63-4F99-99F5-FBEB32616D73}"/>
              </a:ext>
            </a:extLst>
          </p:cNvPr>
          <p:cNvPicPr>
            <a:picLocks noChangeAspect="1"/>
          </p:cNvPicPr>
          <p:nvPr/>
        </p:nvPicPr>
        <p:blipFill>
          <a:blip r:embed="rId2"/>
          <a:stretch>
            <a:fillRect/>
          </a:stretch>
        </p:blipFill>
        <p:spPr>
          <a:xfrm>
            <a:off x="2933700" y="1708717"/>
            <a:ext cx="3276600" cy="682594"/>
          </a:xfrm>
          <a:prstGeom prst="rect">
            <a:avLst/>
          </a:prstGeom>
        </p:spPr>
      </p:pic>
      <p:pic>
        <p:nvPicPr>
          <p:cNvPr id="17" name="图片 16">
            <a:extLst>
              <a:ext uri="{FF2B5EF4-FFF2-40B4-BE49-F238E27FC236}">
                <a16:creationId xmlns:a16="http://schemas.microsoft.com/office/drawing/2014/main" id="{F2122E89-C836-417A-A569-6EF570F0C319}"/>
              </a:ext>
            </a:extLst>
          </p:cNvPr>
          <p:cNvPicPr>
            <a:picLocks noChangeAspect="1"/>
          </p:cNvPicPr>
          <p:nvPr/>
        </p:nvPicPr>
        <p:blipFill>
          <a:blip r:embed="rId3"/>
          <a:stretch>
            <a:fillRect/>
          </a:stretch>
        </p:blipFill>
        <p:spPr>
          <a:xfrm>
            <a:off x="3457575" y="2524555"/>
            <a:ext cx="2228850" cy="701555"/>
          </a:xfrm>
          <a:prstGeom prst="rect">
            <a:avLst/>
          </a:prstGeom>
        </p:spPr>
      </p:pic>
      <p:pic>
        <p:nvPicPr>
          <p:cNvPr id="20" name="图片 19">
            <a:extLst>
              <a:ext uri="{FF2B5EF4-FFF2-40B4-BE49-F238E27FC236}">
                <a16:creationId xmlns:a16="http://schemas.microsoft.com/office/drawing/2014/main" id="{3FC8B63E-2DEB-403B-98DA-849D8F7588C9}"/>
              </a:ext>
            </a:extLst>
          </p:cNvPr>
          <p:cNvPicPr>
            <a:picLocks noChangeAspect="1"/>
          </p:cNvPicPr>
          <p:nvPr/>
        </p:nvPicPr>
        <p:blipFill>
          <a:blip r:embed="rId4"/>
          <a:stretch>
            <a:fillRect/>
          </a:stretch>
        </p:blipFill>
        <p:spPr>
          <a:xfrm>
            <a:off x="3324225" y="3829408"/>
            <a:ext cx="2495550" cy="417141"/>
          </a:xfrm>
          <a:prstGeom prst="rect">
            <a:avLst/>
          </a:prstGeom>
        </p:spPr>
      </p:pic>
    </p:spTree>
    <p:extLst>
      <p:ext uri="{BB962C8B-B14F-4D97-AF65-F5344CB8AC3E}">
        <p14:creationId xmlns:p14="http://schemas.microsoft.com/office/powerpoint/2010/main" val="1813245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4C632-0A6E-45DC-8592-F9E1F2D6E653}"/>
              </a:ext>
            </a:extLst>
          </p:cNvPr>
          <p:cNvSpPr>
            <a:spLocks noGrp="1"/>
          </p:cNvSpPr>
          <p:nvPr>
            <p:ph type="title"/>
          </p:nvPr>
        </p:nvSpPr>
        <p:spPr/>
        <p:txBody>
          <a:bodyPr/>
          <a:lstStyle/>
          <a:p>
            <a:r>
              <a:rPr lang="en-US" altLang="zh-CN" dirty="0"/>
              <a:t>C-CAPM</a:t>
            </a:r>
            <a:r>
              <a:rPr lang="zh-CN" altLang="en-US" dirty="0"/>
              <a:t>讨论路线图</a:t>
            </a:r>
          </a:p>
        </p:txBody>
      </p:sp>
      <p:graphicFrame>
        <p:nvGraphicFramePr>
          <p:cNvPr id="5" name="内容占位符 4">
            <a:extLst>
              <a:ext uri="{FF2B5EF4-FFF2-40B4-BE49-F238E27FC236}">
                <a16:creationId xmlns:a16="http://schemas.microsoft.com/office/drawing/2014/main" id="{FE3E32DA-E266-4E57-A19A-01D532A7737E}"/>
              </a:ext>
            </a:extLst>
          </p:cNvPr>
          <p:cNvGraphicFramePr>
            <a:graphicFrameLocks noGrp="1"/>
          </p:cNvGraphicFramePr>
          <p:nvPr>
            <p:ph idx="1"/>
            <p:extLst>
              <p:ext uri="{D42A27DB-BD31-4B8C-83A1-F6EECF244321}">
                <p14:modId xmlns:p14="http://schemas.microsoft.com/office/powerpoint/2010/main" val="2787269905"/>
              </p:ext>
            </p:extLst>
          </p:nvPr>
        </p:nvGraphicFramePr>
        <p:xfrm>
          <a:off x="928688" y="1556792"/>
          <a:ext cx="7758111" cy="4303935"/>
        </p:xfrm>
        <a:graphic>
          <a:graphicData uri="http://schemas.openxmlformats.org/drawingml/2006/table">
            <a:tbl>
              <a:tblPr firstRow="1" bandRow="1">
                <a:tableStyleId>{2D5ABB26-0587-4C30-8999-92F81FD0307C}</a:tableStyleId>
              </a:tblPr>
              <a:tblGrid>
                <a:gridCol w="2586037">
                  <a:extLst>
                    <a:ext uri="{9D8B030D-6E8A-4147-A177-3AD203B41FA5}">
                      <a16:colId xmlns:a16="http://schemas.microsoft.com/office/drawing/2014/main" val="635924632"/>
                    </a:ext>
                  </a:extLst>
                </a:gridCol>
                <a:gridCol w="2586037">
                  <a:extLst>
                    <a:ext uri="{9D8B030D-6E8A-4147-A177-3AD203B41FA5}">
                      <a16:colId xmlns:a16="http://schemas.microsoft.com/office/drawing/2014/main" val="932948905"/>
                    </a:ext>
                  </a:extLst>
                </a:gridCol>
                <a:gridCol w="2586037">
                  <a:extLst>
                    <a:ext uri="{9D8B030D-6E8A-4147-A177-3AD203B41FA5}">
                      <a16:colId xmlns:a16="http://schemas.microsoft.com/office/drawing/2014/main" val="3748327204"/>
                    </a:ext>
                  </a:extLst>
                </a:gridCol>
              </a:tblGrid>
              <a:tr h="860787">
                <a:tc>
                  <a:txBody>
                    <a:bodyPr/>
                    <a:lstStyle/>
                    <a:p>
                      <a:pPr algn="ct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b="1" dirty="0"/>
                        <a:t>CAPM</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b="1" dirty="0"/>
                        <a:t>C-CAPM</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1848162"/>
                  </a:ext>
                </a:extLst>
              </a:tr>
              <a:tr h="860787">
                <a:tc>
                  <a:txBody>
                    <a:bodyPr/>
                    <a:lstStyle/>
                    <a:p>
                      <a:pPr algn="ctr"/>
                      <a:r>
                        <a:rPr lang="zh-CN" altLang="en-US" sz="2000" b="1" dirty="0"/>
                        <a:t>偏好</a:t>
                      </a:r>
                      <a:endParaRPr lang="en-US" altLang="zh-CN"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均值</a:t>
                      </a:r>
                      <a:r>
                        <a:rPr lang="en-US" altLang="zh-CN" sz="2000" dirty="0"/>
                        <a:t>-</a:t>
                      </a:r>
                      <a:r>
                        <a:rPr lang="zh-CN" altLang="en-US" sz="2000" dirty="0"/>
                        <a:t>方差偏好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期望效用</a:t>
                      </a:r>
                      <a:endParaRPr lang="en-US" altLang="zh-CN" sz="2000" dirty="0"/>
                    </a:p>
                    <a:p>
                      <a:pPr algn="ctr"/>
                      <a:r>
                        <a:rPr lang="zh-CN" altLang="en-US" sz="2000" dirty="0"/>
                        <a:t>（第</a:t>
                      </a:r>
                      <a:r>
                        <a:rPr lang="en-US" altLang="zh-CN" sz="2000" dirty="0"/>
                        <a:t>8</a:t>
                      </a:r>
                      <a:r>
                        <a:rPr lang="zh-CN" altLang="en-US" sz="2000" dirty="0"/>
                        <a:t>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878144"/>
                  </a:ext>
                </a:extLst>
              </a:tr>
              <a:tr h="860787">
                <a:tc>
                  <a:txBody>
                    <a:bodyPr/>
                    <a:lstStyle/>
                    <a:p>
                      <a:pPr algn="ctr"/>
                      <a:r>
                        <a:rPr lang="zh-CN" altLang="en-US" sz="2000" b="1" dirty="0"/>
                        <a:t>行为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组合优化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不确定性下的行为</a:t>
                      </a:r>
                      <a:endParaRPr lang="en-US" altLang="zh-CN" sz="2000" dirty="0"/>
                    </a:p>
                    <a:p>
                      <a:pPr algn="ctr"/>
                      <a:r>
                        <a:rPr lang="zh-CN" altLang="en-US" sz="2000" dirty="0"/>
                        <a:t>（第</a:t>
                      </a:r>
                      <a:r>
                        <a:rPr lang="en-US" altLang="zh-CN" sz="2000" dirty="0"/>
                        <a:t>9</a:t>
                      </a:r>
                      <a:r>
                        <a:rPr lang="zh-CN" altLang="en-US" sz="2000" dirty="0"/>
                        <a:t>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975817"/>
                  </a:ext>
                </a:extLst>
              </a:tr>
              <a:tr h="860787">
                <a:tc>
                  <a:txBody>
                    <a:bodyPr/>
                    <a:lstStyle/>
                    <a:p>
                      <a:pPr algn="ctr"/>
                      <a:r>
                        <a:rPr lang="zh-CN" altLang="en-US" sz="2000" b="1" dirty="0"/>
                        <a:t>均衡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部分均衡（资产市场）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一般均衡（整个经济）</a:t>
                      </a:r>
                      <a:endParaRPr lang="en-US" altLang="zh-CN" sz="2000" dirty="0"/>
                    </a:p>
                    <a:p>
                      <a:pPr algn="ctr"/>
                      <a:r>
                        <a:rPr lang="zh-CN" altLang="en-US" sz="2000" dirty="0"/>
                        <a:t>（第</a:t>
                      </a:r>
                      <a:r>
                        <a:rPr lang="en-US" altLang="zh-CN" sz="2000" dirty="0"/>
                        <a:t>10</a:t>
                      </a:r>
                      <a:r>
                        <a:rPr lang="zh-CN" altLang="en-US" sz="2000" dirty="0"/>
                        <a:t>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1616236"/>
                  </a:ext>
                </a:extLst>
              </a:tr>
              <a:tr h="860787">
                <a:tc>
                  <a:txBody>
                    <a:bodyPr/>
                    <a:lstStyle/>
                    <a:p>
                      <a:pPr algn="ctr"/>
                      <a:r>
                        <a:rPr lang="zh-CN" altLang="en-US" sz="2000" b="1" dirty="0"/>
                        <a:t>资产定价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证券市场线（</a:t>
                      </a:r>
                      <a:r>
                        <a:rPr lang="en-US" altLang="zh-CN" sz="2000" dirty="0"/>
                        <a:t>SML</a:t>
                      </a:r>
                      <a:r>
                        <a:rPr lang="zh-CN" altLang="en-US" sz="2000"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t>C-CAPM</a:t>
                      </a:r>
                      <a:r>
                        <a:rPr lang="zh-CN" altLang="en-US" sz="2000" dirty="0"/>
                        <a:t>定价方程</a:t>
                      </a:r>
                      <a:endParaRPr lang="en-US" altLang="zh-CN" sz="2000" dirty="0"/>
                    </a:p>
                    <a:p>
                      <a:pPr algn="ctr"/>
                      <a:r>
                        <a:rPr lang="zh-CN" altLang="en-US" sz="2000" dirty="0"/>
                        <a:t>（第</a:t>
                      </a:r>
                      <a:r>
                        <a:rPr lang="en-US" altLang="zh-CN" sz="2000" dirty="0"/>
                        <a:t>11</a:t>
                      </a:r>
                      <a:r>
                        <a:rPr lang="zh-CN" altLang="en-US" sz="2000" dirty="0"/>
                        <a:t>、</a:t>
                      </a:r>
                      <a:r>
                        <a:rPr lang="en-US" altLang="zh-CN" sz="2000" dirty="0"/>
                        <a:t>12</a:t>
                      </a:r>
                      <a:r>
                        <a:rPr lang="zh-CN" altLang="en-US" sz="2000" dirty="0"/>
                        <a:t>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0475056"/>
                  </a:ext>
                </a:extLst>
              </a:tr>
            </a:tbl>
          </a:graphicData>
        </a:graphic>
      </p:graphicFrame>
      <p:sp>
        <p:nvSpPr>
          <p:cNvPr id="4" name="灯片编号占位符 3">
            <a:extLst>
              <a:ext uri="{FF2B5EF4-FFF2-40B4-BE49-F238E27FC236}">
                <a16:creationId xmlns:a16="http://schemas.microsoft.com/office/drawing/2014/main" id="{CF917F45-7F8D-4100-B926-43DD2381411B}"/>
              </a:ext>
            </a:extLst>
          </p:cNvPr>
          <p:cNvSpPr>
            <a:spLocks noGrp="1"/>
          </p:cNvSpPr>
          <p:nvPr>
            <p:ph type="sldNum" sz="quarter" idx="12"/>
          </p:nvPr>
        </p:nvSpPr>
        <p:spPr/>
        <p:txBody>
          <a:bodyPr/>
          <a:lstStyle/>
          <a:p>
            <a:pPr>
              <a:defRPr/>
            </a:pPr>
            <a:fld id="{DF4C29A2-310B-4614-9E82-82EDFD340A49}" type="slidenum">
              <a:rPr lang="zh-CN" altLang="en-US" smtClean="0"/>
              <a:pPr>
                <a:defRPr/>
              </a:pPr>
              <a:t>2</a:t>
            </a:fld>
            <a:endParaRPr lang="zh-CN" altLang="en-US"/>
          </a:p>
        </p:txBody>
      </p:sp>
      <p:sp>
        <p:nvSpPr>
          <p:cNvPr id="6" name="矩形: 圆角 5">
            <a:extLst>
              <a:ext uri="{FF2B5EF4-FFF2-40B4-BE49-F238E27FC236}">
                <a16:creationId xmlns:a16="http://schemas.microsoft.com/office/drawing/2014/main" id="{BB010311-94AC-4123-9134-A7EE56A74FD8}"/>
              </a:ext>
            </a:extLst>
          </p:cNvPr>
          <p:cNvSpPr/>
          <p:nvPr/>
        </p:nvSpPr>
        <p:spPr>
          <a:xfrm>
            <a:off x="1027322" y="5044544"/>
            <a:ext cx="7560841" cy="760720"/>
          </a:xfrm>
          <a:prstGeom prst="round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050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6A15C8-55FD-4BA2-BBCC-62DEEA2F2603}"/>
              </a:ext>
            </a:extLst>
          </p:cNvPr>
          <p:cNvSpPr>
            <a:spLocks noGrp="1"/>
          </p:cNvSpPr>
          <p:nvPr>
            <p:ph type="title"/>
          </p:nvPr>
        </p:nvSpPr>
        <p:spPr/>
        <p:txBody>
          <a:bodyPr/>
          <a:lstStyle/>
          <a:p>
            <a:r>
              <a:rPr lang="zh-CN" altLang="en-US" dirty="0"/>
              <a:t>有关资产市场中一般均衡的关键问题</a:t>
            </a:r>
          </a:p>
        </p:txBody>
      </p:sp>
      <p:sp>
        <p:nvSpPr>
          <p:cNvPr id="3" name="内容占位符 2">
            <a:extLst>
              <a:ext uri="{FF2B5EF4-FFF2-40B4-BE49-F238E27FC236}">
                <a16:creationId xmlns:a16="http://schemas.microsoft.com/office/drawing/2014/main" id="{10F3707E-55D2-41D5-A94B-5FBFB19EEDF9}"/>
              </a:ext>
            </a:extLst>
          </p:cNvPr>
          <p:cNvSpPr>
            <a:spLocks noGrp="1"/>
          </p:cNvSpPr>
          <p:nvPr>
            <p:ph idx="1"/>
          </p:nvPr>
        </p:nvSpPr>
        <p:spPr/>
        <p:txBody>
          <a:bodyPr/>
          <a:lstStyle/>
          <a:p>
            <a:endParaRPr lang="en-US" altLang="zh-CN" dirty="0"/>
          </a:p>
          <a:p>
            <a:r>
              <a:rPr lang="zh-CN" altLang="en-US" dirty="0"/>
              <a:t>一般均衡是否存在？</a:t>
            </a:r>
            <a:endParaRPr lang="en-US" altLang="zh-CN" dirty="0"/>
          </a:p>
          <a:p>
            <a:pPr lvl="1"/>
            <a:r>
              <a:rPr lang="zh-CN" altLang="en-US" dirty="0"/>
              <a:t>可以证明，在相当宽泛的条件下，一般均衡是存在的</a:t>
            </a:r>
            <a:endParaRPr lang="en-US" altLang="zh-CN" dirty="0"/>
          </a:p>
          <a:p>
            <a:r>
              <a:rPr lang="zh-CN" altLang="en-US" dirty="0"/>
              <a:t>一般均衡好不好？（评价好坏的标准是什么？）</a:t>
            </a:r>
            <a:endParaRPr lang="en-US" altLang="zh-CN" dirty="0"/>
          </a:p>
          <a:p>
            <a:r>
              <a:rPr lang="zh-CN" altLang="en-US" dirty="0"/>
              <a:t>一般均衡中资产价格有什么样的性质？</a:t>
            </a:r>
            <a:endParaRPr lang="en-US" altLang="zh-CN" dirty="0"/>
          </a:p>
          <a:p>
            <a:endParaRPr lang="zh-CN" altLang="en-US" dirty="0"/>
          </a:p>
        </p:txBody>
      </p:sp>
      <p:sp>
        <p:nvSpPr>
          <p:cNvPr id="4" name="灯片编号占位符 3">
            <a:extLst>
              <a:ext uri="{FF2B5EF4-FFF2-40B4-BE49-F238E27FC236}">
                <a16:creationId xmlns:a16="http://schemas.microsoft.com/office/drawing/2014/main" id="{91BB4B9C-FC1F-4ECD-821C-3307713970F6}"/>
              </a:ext>
            </a:extLst>
          </p:cNvPr>
          <p:cNvSpPr>
            <a:spLocks noGrp="1"/>
          </p:cNvSpPr>
          <p:nvPr>
            <p:ph type="sldNum" sz="quarter" idx="12"/>
          </p:nvPr>
        </p:nvSpPr>
        <p:spPr/>
        <p:txBody>
          <a:bodyPr/>
          <a:lstStyle/>
          <a:p>
            <a:pPr>
              <a:defRPr/>
            </a:pPr>
            <a:fld id="{DF4C29A2-310B-4614-9E82-82EDFD340A49}" type="slidenum">
              <a:rPr lang="zh-CN" altLang="en-US" smtClean="0"/>
              <a:pPr>
                <a:defRPr/>
              </a:pPr>
              <a:t>3</a:t>
            </a:fld>
            <a:endParaRPr lang="zh-CN" altLang="en-US"/>
          </a:p>
        </p:txBody>
      </p:sp>
    </p:spTree>
    <p:extLst>
      <p:ext uri="{BB962C8B-B14F-4D97-AF65-F5344CB8AC3E}">
        <p14:creationId xmlns:p14="http://schemas.microsoft.com/office/powerpoint/2010/main" val="3741863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E25DA3-A24A-4880-87CD-3C54EC0C8350}"/>
              </a:ext>
            </a:extLst>
          </p:cNvPr>
          <p:cNvSpPr>
            <a:spLocks noGrp="1"/>
          </p:cNvSpPr>
          <p:nvPr>
            <p:ph type="title"/>
          </p:nvPr>
        </p:nvSpPr>
        <p:spPr/>
        <p:txBody>
          <a:bodyPr/>
          <a:lstStyle/>
          <a:p>
            <a:r>
              <a:rPr lang="en-US" altLang="zh-CN" sz="2000" dirty="0"/>
              <a:t>11.1 </a:t>
            </a:r>
            <a:r>
              <a:rPr lang="zh-CN" altLang="en-US" sz="2000" dirty="0"/>
              <a:t>最优风险分担</a:t>
            </a:r>
            <a:br>
              <a:rPr lang="en-US" altLang="zh-CN" dirty="0"/>
            </a:br>
            <a:r>
              <a:rPr lang="zh-CN" altLang="en-US" dirty="0"/>
              <a:t>中央计划者视角寻找最优风险分担（帕累托最优）</a:t>
            </a:r>
          </a:p>
        </p:txBody>
      </p:sp>
      <p:sp>
        <p:nvSpPr>
          <p:cNvPr id="3" name="内容占位符 2">
            <a:extLst>
              <a:ext uri="{FF2B5EF4-FFF2-40B4-BE49-F238E27FC236}">
                <a16:creationId xmlns:a16="http://schemas.microsoft.com/office/drawing/2014/main" id="{3A165EED-70E2-45FA-AF6A-F6305B432AB8}"/>
              </a:ext>
            </a:extLst>
          </p:cNvPr>
          <p:cNvSpPr>
            <a:spLocks noGrp="1"/>
          </p:cNvSpPr>
          <p:nvPr>
            <p:ph idx="1"/>
          </p:nvPr>
        </p:nvSpPr>
        <p:spPr/>
        <p:txBody>
          <a:bodyPr/>
          <a:lstStyle/>
          <a:p>
            <a:r>
              <a:rPr lang="zh-CN" altLang="en-US" dirty="0"/>
              <a:t>中央计划者的优化问题</a:t>
            </a:r>
            <a:endParaRPr lang="en-US" altLang="zh-CN" dirty="0"/>
          </a:p>
          <a:p>
            <a:pPr lvl="1"/>
            <a:r>
              <a:rPr lang="zh-CN" altLang="en-US" dirty="0"/>
              <a:t>每位消费者的权重（重要性）为</a:t>
            </a:r>
            <a:r>
              <a:rPr lang="en-US" altLang="zh-CN" i="1" dirty="0">
                <a:sym typeface="Symbol" panose="05050102010706020507" pitchFamily="18" charset="2"/>
              </a:rPr>
              <a:t></a:t>
            </a:r>
            <a:r>
              <a:rPr lang="en-US" altLang="zh-CN" i="1" baseline="-25000" dirty="0"/>
              <a:t>k</a:t>
            </a:r>
            <a:r>
              <a:rPr lang="zh-CN" altLang="zh-CN" dirty="0"/>
              <a:t>（</a:t>
            </a:r>
            <a:r>
              <a:rPr lang="en-US" altLang="zh-CN" i="1" dirty="0">
                <a:sym typeface="Symbol" panose="05050102010706020507" pitchFamily="18" charset="2"/>
              </a:rPr>
              <a:t></a:t>
            </a:r>
            <a:r>
              <a:rPr lang="en-US" altLang="zh-CN" i="1" baseline="-25000" dirty="0"/>
              <a:t>k </a:t>
            </a:r>
            <a:r>
              <a:rPr lang="en-US" altLang="zh-CN" i="1" dirty="0"/>
              <a:t>≥ 0</a:t>
            </a:r>
            <a:r>
              <a:rPr lang="zh-CN" altLang="zh-CN" dirty="0"/>
              <a:t>）</a:t>
            </a:r>
            <a:endParaRPr lang="en-US" altLang="zh-CN" dirty="0"/>
          </a:p>
          <a:p>
            <a:pPr lvl="1"/>
            <a:r>
              <a:rPr lang="en-US" altLang="zh-CN" i="1" dirty="0" err="1"/>
              <a:t>c</a:t>
            </a:r>
            <a:r>
              <a:rPr lang="en-US" altLang="zh-CN" i="1" baseline="-25000" dirty="0" err="1"/>
              <a:t>ks</a:t>
            </a:r>
            <a:r>
              <a:rPr lang="zh-CN" altLang="en-US" dirty="0"/>
              <a:t>与</a:t>
            </a:r>
            <a:r>
              <a:rPr lang="en-US" altLang="zh-CN" i="1" dirty="0" err="1"/>
              <a:t>e</a:t>
            </a:r>
            <a:r>
              <a:rPr lang="en-US" altLang="zh-CN" i="1" baseline="-25000" dirty="0" err="1"/>
              <a:t>ks</a:t>
            </a:r>
            <a:r>
              <a:rPr lang="zh-CN" altLang="en-US" dirty="0"/>
              <a:t>分别为</a:t>
            </a:r>
            <a:r>
              <a:rPr lang="zh-CN" altLang="zh-CN" dirty="0"/>
              <a:t>第</a:t>
            </a:r>
            <a:r>
              <a:rPr lang="en-US" altLang="zh-CN" i="1" dirty="0"/>
              <a:t>k</a:t>
            </a:r>
            <a:r>
              <a:rPr lang="zh-CN" altLang="zh-CN" dirty="0"/>
              <a:t>位消费者在第</a:t>
            </a:r>
            <a:r>
              <a:rPr lang="en-US" altLang="zh-CN" i="1" dirty="0"/>
              <a:t>s</a:t>
            </a:r>
            <a:r>
              <a:rPr lang="zh-CN" altLang="zh-CN" dirty="0"/>
              <a:t>种状态下的消费</a:t>
            </a:r>
            <a:r>
              <a:rPr lang="zh-CN" altLang="en-US" dirty="0"/>
              <a:t>和禀赋</a:t>
            </a:r>
            <a:endParaRPr lang="en-US" altLang="zh-CN" dirty="0"/>
          </a:p>
          <a:p>
            <a:endParaRPr lang="en-US" altLang="zh-CN" dirty="0"/>
          </a:p>
          <a:p>
            <a:endParaRPr lang="en-US" altLang="zh-CN" dirty="0"/>
          </a:p>
          <a:p>
            <a:endParaRPr lang="en-US" altLang="zh-CN" dirty="0"/>
          </a:p>
          <a:p>
            <a:endParaRPr lang="en-US" altLang="zh-CN" dirty="0"/>
          </a:p>
          <a:p>
            <a:r>
              <a:rPr lang="zh-CN" altLang="en-US" dirty="0"/>
              <a:t>中央计划者问题的说明</a:t>
            </a:r>
            <a:endParaRPr lang="en-US" altLang="zh-CN" dirty="0"/>
          </a:p>
          <a:p>
            <a:pPr lvl="1"/>
            <a:r>
              <a:rPr lang="zh-CN" altLang="zh-CN" dirty="0"/>
              <a:t>消费者的相对权重</a:t>
            </a:r>
            <a:r>
              <a:rPr lang="en-US" altLang="zh-CN" i="1" dirty="0">
                <a:sym typeface="Symbol" panose="05050102010706020507" pitchFamily="18" charset="2"/>
              </a:rPr>
              <a:t></a:t>
            </a:r>
            <a:r>
              <a:rPr lang="en-US" altLang="zh-CN" i="1" baseline="-25000" dirty="0"/>
              <a:t>k</a:t>
            </a:r>
            <a:r>
              <a:rPr lang="zh-CN" altLang="zh-CN" dirty="0"/>
              <a:t>是任意选取的</a:t>
            </a:r>
            <a:r>
              <a:rPr lang="en-US" altLang="zh-CN" dirty="0"/>
              <a:t>——</a:t>
            </a:r>
            <a:r>
              <a:rPr lang="zh-CN" altLang="en-US" dirty="0"/>
              <a:t>这里只关心效率（帕累托最优），而不研究什么样的收入分配（相对权重的选取）是更好的</a:t>
            </a:r>
            <a:endParaRPr lang="en-US" altLang="zh-CN" dirty="0"/>
          </a:p>
          <a:p>
            <a:pPr lvl="1"/>
            <a:r>
              <a:rPr lang="zh-CN" altLang="en-US" dirty="0"/>
              <a:t>中央计划者的约束</a:t>
            </a:r>
            <a:r>
              <a:rPr lang="zh-CN" altLang="zh-CN" dirty="0"/>
              <a:t>仅仅是总消费不能超过总禀赋</a:t>
            </a:r>
            <a:endParaRPr lang="en-US" altLang="zh-CN" dirty="0"/>
          </a:p>
          <a:p>
            <a:pPr lvl="1"/>
            <a:r>
              <a:rPr lang="zh-CN" altLang="zh-CN" dirty="0"/>
              <a:t>中央计划者在宽泛约束下所选择的资源分配（以及福利状况）代表了任何资源配置机制所可能达到的福利状况的上限——</a:t>
            </a:r>
            <a:r>
              <a:rPr lang="zh-CN" altLang="en-US" dirty="0"/>
              <a:t>因而是比较的标尺</a:t>
            </a:r>
            <a:endParaRPr lang="en-US" altLang="zh-CN" dirty="0"/>
          </a:p>
        </p:txBody>
      </p:sp>
      <p:sp>
        <p:nvSpPr>
          <p:cNvPr id="4" name="灯片编号占位符 3">
            <a:extLst>
              <a:ext uri="{FF2B5EF4-FFF2-40B4-BE49-F238E27FC236}">
                <a16:creationId xmlns:a16="http://schemas.microsoft.com/office/drawing/2014/main" id="{01A52B78-43E2-4157-BCD9-899D9C2277D6}"/>
              </a:ext>
            </a:extLst>
          </p:cNvPr>
          <p:cNvSpPr>
            <a:spLocks noGrp="1"/>
          </p:cNvSpPr>
          <p:nvPr>
            <p:ph type="sldNum" sz="quarter" idx="12"/>
          </p:nvPr>
        </p:nvSpPr>
        <p:spPr/>
        <p:txBody>
          <a:bodyPr/>
          <a:lstStyle/>
          <a:p>
            <a:pPr>
              <a:defRPr/>
            </a:pPr>
            <a:fld id="{DF4C29A2-310B-4614-9E82-82EDFD340A49}" type="slidenum">
              <a:rPr lang="zh-CN" altLang="en-US" smtClean="0"/>
              <a:pPr>
                <a:defRPr/>
              </a:pPr>
              <a:t>4</a:t>
            </a:fld>
            <a:endParaRPr lang="zh-CN" altLang="en-US"/>
          </a:p>
        </p:txBody>
      </p:sp>
      <p:sp>
        <p:nvSpPr>
          <p:cNvPr id="5" name="Rectangle 2">
            <a:extLst>
              <a:ext uri="{FF2B5EF4-FFF2-40B4-BE49-F238E27FC236}">
                <a16:creationId xmlns:a16="http://schemas.microsoft.com/office/drawing/2014/main" id="{FE40B8E9-4D68-46D5-A90D-92BBBA5FFA0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a:extLst>
              <a:ext uri="{FF2B5EF4-FFF2-40B4-BE49-F238E27FC236}">
                <a16:creationId xmlns:a16="http://schemas.microsoft.com/office/drawing/2014/main" id="{EFFF51F4-712B-4E08-A571-B9C01E671D35}"/>
              </a:ext>
            </a:extLst>
          </p:cNvPr>
          <p:cNvPicPr>
            <a:picLocks noChangeAspect="1"/>
          </p:cNvPicPr>
          <p:nvPr/>
        </p:nvPicPr>
        <p:blipFill>
          <a:blip r:embed="rId2"/>
          <a:stretch>
            <a:fillRect/>
          </a:stretch>
        </p:blipFill>
        <p:spPr>
          <a:xfrm>
            <a:off x="2571750" y="2345804"/>
            <a:ext cx="4000500" cy="2009860"/>
          </a:xfrm>
          <a:prstGeom prst="rect">
            <a:avLst/>
          </a:prstGeom>
        </p:spPr>
      </p:pic>
    </p:spTree>
    <p:extLst>
      <p:ext uri="{BB962C8B-B14F-4D97-AF65-F5344CB8AC3E}">
        <p14:creationId xmlns:p14="http://schemas.microsoft.com/office/powerpoint/2010/main" val="2006175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C19D39-F64F-4D5D-8EC3-DC0C3E9B5C41}"/>
              </a:ext>
            </a:extLst>
          </p:cNvPr>
          <p:cNvSpPr>
            <a:spLocks noGrp="1"/>
          </p:cNvSpPr>
          <p:nvPr>
            <p:ph type="title"/>
          </p:nvPr>
        </p:nvSpPr>
        <p:spPr/>
        <p:txBody>
          <a:bodyPr/>
          <a:lstStyle/>
          <a:p>
            <a:r>
              <a:rPr lang="en-US" altLang="zh-CN" sz="2000" dirty="0"/>
              <a:t>11.1 </a:t>
            </a:r>
            <a:r>
              <a:rPr lang="zh-CN" altLang="en-US" sz="2000" dirty="0"/>
              <a:t>最优风险分担</a:t>
            </a:r>
            <a:br>
              <a:rPr lang="en-US" altLang="zh-CN" dirty="0"/>
            </a:br>
            <a:r>
              <a:rPr lang="zh-CN" altLang="en-US" dirty="0"/>
              <a:t>中央计划者问题的求解</a:t>
            </a:r>
          </a:p>
        </p:txBody>
      </p:sp>
      <p:sp>
        <p:nvSpPr>
          <p:cNvPr id="3" name="内容占位符 2">
            <a:extLst>
              <a:ext uri="{FF2B5EF4-FFF2-40B4-BE49-F238E27FC236}">
                <a16:creationId xmlns:a16="http://schemas.microsoft.com/office/drawing/2014/main" id="{8E0C2331-393F-470C-985A-BBEA73EFD3F6}"/>
              </a:ext>
            </a:extLst>
          </p:cNvPr>
          <p:cNvSpPr>
            <a:spLocks noGrp="1"/>
          </p:cNvSpPr>
          <p:nvPr>
            <p:ph idx="1"/>
          </p:nvPr>
        </p:nvSpPr>
        <p:spPr/>
        <p:txBody>
          <a:bodyPr/>
          <a:lstStyle/>
          <a:p>
            <a:r>
              <a:rPr lang="zh-CN" altLang="en-US" dirty="0"/>
              <a:t>中央计划者问题对应的拉</a:t>
            </a:r>
            <a:r>
              <a:rPr lang="zh-CN" altLang="zh-CN" dirty="0"/>
              <a:t>格朗日函数</a:t>
            </a:r>
            <a:endParaRPr lang="en-US" altLang="zh-CN" dirty="0"/>
          </a:p>
          <a:p>
            <a:endParaRPr lang="en-US" altLang="zh-CN" dirty="0"/>
          </a:p>
          <a:p>
            <a:pPr lvl="1"/>
            <a:endParaRPr lang="en-US" altLang="zh-CN" dirty="0"/>
          </a:p>
          <a:p>
            <a:r>
              <a:rPr lang="zh-CN" altLang="en-US" dirty="0"/>
              <a:t>中央计划者一阶条件</a:t>
            </a:r>
            <a:endParaRPr lang="en-US" altLang="zh-CN" dirty="0"/>
          </a:p>
          <a:p>
            <a:endParaRPr lang="en-US" altLang="zh-CN" dirty="0"/>
          </a:p>
          <a:p>
            <a:pPr lvl="1"/>
            <a:endParaRPr lang="en-US" altLang="zh-CN" dirty="0"/>
          </a:p>
          <a:p>
            <a:endParaRPr lang="en-US" altLang="zh-CN" dirty="0"/>
          </a:p>
          <a:p>
            <a:r>
              <a:rPr lang="zh-CN" altLang="en-US" dirty="0"/>
              <a:t>中央计划者选择的消费计划</a:t>
            </a:r>
            <a:endParaRPr lang="en-US" altLang="zh-CN" dirty="0"/>
          </a:p>
        </p:txBody>
      </p:sp>
      <p:sp>
        <p:nvSpPr>
          <p:cNvPr id="4" name="灯片编号占位符 3">
            <a:extLst>
              <a:ext uri="{FF2B5EF4-FFF2-40B4-BE49-F238E27FC236}">
                <a16:creationId xmlns:a16="http://schemas.microsoft.com/office/drawing/2014/main" id="{1556E493-C51B-40F7-BA5C-9C0E47E14190}"/>
              </a:ext>
            </a:extLst>
          </p:cNvPr>
          <p:cNvSpPr>
            <a:spLocks noGrp="1"/>
          </p:cNvSpPr>
          <p:nvPr>
            <p:ph type="sldNum" sz="quarter" idx="12"/>
          </p:nvPr>
        </p:nvSpPr>
        <p:spPr/>
        <p:txBody>
          <a:bodyPr/>
          <a:lstStyle/>
          <a:p>
            <a:pPr>
              <a:defRPr/>
            </a:pPr>
            <a:fld id="{DF4C29A2-310B-4614-9E82-82EDFD340A49}" type="slidenum">
              <a:rPr lang="zh-CN" altLang="en-US" smtClean="0"/>
              <a:pPr>
                <a:defRPr/>
              </a:pPr>
              <a:t>5</a:t>
            </a:fld>
            <a:endParaRPr lang="zh-CN" altLang="en-US"/>
          </a:p>
        </p:txBody>
      </p:sp>
      <p:sp>
        <p:nvSpPr>
          <p:cNvPr id="5" name="Rectangle 2">
            <a:extLst>
              <a:ext uri="{FF2B5EF4-FFF2-40B4-BE49-F238E27FC236}">
                <a16:creationId xmlns:a16="http://schemas.microsoft.com/office/drawing/2014/main" id="{656E631B-3402-4679-8B15-4AB4B3870A1A}"/>
              </a:ext>
            </a:extLst>
          </p:cNvPr>
          <p:cNvSpPr>
            <a:spLocks noChangeArrowheads="1"/>
          </p:cNvSpPr>
          <p:nvPr/>
        </p:nvSpPr>
        <p:spPr bwMode="auto">
          <a:xfrm>
            <a:off x="915342"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a:extLst>
              <a:ext uri="{FF2B5EF4-FFF2-40B4-BE49-F238E27FC236}">
                <a16:creationId xmlns:a16="http://schemas.microsoft.com/office/drawing/2014/main" id="{69164FF5-A9DA-40C6-B42B-6F1FA0061E2C}"/>
              </a:ext>
            </a:extLst>
          </p:cNvPr>
          <p:cNvSpPr>
            <a:spLocks noChangeArrowheads="1"/>
          </p:cNvSpPr>
          <p:nvPr/>
        </p:nvSpPr>
        <p:spPr bwMode="auto">
          <a:xfrm>
            <a:off x="1835696"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6">
            <a:extLst>
              <a:ext uri="{FF2B5EF4-FFF2-40B4-BE49-F238E27FC236}">
                <a16:creationId xmlns:a16="http://schemas.microsoft.com/office/drawing/2014/main" id="{FB211C91-EE22-4005-89BE-1CF8159990BF}"/>
              </a:ext>
            </a:extLst>
          </p:cNvPr>
          <p:cNvSpPr>
            <a:spLocks noChangeArrowheads="1"/>
          </p:cNvSpPr>
          <p:nvPr/>
        </p:nvSpPr>
        <p:spPr bwMode="auto">
          <a:xfrm>
            <a:off x="3707904" y="4387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1" name="Rectangle 8">
            <a:extLst>
              <a:ext uri="{FF2B5EF4-FFF2-40B4-BE49-F238E27FC236}">
                <a16:creationId xmlns:a16="http://schemas.microsoft.com/office/drawing/2014/main" id="{86295EE3-3635-4103-B5DD-5B18EB049CA6}"/>
              </a:ext>
            </a:extLst>
          </p:cNvPr>
          <p:cNvSpPr>
            <a:spLocks noChangeArrowheads="1"/>
          </p:cNvSpPr>
          <p:nvPr/>
        </p:nvSpPr>
        <p:spPr bwMode="auto">
          <a:xfrm>
            <a:off x="2411760" y="46244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10">
            <a:extLst>
              <a:ext uri="{FF2B5EF4-FFF2-40B4-BE49-F238E27FC236}">
                <a16:creationId xmlns:a16="http://schemas.microsoft.com/office/drawing/2014/main" id="{A53CC1F1-186D-49F3-A672-2F92B2D28614}"/>
              </a:ext>
            </a:extLst>
          </p:cNvPr>
          <p:cNvSpPr>
            <a:spLocks noChangeArrowheads="1"/>
          </p:cNvSpPr>
          <p:nvPr/>
        </p:nvSpPr>
        <p:spPr bwMode="auto">
          <a:xfrm>
            <a:off x="4139952" y="50281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5" name="Rectangle 11">
            <a:extLst>
              <a:ext uri="{FF2B5EF4-FFF2-40B4-BE49-F238E27FC236}">
                <a16:creationId xmlns:a16="http://schemas.microsoft.com/office/drawing/2014/main" id="{924F5C5F-397F-4415-810A-7C90276E5B2F}"/>
              </a:ext>
            </a:extLst>
          </p:cNvPr>
          <p:cNvSpPr>
            <a:spLocks noChangeArrowheads="1"/>
          </p:cNvSpPr>
          <p:nvPr/>
        </p:nvSpPr>
        <p:spPr bwMode="auto">
          <a:xfrm>
            <a:off x="4139952" y="59933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600" b="0" i="0" u="none" strike="noStrike" cap="none" normalizeH="0" baseline="0" dirty="0">
                <a:ln>
                  <a:noFill/>
                </a:ln>
                <a:solidFill>
                  <a:schemeClr val="tx1"/>
                </a:solidFill>
                <a:effectLst/>
              </a:rPr>
              <a:t> </a:t>
            </a: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pic>
        <p:nvPicPr>
          <p:cNvPr id="10" name="图片 9">
            <a:extLst>
              <a:ext uri="{FF2B5EF4-FFF2-40B4-BE49-F238E27FC236}">
                <a16:creationId xmlns:a16="http://schemas.microsoft.com/office/drawing/2014/main" id="{A0C46D10-D653-4DE3-B5B0-12FCB6691F9E}"/>
              </a:ext>
            </a:extLst>
          </p:cNvPr>
          <p:cNvPicPr>
            <a:picLocks noChangeAspect="1"/>
          </p:cNvPicPr>
          <p:nvPr/>
        </p:nvPicPr>
        <p:blipFill>
          <a:blip r:embed="rId2"/>
          <a:stretch>
            <a:fillRect/>
          </a:stretch>
        </p:blipFill>
        <p:spPr>
          <a:xfrm>
            <a:off x="1145355" y="1782203"/>
            <a:ext cx="7353300" cy="682594"/>
          </a:xfrm>
          <a:prstGeom prst="rect">
            <a:avLst/>
          </a:prstGeom>
        </p:spPr>
      </p:pic>
      <p:pic>
        <p:nvPicPr>
          <p:cNvPr id="12" name="图片 11">
            <a:extLst>
              <a:ext uri="{FF2B5EF4-FFF2-40B4-BE49-F238E27FC236}">
                <a16:creationId xmlns:a16="http://schemas.microsoft.com/office/drawing/2014/main" id="{17201F9F-43C3-4309-89A0-3889883D7C18}"/>
              </a:ext>
            </a:extLst>
          </p:cNvPr>
          <p:cNvPicPr>
            <a:picLocks noChangeAspect="1"/>
          </p:cNvPicPr>
          <p:nvPr/>
        </p:nvPicPr>
        <p:blipFill>
          <a:blip r:embed="rId3"/>
          <a:stretch>
            <a:fillRect/>
          </a:stretch>
        </p:blipFill>
        <p:spPr>
          <a:xfrm>
            <a:off x="3124200" y="3024238"/>
            <a:ext cx="2895600" cy="1327267"/>
          </a:xfrm>
          <a:prstGeom prst="rect">
            <a:avLst/>
          </a:prstGeom>
        </p:spPr>
      </p:pic>
      <p:pic>
        <p:nvPicPr>
          <p:cNvPr id="16" name="图片 15">
            <a:extLst>
              <a:ext uri="{FF2B5EF4-FFF2-40B4-BE49-F238E27FC236}">
                <a16:creationId xmlns:a16="http://schemas.microsoft.com/office/drawing/2014/main" id="{075C2C9D-A677-4163-BAC7-BEABCBE658C1}"/>
              </a:ext>
            </a:extLst>
          </p:cNvPr>
          <p:cNvPicPr>
            <a:picLocks noChangeAspect="1"/>
          </p:cNvPicPr>
          <p:nvPr/>
        </p:nvPicPr>
        <p:blipFill>
          <a:blip r:embed="rId4"/>
          <a:stretch>
            <a:fillRect/>
          </a:stretch>
        </p:blipFill>
        <p:spPr>
          <a:xfrm>
            <a:off x="3676650" y="4866070"/>
            <a:ext cx="1790700" cy="1441031"/>
          </a:xfrm>
          <a:prstGeom prst="rect">
            <a:avLst/>
          </a:prstGeom>
        </p:spPr>
      </p:pic>
    </p:spTree>
    <p:extLst>
      <p:ext uri="{BB962C8B-B14F-4D97-AF65-F5344CB8AC3E}">
        <p14:creationId xmlns:p14="http://schemas.microsoft.com/office/powerpoint/2010/main" val="2861922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C19D39-F64F-4D5D-8EC3-DC0C3E9B5C41}"/>
              </a:ext>
            </a:extLst>
          </p:cNvPr>
          <p:cNvSpPr>
            <a:spLocks noGrp="1"/>
          </p:cNvSpPr>
          <p:nvPr>
            <p:ph type="title"/>
          </p:nvPr>
        </p:nvSpPr>
        <p:spPr/>
        <p:txBody>
          <a:bodyPr/>
          <a:lstStyle/>
          <a:p>
            <a:r>
              <a:rPr lang="en-US" altLang="zh-CN" sz="2000" dirty="0"/>
              <a:t>11.1 </a:t>
            </a:r>
            <a:r>
              <a:rPr lang="zh-CN" altLang="en-US" sz="2000" dirty="0"/>
              <a:t>最优风险分担</a:t>
            </a:r>
            <a:br>
              <a:rPr lang="en-US" altLang="zh-CN" dirty="0"/>
            </a:br>
            <a:r>
              <a:rPr lang="zh-CN" altLang="en-US" dirty="0"/>
              <a:t>中央计划者与市场均衡的等价</a:t>
            </a:r>
          </a:p>
        </p:txBody>
      </p:sp>
      <p:sp>
        <p:nvSpPr>
          <p:cNvPr id="3" name="内容占位符 2">
            <a:extLst>
              <a:ext uri="{FF2B5EF4-FFF2-40B4-BE49-F238E27FC236}">
                <a16:creationId xmlns:a16="http://schemas.microsoft.com/office/drawing/2014/main" id="{8E0C2331-393F-470C-985A-BBEA73EFD3F6}"/>
              </a:ext>
            </a:extLst>
          </p:cNvPr>
          <p:cNvSpPr>
            <a:spLocks noGrp="1"/>
          </p:cNvSpPr>
          <p:nvPr>
            <p:ph idx="1"/>
          </p:nvPr>
        </p:nvSpPr>
        <p:spPr/>
        <p:txBody>
          <a:bodyPr/>
          <a:lstStyle/>
          <a:p>
            <a:r>
              <a:rPr lang="zh-CN" altLang="en-US" dirty="0"/>
              <a:t>一般均衡框架下消费者优化条件</a:t>
            </a:r>
            <a:endParaRPr lang="en-US" altLang="zh-CN" dirty="0"/>
          </a:p>
          <a:p>
            <a:endParaRPr lang="en-US" altLang="zh-CN" dirty="0"/>
          </a:p>
          <a:p>
            <a:pPr lvl="1"/>
            <a:endParaRPr lang="en-US" altLang="zh-CN" dirty="0"/>
          </a:p>
          <a:p>
            <a:r>
              <a:rPr lang="zh-CN" altLang="en-US" dirty="0"/>
              <a:t>一般均衡框架下消费者的消费计划</a:t>
            </a:r>
            <a:endParaRPr lang="en-US" altLang="zh-CN" dirty="0"/>
          </a:p>
          <a:p>
            <a:endParaRPr lang="en-US" altLang="zh-CN" dirty="0"/>
          </a:p>
          <a:p>
            <a:endParaRPr lang="en-US" altLang="zh-CN" dirty="0"/>
          </a:p>
          <a:p>
            <a:r>
              <a:rPr lang="zh-CN" altLang="en-US" dirty="0"/>
              <a:t>中央计划者与市场均衡的消费配置相同</a:t>
            </a:r>
            <a:endParaRPr lang="en-US" altLang="zh-CN" dirty="0"/>
          </a:p>
          <a:p>
            <a:pPr lvl="1"/>
            <a:r>
              <a:rPr lang="zh-CN" altLang="zh-CN" dirty="0"/>
              <a:t>如果令</a:t>
            </a:r>
            <a:r>
              <a:rPr lang="en-US" altLang="zh-CN" i="1" dirty="0" err="1"/>
              <a:t>λ</a:t>
            </a:r>
            <a:r>
              <a:rPr lang="en-US" altLang="zh-CN" i="1" baseline="-25000" dirty="0" err="1"/>
              <a:t>k</a:t>
            </a:r>
            <a:r>
              <a:rPr lang="en-US" altLang="zh-CN" i="1" dirty="0"/>
              <a:t>=η</a:t>
            </a:r>
            <a:r>
              <a:rPr lang="en-US" altLang="zh-CN" i="1" baseline="-25000" dirty="0"/>
              <a:t>0</a:t>
            </a:r>
            <a:r>
              <a:rPr lang="en-US" altLang="zh-CN" i="1" dirty="0"/>
              <a:t>/</a:t>
            </a:r>
            <a:r>
              <a:rPr lang="en-US" altLang="zh-CN" i="1" dirty="0">
                <a:sym typeface="Symbol" panose="05050102010706020507" pitchFamily="18" charset="2"/>
              </a:rPr>
              <a:t></a:t>
            </a:r>
            <a:r>
              <a:rPr lang="en-US" altLang="zh-CN" i="1" baseline="-25000" dirty="0"/>
              <a:t>k</a:t>
            </a:r>
            <a:r>
              <a:rPr lang="zh-CN" altLang="zh-CN" dirty="0"/>
              <a:t>，</a:t>
            </a:r>
            <a:r>
              <a:rPr lang="en-US" altLang="zh-CN" i="1" dirty="0" err="1"/>
              <a:t>φ</a:t>
            </a:r>
            <a:r>
              <a:rPr lang="en-US" altLang="zh-CN" i="1" baseline="-25000" dirty="0" err="1"/>
              <a:t>s</a:t>
            </a:r>
            <a:r>
              <a:rPr lang="en-US" altLang="zh-CN" i="1" dirty="0"/>
              <a:t>=</a:t>
            </a:r>
            <a:r>
              <a:rPr lang="en-US" altLang="zh-CN" i="1" dirty="0" err="1"/>
              <a:t>η</a:t>
            </a:r>
            <a:r>
              <a:rPr lang="en-US" altLang="zh-CN" i="1" baseline="-25000" dirty="0" err="1"/>
              <a:t>s</a:t>
            </a:r>
            <a:r>
              <a:rPr lang="en-US" altLang="zh-CN" i="1" dirty="0"/>
              <a:t>/η</a:t>
            </a:r>
            <a:r>
              <a:rPr lang="en-US" altLang="zh-CN" i="1" baseline="-25000" dirty="0"/>
              <a:t>0</a:t>
            </a:r>
            <a:r>
              <a:rPr lang="zh-CN" altLang="zh-CN" dirty="0"/>
              <a:t>，那么由中央计划者问题得到的配置和相应财富分布下的均衡配置完全一样</a:t>
            </a:r>
            <a:endParaRPr lang="en-US" altLang="zh-CN" dirty="0"/>
          </a:p>
          <a:p>
            <a:pPr lvl="1"/>
            <a:r>
              <a:rPr lang="zh-CN" altLang="zh-CN" dirty="0"/>
              <a:t>换言之，如果将各个消费者的初始财富调整到适当的水平（这相当于在调整</a:t>
            </a:r>
            <a:r>
              <a:rPr lang="en-US" altLang="zh-CN" i="1" dirty="0" err="1"/>
              <a:t>λ</a:t>
            </a:r>
            <a:r>
              <a:rPr lang="en-US" altLang="zh-CN" i="1" baseline="-25000" dirty="0" err="1"/>
              <a:t>k</a:t>
            </a:r>
            <a:r>
              <a:rPr lang="zh-CN" altLang="zh-CN" dirty="0"/>
              <a:t>），就可以通过均衡来实现中央计划者问题中求取的最优风险分担</a:t>
            </a:r>
            <a:endParaRPr lang="en-US" altLang="zh-CN" dirty="0"/>
          </a:p>
          <a:p>
            <a:endParaRPr lang="en-US" altLang="zh-CN" dirty="0"/>
          </a:p>
          <a:p>
            <a:endParaRPr lang="en-US" altLang="zh-CN" dirty="0"/>
          </a:p>
        </p:txBody>
      </p:sp>
      <p:sp>
        <p:nvSpPr>
          <p:cNvPr id="4" name="灯片编号占位符 3">
            <a:extLst>
              <a:ext uri="{FF2B5EF4-FFF2-40B4-BE49-F238E27FC236}">
                <a16:creationId xmlns:a16="http://schemas.microsoft.com/office/drawing/2014/main" id="{1556E493-C51B-40F7-BA5C-9C0E47E14190}"/>
              </a:ext>
            </a:extLst>
          </p:cNvPr>
          <p:cNvSpPr>
            <a:spLocks noGrp="1"/>
          </p:cNvSpPr>
          <p:nvPr>
            <p:ph type="sldNum" sz="quarter" idx="12"/>
          </p:nvPr>
        </p:nvSpPr>
        <p:spPr/>
        <p:txBody>
          <a:bodyPr/>
          <a:lstStyle/>
          <a:p>
            <a:pPr>
              <a:defRPr/>
            </a:pPr>
            <a:fld id="{DF4C29A2-310B-4614-9E82-82EDFD340A49}" type="slidenum">
              <a:rPr lang="zh-CN" altLang="en-US" smtClean="0"/>
              <a:pPr>
                <a:defRPr/>
              </a:pPr>
              <a:t>6</a:t>
            </a:fld>
            <a:endParaRPr lang="zh-CN" altLang="en-US"/>
          </a:p>
        </p:txBody>
      </p:sp>
      <p:sp>
        <p:nvSpPr>
          <p:cNvPr id="5" name="Rectangle 2">
            <a:extLst>
              <a:ext uri="{FF2B5EF4-FFF2-40B4-BE49-F238E27FC236}">
                <a16:creationId xmlns:a16="http://schemas.microsoft.com/office/drawing/2014/main" id="{656E631B-3402-4679-8B15-4AB4B3870A1A}"/>
              </a:ext>
            </a:extLst>
          </p:cNvPr>
          <p:cNvSpPr>
            <a:spLocks noChangeArrowheads="1"/>
          </p:cNvSpPr>
          <p:nvPr/>
        </p:nvSpPr>
        <p:spPr bwMode="auto">
          <a:xfrm>
            <a:off x="915342"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a:extLst>
              <a:ext uri="{FF2B5EF4-FFF2-40B4-BE49-F238E27FC236}">
                <a16:creationId xmlns:a16="http://schemas.microsoft.com/office/drawing/2014/main" id="{69164FF5-A9DA-40C6-B42B-6F1FA0061E2C}"/>
              </a:ext>
            </a:extLst>
          </p:cNvPr>
          <p:cNvSpPr>
            <a:spLocks noChangeArrowheads="1"/>
          </p:cNvSpPr>
          <p:nvPr/>
        </p:nvSpPr>
        <p:spPr bwMode="auto">
          <a:xfrm>
            <a:off x="1835696"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6">
            <a:extLst>
              <a:ext uri="{FF2B5EF4-FFF2-40B4-BE49-F238E27FC236}">
                <a16:creationId xmlns:a16="http://schemas.microsoft.com/office/drawing/2014/main" id="{FB211C91-EE22-4005-89BE-1CF8159990BF}"/>
              </a:ext>
            </a:extLst>
          </p:cNvPr>
          <p:cNvSpPr>
            <a:spLocks noChangeArrowheads="1"/>
          </p:cNvSpPr>
          <p:nvPr/>
        </p:nvSpPr>
        <p:spPr bwMode="auto">
          <a:xfrm>
            <a:off x="3707904" y="4387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1" name="Rectangle 8">
            <a:extLst>
              <a:ext uri="{FF2B5EF4-FFF2-40B4-BE49-F238E27FC236}">
                <a16:creationId xmlns:a16="http://schemas.microsoft.com/office/drawing/2014/main" id="{86295EE3-3635-4103-B5DD-5B18EB049CA6}"/>
              </a:ext>
            </a:extLst>
          </p:cNvPr>
          <p:cNvSpPr>
            <a:spLocks noChangeArrowheads="1"/>
          </p:cNvSpPr>
          <p:nvPr/>
        </p:nvSpPr>
        <p:spPr bwMode="auto">
          <a:xfrm>
            <a:off x="2411760" y="46244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a:extLst>
              <a:ext uri="{FF2B5EF4-FFF2-40B4-BE49-F238E27FC236}">
                <a16:creationId xmlns:a16="http://schemas.microsoft.com/office/drawing/2014/main" id="{18E316E2-76A7-4224-A12E-DFB552CECD76}"/>
              </a:ext>
            </a:extLst>
          </p:cNvPr>
          <p:cNvSpPr>
            <a:spLocks noChangeArrowheads="1"/>
          </p:cNvSpPr>
          <p:nvPr/>
        </p:nvSpPr>
        <p:spPr bwMode="auto">
          <a:xfrm>
            <a:off x="3851920" y="350923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6" name="图片 5">
            <a:extLst>
              <a:ext uri="{FF2B5EF4-FFF2-40B4-BE49-F238E27FC236}">
                <a16:creationId xmlns:a16="http://schemas.microsoft.com/office/drawing/2014/main" id="{98150892-65A5-43D2-ABCA-057043B7DA69}"/>
              </a:ext>
            </a:extLst>
          </p:cNvPr>
          <p:cNvPicPr>
            <a:picLocks noChangeAspect="1"/>
          </p:cNvPicPr>
          <p:nvPr/>
        </p:nvPicPr>
        <p:blipFill>
          <a:blip r:embed="rId2"/>
          <a:stretch>
            <a:fillRect/>
          </a:stretch>
        </p:blipFill>
        <p:spPr>
          <a:xfrm>
            <a:off x="3707904" y="1809923"/>
            <a:ext cx="1695450" cy="682594"/>
          </a:xfrm>
          <a:prstGeom prst="rect">
            <a:avLst/>
          </a:prstGeom>
        </p:spPr>
      </p:pic>
      <p:pic>
        <p:nvPicPr>
          <p:cNvPr id="8" name="图片 7">
            <a:extLst>
              <a:ext uri="{FF2B5EF4-FFF2-40B4-BE49-F238E27FC236}">
                <a16:creationId xmlns:a16="http://schemas.microsoft.com/office/drawing/2014/main" id="{3A3A2C5C-4D51-4BDB-A403-B80811B27053}"/>
              </a:ext>
            </a:extLst>
          </p:cNvPr>
          <p:cNvPicPr>
            <a:picLocks noChangeAspect="1"/>
          </p:cNvPicPr>
          <p:nvPr/>
        </p:nvPicPr>
        <p:blipFill>
          <a:blip r:embed="rId3"/>
          <a:stretch>
            <a:fillRect/>
          </a:stretch>
        </p:blipFill>
        <p:spPr>
          <a:xfrm>
            <a:off x="3774579" y="3045616"/>
            <a:ext cx="1562100" cy="1099735"/>
          </a:xfrm>
          <a:prstGeom prst="rect">
            <a:avLst/>
          </a:prstGeom>
        </p:spPr>
      </p:pic>
    </p:spTree>
    <p:extLst>
      <p:ext uri="{BB962C8B-B14F-4D97-AF65-F5344CB8AC3E}">
        <p14:creationId xmlns:p14="http://schemas.microsoft.com/office/powerpoint/2010/main" val="2747676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C19D39-F64F-4D5D-8EC3-DC0C3E9B5C41}"/>
              </a:ext>
            </a:extLst>
          </p:cNvPr>
          <p:cNvSpPr>
            <a:spLocks noGrp="1"/>
          </p:cNvSpPr>
          <p:nvPr>
            <p:ph type="title"/>
          </p:nvPr>
        </p:nvSpPr>
        <p:spPr/>
        <p:txBody>
          <a:bodyPr/>
          <a:lstStyle/>
          <a:p>
            <a:r>
              <a:rPr lang="en-US" altLang="zh-CN" sz="2000" dirty="0"/>
              <a:t>11.1 </a:t>
            </a:r>
            <a:r>
              <a:rPr lang="zh-CN" altLang="en-US" sz="2000" dirty="0"/>
              <a:t>最优风险分担</a:t>
            </a:r>
            <a:br>
              <a:rPr lang="en-US" altLang="zh-CN" dirty="0"/>
            </a:br>
            <a:r>
              <a:rPr lang="zh-CN" altLang="en-US" dirty="0"/>
              <a:t>福利经济学定理</a:t>
            </a:r>
          </a:p>
        </p:txBody>
      </p:sp>
      <p:sp>
        <p:nvSpPr>
          <p:cNvPr id="3" name="内容占位符 2">
            <a:extLst>
              <a:ext uri="{FF2B5EF4-FFF2-40B4-BE49-F238E27FC236}">
                <a16:creationId xmlns:a16="http://schemas.microsoft.com/office/drawing/2014/main" id="{8E0C2331-393F-470C-985A-BBEA73EFD3F6}"/>
              </a:ext>
            </a:extLst>
          </p:cNvPr>
          <p:cNvSpPr>
            <a:spLocks noGrp="1"/>
          </p:cNvSpPr>
          <p:nvPr>
            <p:ph idx="1"/>
          </p:nvPr>
        </p:nvSpPr>
        <p:spPr/>
        <p:txBody>
          <a:bodyPr/>
          <a:lstStyle/>
          <a:p>
            <a:r>
              <a:rPr lang="zh-CN" altLang="en-US" dirty="0"/>
              <a:t>两个福利经济学定理</a:t>
            </a:r>
            <a:endParaRPr lang="en-US" altLang="zh-CN" dirty="0"/>
          </a:p>
          <a:p>
            <a:pPr lvl="1"/>
            <a:r>
              <a:rPr lang="zh-CN" altLang="zh-CN" b="1" dirty="0"/>
              <a:t>定理</a:t>
            </a:r>
            <a:r>
              <a:rPr lang="en-US" altLang="zh-CN" b="1" dirty="0"/>
              <a:t>11.1</a:t>
            </a:r>
            <a:r>
              <a:rPr lang="zh-CN" altLang="zh-CN" b="1" dirty="0"/>
              <a:t>（福利经济学第二定理）：</a:t>
            </a:r>
            <a:r>
              <a:rPr lang="zh-CN" altLang="zh-CN" dirty="0"/>
              <a:t>在完备市场中，任何一个帕累托最优配置都可以由某个对应某种财富初始分配的市场均衡来达到</a:t>
            </a:r>
          </a:p>
          <a:p>
            <a:pPr lvl="1"/>
            <a:r>
              <a:rPr lang="zh-CN" altLang="zh-CN" b="1" dirty="0"/>
              <a:t>定理</a:t>
            </a:r>
            <a:r>
              <a:rPr lang="en-US" altLang="zh-CN" b="1" dirty="0"/>
              <a:t>11.2</a:t>
            </a:r>
            <a:r>
              <a:rPr lang="zh-CN" altLang="zh-CN" b="1" dirty="0"/>
              <a:t>（福利经济学第一定理）：</a:t>
            </a:r>
            <a:r>
              <a:rPr lang="zh-CN" altLang="zh-CN" dirty="0"/>
              <a:t>在完备市场中，任何一个由市场均衡所形成的资源分配都是帕累托最优的</a:t>
            </a:r>
            <a:endParaRPr lang="en-US" altLang="zh-CN" dirty="0"/>
          </a:p>
          <a:p>
            <a:pPr lvl="1"/>
            <a:endParaRPr lang="en-US" altLang="zh-CN" dirty="0"/>
          </a:p>
          <a:p>
            <a:r>
              <a:rPr lang="zh-CN" altLang="en-US" dirty="0"/>
              <a:t>福利经济学定理的含义</a:t>
            </a:r>
            <a:endParaRPr lang="en-US" altLang="zh-CN" dirty="0"/>
          </a:p>
          <a:p>
            <a:pPr lvl="1"/>
            <a:r>
              <a:rPr lang="zh-CN" altLang="zh-CN" dirty="0"/>
              <a:t>规范经济学意义上</a:t>
            </a:r>
            <a:r>
              <a:rPr lang="zh-CN" altLang="en-US" dirty="0"/>
              <a:t>，</a:t>
            </a:r>
            <a:r>
              <a:rPr lang="zh-CN" altLang="zh-CN" dirty="0"/>
              <a:t>两个福利经济学定理说明了，用经济学的评价</a:t>
            </a:r>
            <a:r>
              <a:rPr lang="zh-CN" altLang="en-US" dirty="0"/>
              <a:t>标准（帕累托最优）</a:t>
            </a:r>
            <a:r>
              <a:rPr lang="zh-CN" altLang="zh-CN" dirty="0"/>
              <a:t>来衡量，市场均衡是好的</a:t>
            </a:r>
            <a:endParaRPr lang="en-US" altLang="zh-CN" dirty="0"/>
          </a:p>
          <a:p>
            <a:pPr lvl="1"/>
            <a:r>
              <a:rPr lang="zh-CN" altLang="zh-CN" dirty="0"/>
              <a:t>经济分析方法上</a:t>
            </a:r>
            <a:r>
              <a:rPr lang="zh-CN" altLang="en-US" dirty="0"/>
              <a:t>，</a:t>
            </a:r>
            <a:r>
              <a:rPr lang="zh-CN" altLang="zh-CN" dirty="0"/>
              <a:t>当两个福利经济学定理成立的前提条件都满足的时候，可以通过求解中央计划者问题来分析均衡</a:t>
            </a:r>
            <a:r>
              <a:rPr lang="zh-CN" altLang="en-US" dirty="0"/>
              <a:t>，从而简化分析</a:t>
            </a:r>
            <a:endParaRPr lang="en-US" altLang="zh-CN" dirty="0"/>
          </a:p>
          <a:p>
            <a:endParaRPr lang="en-US" altLang="zh-CN" dirty="0"/>
          </a:p>
        </p:txBody>
      </p:sp>
      <p:sp>
        <p:nvSpPr>
          <p:cNvPr id="4" name="灯片编号占位符 3">
            <a:extLst>
              <a:ext uri="{FF2B5EF4-FFF2-40B4-BE49-F238E27FC236}">
                <a16:creationId xmlns:a16="http://schemas.microsoft.com/office/drawing/2014/main" id="{1556E493-C51B-40F7-BA5C-9C0E47E14190}"/>
              </a:ext>
            </a:extLst>
          </p:cNvPr>
          <p:cNvSpPr>
            <a:spLocks noGrp="1"/>
          </p:cNvSpPr>
          <p:nvPr>
            <p:ph type="sldNum" sz="quarter" idx="12"/>
          </p:nvPr>
        </p:nvSpPr>
        <p:spPr/>
        <p:txBody>
          <a:bodyPr/>
          <a:lstStyle/>
          <a:p>
            <a:pPr>
              <a:defRPr/>
            </a:pPr>
            <a:fld id="{DF4C29A2-310B-4614-9E82-82EDFD340A49}" type="slidenum">
              <a:rPr lang="zh-CN" altLang="en-US" smtClean="0"/>
              <a:pPr>
                <a:defRPr/>
              </a:pPr>
              <a:t>7</a:t>
            </a:fld>
            <a:endParaRPr lang="zh-CN" altLang="en-US"/>
          </a:p>
        </p:txBody>
      </p:sp>
      <p:sp>
        <p:nvSpPr>
          <p:cNvPr id="5" name="Rectangle 2">
            <a:extLst>
              <a:ext uri="{FF2B5EF4-FFF2-40B4-BE49-F238E27FC236}">
                <a16:creationId xmlns:a16="http://schemas.microsoft.com/office/drawing/2014/main" id="{656E631B-3402-4679-8B15-4AB4B3870A1A}"/>
              </a:ext>
            </a:extLst>
          </p:cNvPr>
          <p:cNvSpPr>
            <a:spLocks noChangeArrowheads="1"/>
          </p:cNvSpPr>
          <p:nvPr/>
        </p:nvSpPr>
        <p:spPr bwMode="auto">
          <a:xfrm>
            <a:off x="915342"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a:extLst>
              <a:ext uri="{FF2B5EF4-FFF2-40B4-BE49-F238E27FC236}">
                <a16:creationId xmlns:a16="http://schemas.microsoft.com/office/drawing/2014/main" id="{69164FF5-A9DA-40C6-B42B-6F1FA0061E2C}"/>
              </a:ext>
            </a:extLst>
          </p:cNvPr>
          <p:cNvSpPr>
            <a:spLocks noChangeArrowheads="1"/>
          </p:cNvSpPr>
          <p:nvPr/>
        </p:nvSpPr>
        <p:spPr bwMode="auto">
          <a:xfrm>
            <a:off x="1835696"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6">
            <a:extLst>
              <a:ext uri="{FF2B5EF4-FFF2-40B4-BE49-F238E27FC236}">
                <a16:creationId xmlns:a16="http://schemas.microsoft.com/office/drawing/2014/main" id="{FB211C91-EE22-4005-89BE-1CF8159990BF}"/>
              </a:ext>
            </a:extLst>
          </p:cNvPr>
          <p:cNvSpPr>
            <a:spLocks noChangeArrowheads="1"/>
          </p:cNvSpPr>
          <p:nvPr/>
        </p:nvSpPr>
        <p:spPr bwMode="auto">
          <a:xfrm>
            <a:off x="3707904" y="4387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1" name="Rectangle 8">
            <a:extLst>
              <a:ext uri="{FF2B5EF4-FFF2-40B4-BE49-F238E27FC236}">
                <a16:creationId xmlns:a16="http://schemas.microsoft.com/office/drawing/2014/main" id="{86295EE3-3635-4103-B5DD-5B18EB049CA6}"/>
              </a:ext>
            </a:extLst>
          </p:cNvPr>
          <p:cNvSpPr>
            <a:spLocks noChangeArrowheads="1"/>
          </p:cNvSpPr>
          <p:nvPr/>
        </p:nvSpPr>
        <p:spPr bwMode="auto">
          <a:xfrm>
            <a:off x="2411760" y="46244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a:extLst>
              <a:ext uri="{FF2B5EF4-FFF2-40B4-BE49-F238E27FC236}">
                <a16:creationId xmlns:a16="http://schemas.microsoft.com/office/drawing/2014/main" id="{18E316E2-76A7-4224-A12E-DFB552CECD76}"/>
              </a:ext>
            </a:extLst>
          </p:cNvPr>
          <p:cNvSpPr>
            <a:spLocks noChangeArrowheads="1"/>
          </p:cNvSpPr>
          <p:nvPr/>
        </p:nvSpPr>
        <p:spPr bwMode="auto">
          <a:xfrm>
            <a:off x="3851920" y="350923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83952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C19D39-F64F-4D5D-8EC3-DC0C3E9B5C41}"/>
              </a:ext>
            </a:extLst>
          </p:cNvPr>
          <p:cNvSpPr>
            <a:spLocks noGrp="1"/>
          </p:cNvSpPr>
          <p:nvPr>
            <p:ph type="title"/>
          </p:nvPr>
        </p:nvSpPr>
        <p:spPr/>
        <p:txBody>
          <a:bodyPr/>
          <a:lstStyle/>
          <a:p>
            <a:r>
              <a:rPr lang="en-US" altLang="zh-CN" sz="2000" dirty="0"/>
              <a:t>11.1 </a:t>
            </a:r>
            <a:r>
              <a:rPr lang="zh-CN" altLang="en-US" sz="2000" dirty="0"/>
              <a:t>最优风险分担</a:t>
            </a:r>
            <a:br>
              <a:rPr lang="en-US" altLang="zh-CN" dirty="0"/>
            </a:br>
            <a:r>
              <a:rPr lang="zh-CN" altLang="zh-CN" dirty="0"/>
              <a:t>最优风险分担的特性</a:t>
            </a:r>
            <a:r>
              <a:rPr lang="zh-CN" altLang="en-US" dirty="0"/>
              <a:t>：消费者消费波动只与总禀赋有关</a:t>
            </a:r>
          </a:p>
        </p:txBody>
      </p:sp>
      <p:sp>
        <p:nvSpPr>
          <p:cNvPr id="3" name="内容占位符 2">
            <a:extLst>
              <a:ext uri="{FF2B5EF4-FFF2-40B4-BE49-F238E27FC236}">
                <a16:creationId xmlns:a16="http://schemas.microsoft.com/office/drawing/2014/main" id="{8E0C2331-393F-470C-985A-BBEA73EFD3F6}"/>
              </a:ext>
            </a:extLst>
          </p:cNvPr>
          <p:cNvSpPr>
            <a:spLocks noGrp="1"/>
          </p:cNvSpPr>
          <p:nvPr>
            <p:ph idx="1"/>
          </p:nvPr>
        </p:nvSpPr>
        <p:spPr/>
        <p:txBody>
          <a:bodyPr/>
          <a:lstStyle/>
          <a:p>
            <a:r>
              <a:rPr lang="zh-CN" altLang="zh-CN" b="1" dirty="0"/>
              <a:t>定理</a:t>
            </a:r>
            <a:r>
              <a:rPr lang="en-US" altLang="zh-CN" b="1" dirty="0"/>
              <a:t>11.3</a:t>
            </a:r>
            <a:r>
              <a:rPr lang="zh-CN" altLang="zh-CN" b="1" dirty="0"/>
              <a:t>：</a:t>
            </a:r>
            <a:r>
              <a:rPr lang="zh-CN" altLang="zh-CN" dirty="0"/>
              <a:t>完备市场中达到均衡时，消费者在不同状态中消费的波动，只与各个状态中总禀赋的波动有关，而与这个消费者自己禀赋在各个状态中的波动无关</a:t>
            </a:r>
            <a:endParaRPr lang="en-US" altLang="zh-CN" dirty="0"/>
          </a:p>
          <a:p>
            <a:r>
              <a:rPr lang="zh-CN" altLang="en-US" b="1" dirty="0"/>
              <a:t>证明：</a:t>
            </a:r>
            <a:r>
              <a:rPr lang="zh-CN" altLang="en-US" dirty="0"/>
              <a:t>经济中的总消费为</a:t>
            </a:r>
            <a:endParaRPr lang="en-US" altLang="zh-CN" dirty="0"/>
          </a:p>
          <a:p>
            <a:endParaRPr lang="en-US" altLang="zh-CN" dirty="0"/>
          </a:p>
          <a:p>
            <a:pPr marL="342000" indent="0">
              <a:buNone/>
            </a:pPr>
            <a:r>
              <a:rPr lang="zh-CN" altLang="en-US" dirty="0"/>
              <a:t>可知</a:t>
            </a:r>
            <a:r>
              <a:rPr lang="en-US" altLang="zh-CN" i="1" dirty="0" err="1"/>
              <a:t>η</a:t>
            </a:r>
            <a:r>
              <a:rPr lang="en-US" altLang="zh-CN" i="1" baseline="-25000" dirty="0" err="1"/>
              <a:t>s</a:t>
            </a:r>
            <a:r>
              <a:rPr lang="zh-CN" altLang="zh-CN" dirty="0"/>
              <a:t>为状态</a:t>
            </a:r>
            <a:r>
              <a:rPr lang="en-US" altLang="zh-CN" i="1" dirty="0"/>
              <a:t>s</a:t>
            </a:r>
            <a:r>
              <a:rPr lang="zh-CN" altLang="zh-CN" dirty="0"/>
              <a:t>下的总消费</a:t>
            </a:r>
            <a:r>
              <a:rPr lang="zh-CN" altLang="en-US" dirty="0"/>
              <a:t>和总禀赋</a:t>
            </a:r>
            <a:r>
              <a:rPr lang="zh-CN" altLang="zh-CN" dirty="0"/>
              <a:t>（</a:t>
            </a:r>
            <a:r>
              <a:rPr lang="en-US" altLang="zh-CN" i="1" dirty="0"/>
              <a:t>c</a:t>
            </a:r>
            <a:r>
              <a:rPr lang="en-US" altLang="zh-CN" i="1" baseline="-25000" dirty="0"/>
              <a:t>s</a:t>
            </a:r>
            <a:r>
              <a:rPr lang="en-US" altLang="zh-CN" i="1" dirty="0"/>
              <a:t>=e</a:t>
            </a:r>
            <a:r>
              <a:rPr lang="en-US" altLang="zh-CN" i="1" baseline="-25000" dirty="0"/>
              <a:t>s</a:t>
            </a:r>
            <a:r>
              <a:rPr lang="zh-CN" altLang="zh-CN" dirty="0"/>
              <a:t>）的函数</a:t>
            </a:r>
            <a:r>
              <a:rPr lang="en-US" altLang="zh-CN" dirty="0"/>
              <a:t>,</a:t>
            </a:r>
          </a:p>
          <a:p>
            <a:pPr marL="342000" indent="0">
              <a:buNone/>
            </a:pPr>
            <a:r>
              <a:rPr lang="zh-CN" altLang="en-US" dirty="0"/>
              <a:t>于是</a:t>
            </a:r>
            <a:endParaRPr lang="en-US" altLang="zh-CN" dirty="0"/>
          </a:p>
          <a:p>
            <a:pPr marL="0" indent="0">
              <a:buNone/>
            </a:pPr>
            <a:endParaRPr lang="en-US" altLang="zh-CN" dirty="0"/>
          </a:p>
          <a:p>
            <a:pPr marL="342000" indent="0">
              <a:buNone/>
            </a:pPr>
            <a:r>
              <a:rPr lang="zh-CN" altLang="en-US" dirty="0"/>
              <a:t>又因为</a:t>
            </a:r>
            <a:r>
              <a:rPr lang="en-US" altLang="zh-CN" i="1" dirty="0" err="1"/>
              <a:t>μ</a:t>
            </a:r>
            <a:r>
              <a:rPr lang="en-US" altLang="zh-CN" i="1" baseline="-25000" dirty="0" err="1"/>
              <a:t>k</a:t>
            </a:r>
            <a:r>
              <a:rPr lang="zh-CN" altLang="en-US" dirty="0"/>
              <a:t>只与消费者的总财富，而非禀赋在不同状态下的分布有关，所以</a:t>
            </a:r>
            <a:r>
              <a:rPr lang="zh-CN" altLang="zh-CN" dirty="0"/>
              <a:t>总禀赋</a:t>
            </a:r>
            <a:r>
              <a:rPr lang="en-US" altLang="zh-CN" i="1" dirty="0"/>
              <a:t>e</a:t>
            </a:r>
            <a:r>
              <a:rPr lang="en-US" altLang="zh-CN" i="1" baseline="-25000" dirty="0"/>
              <a:t>s</a:t>
            </a:r>
            <a:r>
              <a:rPr lang="zh-CN" altLang="zh-CN" dirty="0"/>
              <a:t>（在不同状态中）的波动决定了消费者</a:t>
            </a:r>
            <a:r>
              <a:rPr lang="en-US" altLang="zh-CN" i="1" dirty="0"/>
              <a:t>k</a:t>
            </a:r>
            <a:r>
              <a:rPr lang="zh-CN" altLang="zh-CN" dirty="0"/>
              <a:t>自己个人消费的波动。而消费者的财富则决定了她自己在不同状态下的平均消费水平。</a:t>
            </a:r>
            <a:endParaRPr lang="en-US" altLang="zh-CN" dirty="0"/>
          </a:p>
          <a:p>
            <a:endParaRPr lang="en-US" altLang="zh-CN" dirty="0"/>
          </a:p>
          <a:p>
            <a:endParaRPr lang="en-US" altLang="zh-CN" dirty="0"/>
          </a:p>
          <a:p>
            <a:endParaRPr lang="en-US" altLang="zh-CN" dirty="0"/>
          </a:p>
          <a:p>
            <a:pPr marL="0" indent="0">
              <a:buNone/>
            </a:pPr>
            <a:endParaRPr lang="en-US" altLang="zh-CN" dirty="0"/>
          </a:p>
        </p:txBody>
      </p:sp>
      <p:sp>
        <p:nvSpPr>
          <p:cNvPr id="4" name="灯片编号占位符 3">
            <a:extLst>
              <a:ext uri="{FF2B5EF4-FFF2-40B4-BE49-F238E27FC236}">
                <a16:creationId xmlns:a16="http://schemas.microsoft.com/office/drawing/2014/main" id="{1556E493-C51B-40F7-BA5C-9C0E47E14190}"/>
              </a:ext>
            </a:extLst>
          </p:cNvPr>
          <p:cNvSpPr>
            <a:spLocks noGrp="1"/>
          </p:cNvSpPr>
          <p:nvPr>
            <p:ph type="sldNum" sz="quarter" idx="12"/>
          </p:nvPr>
        </p:nvSpPr>
        <p:spPr/>
        <p:txBody>
          <a:bodyPr/>
          <a:lstStyle/>
          <a:p>
            <a:pPr>
              <a:defRPr/>
            </a:pPr>
            <a:fld id="{DF4C29A2-310B-4614-9E82-82EDFD340A49}" type="slidenum">
              <a:rPr lang="zh-CN" altLang="en-US" smtClean="0"/>
              <a:pPr>
                <a:defRPr/>
              </a:pPr>
              <a:t>8</a:t>
            </a:fld>
            <a:endParaRPr lang="zh-CN" altLang="en-US"/>
          </a:p>
        </p:txBody>
      </p:sp>
      <p:sp>
        <p:nvSpPr>
          <p:cNvPr id="5" name="Rectangle 2">
            <a:extLst>
              <a:ext uri="{FF2B5EF4-FFF2-40B4-BE49-F238E27FC236}">
                <a16:creationId xmlns:a16="http://schemas.microsoft.com/office/drawing/2014/main" id="{656E631B-3402-4679-8B15-4AB4B3870A1A}"/>
              </a:ext>
            </a:extLst>
          </p:cNvPr>
          <p:cNvSpPr>
            <a:spLocks noChangeArrowheads="1"/>
          </p:cNvSpPr>
          <p:nvPr/>
        </p:nvSpPr>
        <p:spPr bwMode="auto">
          <a:xfrm>
            <a:off x="915342"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a:extLst>
              <a:ext uri="{FF2B5EF4-FFF2-40B4-BE49-F238E27FC236}">
                <a16:creationId xmlns:a16="http://schemas.microsoft.com/office/drawing/2014/main" id="{69164FF5-A9DA-40C6-B42B-6F1FA0061E2C}"/>
              </a:ext>
            </a:extLst>
          </p:cNvPr>
          <p:cNvSpPr>
            <a:spLocks noChangeArrowheads="1"/>
          </p:cNvSpPr>
          <p:nvPr/>
        </p:nvSpPr>
        <p:spPr bwMode="auto">
          <a:xfrm>
            <a:off x="1835696"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6">
            <a:extLst>
              <a:ext uri="{FF2B5EF4-FFF2-40B4-BE49-F238E27FC236}">
                <a16:creationId xmlns:a16="http://schemas.microsoft.com/office/drawing/2014/main" id="{FB211C91-EE22-4005-89BE-1CF8159990BF}"/>
              </a:ext>
            </a:extLst>
          </p:cNvPr>
          <p:cNvSpPr>
            <a:spLocks noChangeArrowheads="1"/>
          </p:cNvSpPr>
          <p:nvPr/>
        </p:nvSpPr>
        <p:spPr bwMode="auto">
          <a:xfrm>
            <a:off x="3707904" y="4387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1" name="Rectangle 8">
            <a:extLst>
              <a:ext uri="{FF2B5EF4-FFF2-40B4-BE49-F238E27FC236}">
                <a16:creationId xmlns:a16="http://schemas.microsoft.com/office/drawing/2014/main" id="{86295EE3-3635-4103-B5DD-5B18EB049CA6}"/>
              </a:ext>
            </a:extLst>
          </p:cNvPr>
          <p:cNvSpPr>
            <a:spLocks noChangeArrowheads="1"/>
          </p:cNvSpPr>
          <p:nvPr/>
        </p:nvSpPr>
        <p:spPr bwMode="auto">
          <a:xfrm>
            <a:off x="2411760" y="46244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a:extLst>
              <a:ext uri="{FF2B5EF4-FFF2-40B4-BE49-F238E27FC236}">
                <a16:creationId xmlns:a16="http://schemas.microsoft.com/office/drawing/2014/main" id="{18E316E2-76A7-4224-A12E-DFB552CECD76}"/>
              </a:ext>
            </a:extLst>
          </p:cNvPr>
          <p:cNvSpPr>
            <a:spLocks noChangeArrowheads="1"/>
          </p:cNvSpPr>
          <p:nvPr/>
        </p:nvSpPr>
        <p:spPr bwMode="auto">
          <a:xfrm>
            <a:off x="3851920" y="350923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Rectangle 2">
            <a:extLst>
              <a:ext uri="{FF2B5EF4-FFF2-40B4-BE49-F238E27FC236}">
                <a16:creationId xmlns:a16="http://schemas.microsoft.com/office/drawing/2014/main" id="{238B1B0A-E4BA-45E9-A3D2-95F5D9CA0755}"/>
              </a:ext>
            </a:extLst>
          </p:cNvPr>
          <p:cNvSpPr>
            <a:spLocks noChangeArrowheads="1"/>
          </p:cNvSpPr>
          <p:nvPr/>
        </p:nvSpPr>
        <p:spPr bwMode="auto">
          <a:xfrm>
            <a:off x="1593527" y="34757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2" name="Rectangle 5">
            <a:extLst>
              <a:ext uri="{FF2B5EF4-FFF2-40B4-BE49-F238E27FC236}">
                <a16:creationId xmlns:a16="http://schemas.microsoft.com/office/drawing/2014/main" id="{53AD33D1-57C4-4600-BA9E-1FBD3A4E62B7}"/>
              </a:ext>
            </a:extLst>
          </p:cNvPr>
          <p:cNvSpPr>
            <a:spLocks noChangeArrowheads="1"/>
          </p:cNvSpPr>
          <p:nvPr/>
        </p:nvSpPr>
        <p:spPr bwMode="auto">
          <a:xfrm>
            <a:off x="2363911" y="431040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7">
            <a:extLst>
              <a:ext uri="{FF2B5EF4-FFF2-40B4-BE49-F238E27FC236}">
                <a16:creationId xmlns:a16="http://schemas.microsoft.com/office/drawing/2014/main" id="{EA24C8FF-3881-4982-893F-F8B1242516EC}"/>
              </a:ext>
            </a:extLst>
          </p:cNvPr>
          <p:cNvSpPr>
            <a:spLocks noChangeArrowheads="1"/>
          </p:cNvSpPr>
          <p:nvPr/>
        </p:nvSpPr>
        <p:spPr bwMode="auto">
          <a:xfrm>
            <a:off x="3851920" y="40571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16" name="图片 15">
            <a:extLst>
              <a:ext uri="{FF2B5EF4-FFF2-40B4-BE49-F238E27FC236}">
                <a16:creationId xmlns:a16="http://schemas.microsoft.com/office/drawing/2014/main" id="{D9A1A9E2-2485-4FE8-A9A5-6AA8D29BF94D}"/>
              </a:ext>
            </a:extLst>
          </p:cNvPr>
          <p:cNvPicPr>
            <a:picLocks noChangeAspect="1"/>
          </p:cNvPicPr>
          <p:nvPr/>
        </p:nvPicPr>
        <p:blipFill>
          <a:blip r:embed="rId2"/>
          <a:stretch>
            <a:fillRect/>
          </a:stretch>
        </p:blipFill>
        <p:spPr>
          <a:xfrm>
            <a:off x="3200400" y="2721340"/>
            <a:ext cx="2743200" cy="720516"/>
          </a:xfrm>
          <a:prstGeom prst="rect">
            <a:avLst/>
          </a:prstGeom>
        </p:spPr>
      </p:pic>
      <p:pic>
        <p:nvPicPr>
          <p:cNvPr id="17" name="图片 16">
            <a:extLst>
              <a:ext uri="{FF2B5EF4-FFF2-40B4-BE49-F238E27FC236}">
                <a16:creationId xmlns:a16="http://schemas.microsoft.com/office/drawing/2014/main" id="{3684F668-3CFA-4A68-A426-88B1C2B71E69}"/>
              </a:ext>
            </a:extLst>
          </p:cNvPr>
          <p:cNvPicPr>
            <a:picLocks noChangeAspect="1"/>
          </p:cNvPicPr>
          <p:nvPr/>
        </p:nvPicPr>
        <p:blipFill>
          <a:blip r:embed="rId3"/>
          <a:stretch>
            <a:fillRect/>
          </a:stretch>
        </p:blipFill>
        <p:spPr>
          <a:xfrm>
            <a:off x="6728470" y="3414748"/>
            <a:ext cx="1695450" cy="341297"/>
          </a:xfrm>
          <a:prstGeom prst="rect">
            <a:avLst/>
          </a:prstGeom>
        </p:spPr>
      </p:pic>
      <p:pic>
        <p:nvPicPr>
          <p:cNvPr id="18" name="图片 17">
            <a:extLst>
              <a:ext uri="{FF2B5EF4-FFF2-40B4-BE49-F238E27FC236}">
                <a16:creationId xmlns:a16="http://schemas.microsoft.com/office/drawing/2014/main" id="{480373E1-A7A1-4124-9040-37003A3B78C9}"/>
              </a:ext>
            </a:extLst>
          </p:cNvPr>
          <p:cNvPicPr>
            <a:picLocks noChangeAspect="1"/>
          </p:cNvPicPr>
          <p:nvPr/>
        </p:nvPicPr>
        <p:blipFill>
          <a:blip r:embed="rId4"/>
          <a:stretch>
            <a:fillRect/>
          </a:stretch>
        </p:blipFill>
        <p:spPr>
          <a:xfrm>
            <a:off x="3851920" y="4057105"/>
            <a:ext cx="1790700" cy="720516"/>
          </a:xfrm>
          <a:prstGeom prst="rect">
            <a:avLst/>
          </a:prstGeom>
        </p:spPr>
      </p:pic>
    </p:spTree>
    <p:extLst>
      <p:ext uri="{BB962C8B-B14F-4D97-AF65-F5344CB8AC3E}">
        <p14:creationId xmlns:p14="http://schemas.microsoft.com/office/powerpoint/2010/main" val="3244336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C19D39-F64F-4D5D-8EC3-DC0C3E9B5C41}"/>
              </a:ext>
            </a:extLst>
          </p:cNvPr>
          <p:cNvSpPr>
            <a:spLocks noGrp="1"/>
          </p:cNvSpPr>
          <p:nvPr>
            <p:ph type="title"/>
          </p:nvPr>
        </p:nvSpPr>
        <p:spPr/>
        <p:txBody>
          <a:bodyPr/>
          <a:lstStyle/>
          <a:p>
            <a:r>
              <a:rPr lang="en-US" altLang="zh-CN" sz="2000" dirty="0"/>
              <a:t>11.1 </a:t>
            </a:r>
            <a:r>
              <a:rPr lang="zh-CN" altLang="en-US" sz="2000" dirty="0"/>
              <a:t>最优风险分担</a:t>
            </a:r>
            <a:br>
              <a:rPr lang="en-US" altLang="zh-CN" dirty="0"/>
            </a:br>
            <a:r>
              <a:rPr lang="zh-CN" altLang="zh-CN" dirty="0"/>
              <a:t>最优风险分担的特性</a:t>
            </a:r>
            <a:r>
              <a:rPr lang="zh-CN" altLang="en-US" dirty="0"/>
              <a:t>：消费者间的消费波动完全正相关</a:t>
            </a:r>
          </a:p>
        </p:txBody>
      </p:sp>
      <p:sp>
        <p:nvSpPr>
          <p:cNvPr id="3" name="内容占位符 2">
            <a:extLst>
              <a:ext uri="{FF2B5EF4-FFF2-40B4-BE49-F238E27FC236}">
                <a16:creationId xmlns:a16="http://schemas.microsoft.com/office/drawing/2014/main" id="{8E0C2331-393F-470C-985A-BBEA73EFD3F6}"/>
              </a:ext>
            </a:extLst>
          </p:cNvPr>
          <p:cNvSpPr>
            <a:spLocks noGrp="1"/>
          </p:cNvSpPr>
          <p:nvPr>
            <p:ph idx="1"/>
          </p:nvPr>
        </p:nvSpPr>
        <p:spPr/>
        <p:txBody>
          <a:bodyPr/>
          <a:lstStyle/>
          <a:p>
            <a:r>
              <a:rPr lang="zh-CN" altLang="zh-CN" b="1" dirty="0"/>
              <a:t>定理</a:t>
            </a:r>
            <a:r>
              <a:rPr lang="en-US" altLang="zh-CN" b="1" dirty="0"/>
              <a:t>11.4</a:t>
            </a:r>
            <a:r>
              <a:rPr lang="zh-CN" altLang="zh-CN" b="1" dirty="0"/>
              <a:t>：</a:t>
            </a:r>
            <a:r>
              <a:rPr lang="zh-CN" altLang="zh-CN" dirty="0"/>
              <a:t>对于任意两个状态</a:t>
            </a:r>
            <a:r>
              <a:rPr lang="en-US" altLang="zh-CN" i="1" dirty="0"/>
              <a:t>s</a:t>
            </a:r>
            <a:r>
              <a:rPr lang="zh-CN" altLang="zh-CN" dirty="0"/>
              <a:t>与</a:t>
            </a:r>
            <a:r>
              <a:rPr lang="en-US" altLang="zh-CN" i="1" dirty="0"/>
              <a:t>s'</a:t>
            </a:r>
            <a:r>
              <a:rPr lang="zh-CN" altLang="zh-CN" dirty="0"/>
              <a:t>，如果有</a:t>
            </a:r>
            <a:r>
              <a:rPr lang="en-US" altLang="zh-CN" i="1" dirty="0"/>
              <a:t>c</a:t>
            </a:r>
            <a:r>
              <a:rPr lang="en-US" altLang="zh-CN" i="1" baseline="-25000" dirty="0"/>
              <a:t>s</a:t>
            </a:r>
            <a:r>
              <a:rPr lang="en-US" altLang="zh-CN" i="1" dirty="0"/>
              <a:t>&gt;</a:t>
            </a:r>
            <a:r>
              <a:rPr lang="en-US" altLang="zh-CN" i="1" dirty="0" err="1"/>
              <a:t>c</a:t>
            </a:r>
            <a:r>
              <a:rPr lang="en-US" altLang="zh-CN" i="1" baseline="-25000" dirty="0" err="1"/>
              <a:t>s'</a:t>
            </a:r>
            <a:r>
              <a:rPr lang="zh-CN" altLang="zh-CN" dirty="0"/>
              <a:t>，则对任意消费者</a:t>
            </a:r>
            <a:r>
              <a:rPr lang="en-US" altLang="zh-CN" i="1" dirty="0"/>
              <a:t>k</a:t>
            </a:r>
            <a:r>
              <a:rPr lang="zh-CN" altLang="zh-CN" dirty="0"/>
              <a:t>，必有</a:t>
            </a:r>
            <a:r>
              <a:rPr lang="en-US" altLang="zh-CN" i="1" dirty="0" err="1"/>
              <a:t>c</a:t>
            </a:r>
            <a:r>
              <a:rPr lang="en-US" altLang="zh-CN" i="1" baseline="-25000" dirty="0" err="1"/>
              <a:t>ks</a:t>
            </a:r>
            <a:r>
              <a:rPr lang="en-US" altLang="zh-CN" i="1" dirty="0"/>
              <a:t>&gt;</a:t>
            </a:r>
            <a:r>
              <a:rPr lang="en-US" altLang="zh-CN" i="1" dirty="0" err="1"/>
              <a:t>c</a:t>
            </a:r>
            <a:r>
              <a:rPr lang="en-US" altLang="zh-CN" i="1" baseline="-25000" dirty="0" err="1"/>
              <a:t>ks</a:t>
            </a:r>
            <a:r>
              <a:rPr lang="en-US" altLang="zh-CN" i="1" baseline="-25000" dirty="0"/>
              <a:t>'</a:t>
            </a:r>
            <a:endParaRPr lang="zh-CN" altLang="zh-CN" dirty="0"/>
          </a:p>
          <a:p>
            <a:r>
              <a:rPr lang="zh-CN" altLang="zh-CN" b="1" dirty="0"/>
              <a:t>证明：</a:t>
            </a:r>
            <a:r>
              <a:rPr lang="zh-CN" altLang="zh-CN" dirty="0"/>
              <a:t>用反证法。在</a:t>
            </a:r>
            <a:r>
              <a:rPr lang="en-US" altLang="zh-CN" i="1" dirty="0"/>
              <a:t>c</a:t>
            </a:r>
            <a:r>
              <a:rPr lang="en-US" altLang="zh-CN" i="1" baseline="-25000" dirty="0"/>
              <a:t>s</a:t>
            </a:r>
            <a:r>
              <a:rPr lang="en-US" altLang="zh-CN" i="1" dirty="0"/>
              <a:t>&gt;</a:t>
            </a:r>
            <a:r>
              <a:rPr lang="en-US" altLang="zh-CN" i="1" dirty="0" err="1"/>
              <a:t>c</a:t>
            </a:r>
            <a:r>
              <a:rPr lang="en-US" altLang="zh-CN" i="1" baseline="-25000" dirty="0" err="1"/>
              <a:t>s‘</a:t>
            </a:r>
            <a:r>
              <a:rPr lang="zh-CN" altLang="zh-CN" dirty="0"/>
              <a:t>的前提下，假设存在某个</a:t>
            </a:r>
            <a:r>
              <a:rPr lang="en-US" altLang="zh-CN" i="1" dirty="0"/>
              <a:t>k</a:t>
            </a:r>
            <a:r>
              <a:rPr lang="zh-CN" altLang="zh-CN" dirty="0"/>
              <a:t>，使得</a:t>
            </a:r>
            <a:r>
              <a:rPr lang="en-US" altLang="zh-CN" i="1" dirty="0" err="1"/>
              <a:t>c</a:t>
            </a:r>
            <a:r>
              <a:rPr lang="en-US" altLang="zh-CN" i="1" baseline="-25000" dirty="0" err="1"/>
              <a:t>ks</a:t>
            </a:r>
            <a:r>
              <a:rPr lang="en-US" altLang="zh-CN" i="1" dirty="0" err="1"/>
              <a:t>≤c</a:t>
            </a:r>
            <a:r>
              <a:rPr lang="en-US" altLang="zh-CN" i="1" baseline="-25000" dirty="0" err="1"/>
              <a:t>ks</a:t>
            </a:r>
            <a:r>
              <a:rPr lang="en-US" altLang="zh-CN" i="1" baseline="-25000" dirty="0"/>
              <a:t>’</a:t>
            </a:r>
            <a:r>
              <a:rPr lang="zh-CN" altLang="zh-CN" dirty="0"/>
              <a:t>。由中央计划者优化问题的一阶条件式</a:t>
            </a:r>
            <a:r>
              <a:rPr lang="zh-CN" altLang="en-US" dirty="0"/>
              <a:t>可以</a:t>
            </a:r>
            <a:r>
              <a:rPr lang="zh-CN" altLang="zh-CN" dirty="0"/>
              <a:t>知道，对任意一个不同于</a:t>
            </a:r>
            <a:r>
              <a:rPr lang="en-US" altLang="zh-CN" i="1" dirty="0"/>
              <a:t>k</a:t>
            </a:r>
            <a:r>
              <a:rPr lang="zh-CN" altLang="zh-CN" dirty="0"/>
              <a:t>的消费者</a:t>
            </a:r>
            <a:r>
              <a:rPr lang="en-US" altLang="zh-CN" i="1" dirty="0"/>
              <a:t>k'</a:t>
            </a:r>
            <a:r>
              <a:rPr lang="zh-CN" altLang="zh-CN" dirty="0"/>
              <a:t>有</a:t>
            </a:r>
          </a:p>
          <a:p>
            <a:endParaRPr lang="en-US" altLang="zh-CN" dirty="0"/>
          </a:p>
          <a:p>
            <a:pPr marL="342000" indent="0">
              <a:buNone/>
            </a:pPr>
            <a:r>
              <a:rPr lang="zh-CN" altLang="zh-CN" dirty="0"/>
              <a:t>由于</a:t>
            </a:r>
            <a:r>
              <a:rPr lang="en-US" altLang="zh-CN" i="1" dirty="0" err="1"/>
              <a:t>u</a:t>
            </a:r>
            <a:r>
              <a:rPr lang="en-US" altLang="zh-CN" i="1" baseline="-25000" dirty="0" err="1"/>
              <a:t>k</a:t>
            </a:r>
            <a:r>
              <a:rPr lang="en-US" altLang="zh-CN" i="1" dirty="0"/>
              <a:t>(•)</a:t>
            </a:r>
            <a:r>
              <a:rPr lang="zh-CN" altLang="zh-CN" dirty="0"/>
              <a:t>是严格凹函数（二阶导数小于</a:t>
            </a:r>
            <a:r>
              <a:rPr lang="en-US" altLang="zh-CN" dirty="0"/>
              <a:t>0</a:t>
            </a:r>
            <a:r>
              <a:rPr lang="zh-CN" altLang="zh-CN" dirty="0"/>
              <a:t>），所以</a:t>
            </a:r>
            <a:r>
              <a:rPr lang="en-US" altLang="zh-CN" i="1" dirty="0" err="1"/>
              <a:t>u'</a:t>
            </a:r>
            <a:r>
              <a:rPr lang="en-US" altLang="zh-CN" i="1" baseline="-25000" dirty="0" err="1"/>
              <a:t>k</a:t>
            </a:r>
            <a:r>
              <a:rPr lang="en-US" altLang="zh-CN" i="1" dirty="0"/>
              <a:t>(•)</a:t>
            </a:r>
            <a:r>
              <a:rPr lang="zh-CN" altLang="zh-CN" dirty="0"/>
              <a:t>是个单调函数。因此，</a:t>
            </a:r>
            <a:r>
              <a:rPr lang="en-US" altLang="zh-CN" i="1" dirty="0" err="1"/>
              <a:t>c</a:t>
            </a:r>
            <a:r>
              <a:rPr lang="en-US" altLang="zh-CN" i="1" baseline="-25000" dirty="0" err="1"/>
              <a:t>ks</a:t>
            </a:r>
            <a:r>
              <a:rPr lang="en-US" altLang="zh-CN" i="1" dirty="0" err="1"/>
              <a:t>≤c</a:t>
            </a:r>
            <a:r>
              <a:rPr lang="en-US" altLang="zh-CN" i="1" baseline="-25000" dirty="0" err="1"/>
              <a:t>ks</a:t>
            </a:r>
            <a:r>
              <a:rPr lang="en-US" altLang="zh-CN" i="1" baseline="-25000" dirty="0"/>
              <a:t>'</a:t>
            </a:r>
            <a:r>
              <a:rPr lang="zh-CN" altLang="zh-CN" dirty="0"/>
              <a:t>必然意味着对任意一个</a:t>
            </a:r>
            <a:r>
              <a:rPr lang="en-US" altLang="zh-CN" i="1" dirty="0"/>
              <a:t>k'</a:t>
            </a:r>
            <a:r>
              <a:rPr lang="zh-CN" altLang="zh-CN" dirty="0"/>
              <a:t>来说，必然有</a:t>
            </a:r>
            <a:r>
              <a:rPr lang="en-US" altLang="zh-CN" i="1" dirty="0" err="1"/>
              <a:t>c</a:t>
            </a:r>
            <a:r>
              <a:rPr lang="en-US" altLang="zh-CN" i="1" baseline="-25000" dirty="0" err="1"/>
              <a:t>k's</a:t>
            </a:r>
            <a:r>
              <a:rPr lang="en-US" altLang="zh-CN" i="1" dirty="0" err="1"/>
              <a:t>≤c</a:t>
            </a:r>
            <a:r>
              <a:rPr lang="en-US" altLang="zh-CN" i="1" baseline="-25000" dirty="0" err="1"/>
              <a:t>k's</a:t>
            </a:r>
            <a:r>
              <a:rPr lang="en-US" altLang="zh-CN" i="1" baseline="-25000" dirty="0"/>
              <a:t>'</a:t>
            </a:r>
            <a:r>
              <a:rPr lang="zh-CN" altLang="zh-CN" dirty="0"/>
              <a:t>。这样一来，就应该有</a:t>
            </a:r>
            <a:endParaRPr lang="en-US" altLang="zh-CN" dirty="0"/>
          </a:p>
          <a:p>
            <a:pPr marL="0" indent="0">
              <a:buNone/>
            </a:pPr>
            <a:endParaRPr lang="en-US" altLang="zh-CN" dirty="0"/>
          </a:p>
          <a:p>
            <a:pPr marL="342000" indent="0">
              <a:buNone/>
            </a:pPr>
            <a:r>
              <a:rPr lang="zh-CN" altLang="zh-CN" dirty="0"/>
              <a:t>与前面的假设矛盾。因此，假设不成立，命题得证</a:t>
            </a:r>
            <a:endParaRPr lang="en-US" altLang="zh-CN" dirty="0"/>
          </a:p>
          <a:p>
            <a:pPr marL="0" indent="0">
              <a:buNone/>
            </a:pPr>
            <a:endParaRPr lang="en-US" altLang="zh-CN" dirty="0"/>
          </a:p>
        </p:txBody>
      </p:sp>
      <p:sp>
        <p:nvSpPr>
          <p:cNvPr id="4" name="灯片编号占位符 3">
            <a:extLst>
              <a:ext uri="{FF2B5EF4-FFF2-40B4-BE49-F238E27FC236}">
                <a16:creationId xmlns:a16="http://schemas.microsoft.com/office/drawing/2014/main" id="{1556E493-C51B-40F7-BA5C-9C0E47E14190}"/>
              </a:ext>
            </a:extLst>
          </p:cNvPr>
          <p:cNvSpPr>
            <a:spLocks noGrp="1"/>
          </p:cNvSpPr>
          <p:nvPr>
            <p:ph type="sldNum" sz="quarter" idx="12"/>
          </p:nvPr>
        </p:nvSpPr>
        <p:spPr/>
        <p:txBody>
          <a:bodyPr/>
          <a:lstStyle/>
          <a:p>
            <a:pPr>
              <a:defRPr/>
            </a:pPr>
            <a:fld id="{DF4C29A2-310B-4614-9E82-82EDFD340A49}" type="slidenum">
              <a:rPr lang="zh-CN" altLang="en-US" smtClean="0"/>
              <a:pPr>
                <a:defRPr/>
              </a:pPr>
              <a:t>9</a:t>
            </a:fld>
            <a:endParaRPr lang="zh-CN" altLang="en-US" dirty="0"/>
          </a:p>
        </p:txBody>
      </p:sp>
      <p:sp>
        <p:nvSpPr>
          <p:cNvPr id="5" name="Rectangle 2">
            <a:extLst>
              <a:ext uri="{FF2B5EF4-FFF2-40B4-BE49-F238E27FC236}">
                <a16:creationId xmlns:a16="http://schemas.microsoft.com/office/drawing/2014/main" id="{656E631B-3402-4679-8B15-4AB4B3870A1A}"/>
              </a:ext>
            </a:extLst>
          </p:cNvPr>
          <p:cNvSpPr>
            <a:spLocks noChangeArrowheads="1"/>
          </p:cNvSpPr>
          <p:nvPr/>
        </p:nvSpPr>
        <p:spPr bwMode="auto">
          <a:xfrm>
            <a:off x="915342"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a:extLst>
              <a:ext uri="{FF2B5EF4-FFF2-40B4-BE49-F238E27FC236}">
                <a16:creationId xmlns:a16="http://schemas.microsoft.com/office/drawing/2014/main" id="{69164FF5-A9DA-40C6-B42B-6F1FA0061E2C}"/>
              </a:ext>
            </a:extLst>
          </p:cNvPr>
          <p:cNvSpPr>
            <a:spLocks noChangeArrowheads="1"/>
          </p:cNvSpPr>
          <p:nvPr/>
        </p:nvSpPr>
        <p:spPr bwMode="auto">
          <a:xfrm>
            <a:off x="1835696"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6">
            <a:extLst>
              <a:ext uri="{FF2B5EF4-FFF2-40B4-BE49-F238E27FC236}">
                <a16:creationId xmlns:a16="http://schemas.microsoft.com/office/drawing/2014/main" id="{FB211C91-EE22-4005-89BE-1CF8159990BF}"/>
              </a:ext>
            </a:extLst>
          </p:cNvPr>
          <p:cNvSpPr>
            <a:spLocks noChangeArrowheads="1"/>
          </p:cNvSpPr>
          <p:nvPr/>
        </p:nvSpPr>
        <p:spPr bwMode="auto">
          <a:xfrm>
            <a:off x="3707904" y="4387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1" name="Rectangle 8">
            <a:extLst>
              <a:ext uri="{FF2B5EF4-FFF2-40B4-BE49-F238E27FC236}">
                <a16:creationId xmlns:a16="http://schemas.microsoft.com/office/drawing/2014/main" id="{86295EE3-3635-4103-B5DD-5B18EB049CA6}"/>
              </a:ext>
            </a:extLst>
          </p:cNvPr>
          <p:cNvSpPr>
            <a:spLocks noChangeArrowheads="1"/>
          </p:cNvSpPr>
          <p:nvPr/>
        </p:nvSpPr>
        <p:spPr bwMode="auto">
          <a:xfrm>
            <a:off x="2411760" y="46244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a:extLst>
              <a:ext uri="{FF2B5EF4-FFF2-40B4-BE49-F238E27FC236}">
                <a16:creationId xmlns:a16="http://schemas.microsoft.com/office/drawing/2014/main" id="{18E316E2-76A7-4224-A12E-DFB552CECD76}"/>
              </a:ext>
            </a:extLst>
          </p:cNvPr>
          <p:cNvSpPr>
            <a:spLocks noChangeArrowheads="1"/>
          </p:cNvSpPr>
          <p:nvPr/>
        </p:nvSpPr>
        <p:spPr bwMode="auto">
          <a:xfrm>
            <a:off x="3851920" y="350923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Rectangle 2">
            <a:extLst>
              <a:ext uri="{FF2B5EF4-FFF2-40B4-BE49-F238E27FC236}">
                <a16:creationId xmlns:a16="http://schemas.microsoft.com/office/drawing/2014/main" id="{238B1B0A-E4BA-45E9-A3D2-95F5D9CA0755}"/>
              </a:ext>
            </a:extLst>
          </p:cNvPr>
          <p:cNvSpPr>
            <a:spLocks noChangeArrowheads="1"/>
          </p:cNvSpPr>
          <p:nvPr/>
        </p:nvSpPr>
        <p:spPr bwMode="auto">
          <a:xfrm>
            <a:off x="1593527" y="34757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2" name="Rectangle 5">
            <a:extLst>
              <a:ext uri="{FF2B5EF4-FFF2-40B4-BE49-F238E27FC236}">
                <a16:creationId xmlns:a16="http://schemas.microsoft.com/office/drawing/2014/main" id="{53AD33D1-57C4-4600-BA9E-1FBD3A4E62B7}"/>
              </a:ext>
            </a:extLst>
          </p:cNvPr>
          <p:cNvSpPr>
            <a:spLocks noChangeArrowheads="1"/>
          </p:cNvSpPr>
          <p:nvPr/>
        </p:nvSpPr>
        <p:spPr bwMode="auto">
          <a:xfrm>
            <a:off x="2363911" y="431040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7">
            <a:extLst>
              <a:ext uri="{FF2B5EF4-FFF2-40B4-BE49-F238E27FC236}">
                <a16:creationId xmlns:a16="http://schemas.microsoft.com/office/drawing/2014/main" id="{EA24C8FF-3881-4982-893F-F8B1242516EC}"/>
              </a:ext>
            </a:extLst>
          </p:cNvPr>
          <p:cNvSpPr>
            <a:spLocks noChangeArrowheads="1"/>
          </p:cNvSpPr>
          <p:nvPr/>
        </p:nvSpPr>
        <p:spPr bwMode="auto">
          <a:xfrm>
            <a:off x="3851920" y="40571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6" name="Rectangle 6">
            <a:extLst>
              <a:ext uri="{FF2B5EF4-FFF2-40B4-BE49-F238E27FC236}">
                <a16:creationId xmlns:a16="http://schemas.microsoft.com/office/drawing/2014/main" id="{36DFD182-782D-4605-B744-673E243A412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Rectangle 8">
            <a:extLst>
              <a:ext uri="{FF2B5EF4-FFF2-40B4-BE49-F238E27FC236}">
                <a16:creationId xmlns:a16="http://schemas.microsoft.com/office/drawing/2014/main" id="{939F54B0-2568-4AB5-A397-5EE5F32DDD64}"/>
              </a:ext>
            </a:extLst>
          </p:cNvPr>
          <p:cNvSpPr>
            <a:spLocks noChangeArrowheads="1"/>
          </p:cNvSpPr>
          <p:nvPr/>
        </p:nvSpPr>
        <p:spPr bwMode="auto">
          <a:xfrm>
            <a:off x="4553640" y="4588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a:extLst>
              <a:ext uri="{FF2B5EF4-FFF2-40B4-BE49-F238E27FC236}">
                <a16:creationId xmlns:a16="http://schemas.microsoft.com/office/drawing/2014/main" id="{C92F999D-2FF2-47B8-AD50-2A9905CFA706}"/>
              </a:ext>
            </a:extLst>
          </p:cNvPr>
          <p:cNvPicPr>
            <a:picLocks noChangeAspect="1"/>
          </p:cNvPicPr>
          <p:nvPr/>
        </p:nvPicPr>
        <p:blipFill>
          <a:blip r:embed="rId2"/>
          <a:stretch>
            <a:fillRect/>
          </a:stretch>
        </p:blipFill>
        <p:spPr>
          <a:xfrm>
            <a:off x="3305175" y="2874229"/>
            <a:ext cx="2533650" cy="682594"/>
          </a:xfrm>
          <a:prstGeom prst="rect">
            <a:avLst/>
          </a:prstGeom>
        </p:spPr>
      </p:pic>
      <p:pic>
        <p:nvPicPr>
          <p:cNvPr id="13" name="图片 12">
            <a:extLst>
              <a:ext uri="{FF2B5EF4-FFF2-40B4-BE49-F238E27FC236}">
                <a16:creationId xmlns:a16="http://schemas.microsoft.com/office/drawing/2014/main" id="{B5914BE2-0D90-4C48-97B2-E85D2292342C}"/>
              </a:ext>
            </a:extLst>
          </p:cNvPr>
          <p:cNvPicPr>
            <a:picLocks noChangeAspect="1"/>
          </p:cNvPicPr>
          <p:nvPr/>
        </p:nvPicPr>
        <p:blipFill>
          <a:blip r:embed="rId3"/>
          <a:stretch>
            <a:fillRect/>
          </a:stretch>
        </p:blipFill>
        <p:spPr>
          <a:xfrm>
            <a:off x="3477100" y="4415304"/>
            <a:ext cx="2189799" cy="646266"/>
          </a:xfrm>
          <a:prstGeom prst="rect">
            <a:avLst/>
          </a:prstGeom>
        </p:spPr>
      </p:pic>
    </p:spTree>
    <p:extLst>
      <p:ext uri="{BB962C8B-B14F-4D97-AF65-F5344CB8AC3E}">
        <p14:creationId xmlns:p14="http://schemas.microsoft.com/office/powerpoint/2010/main" val="218409083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13759</TotalTime>
  <Words>1642</Words>
  <Application>Microsoft Office PowerPoint</Application>
  <PresentationFormat>全屏显示(4:3)</PresentationFormat>
  <Paragraphs>183</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黑体</vt:lpstr>
      <vt:lpstr>楷体_GB2312</vt:lpstr>
      <vt:lpstr>宋体</vt:lpstr>
      <vt:lpstr>Arial</vt:lpstr>
      <vt:lpstr>Calibri</vt:lpstr>
      <vt:lpstr>Times New Roman</vt:lpstr>
      <vt:lpstr>Wingdings</vt:lpstr>
      <vt:lpstr>Office 主题</vt:lpstr>
      <vt:lpstr>第11讲  完备市场中一般均衡的性质</vt:lpstr>
      <vt:lpstr>C-CAPM讨论路线图</vt:lpstr>
      <vt:lpstr>有关资产市场中一般均衡的关键问题</vt:lpstr>
      <vt:lpstr>11.1 最优风险分担 中央计划者视角寻找最优风险分担（帕累托最优）</vt:lpstr>
      <vt:lpstr>11.1 最优风险分担 中央计划者问题的求解</vt:lpstr>
      <vt:lpstr>11.1 最优风险分担 中央计划者与市场均衡的等价</vt:lpstr>
      <vt:lpstr>11.1 最优风险分担 福利经济学定理</vt:lpstr>
      <vt:lpstr>11.1 最优风险分担 最优风险分担的特性：消费者消费波动只与总禀赋有关</vt:lpstr>
      <vt:lpstr>11.1 最优风险分担 最优风险分担的特性：消费者间的消费波动完全正相关</vt:lpstr>
      <vt:lpstr>11.1 最优风险分担 最优风险分担的特性：越是风险厌恶，承担风险越少</vt:lpstr>
      <vt:lpstr>11.2 代表性消费者 消费者优化的一阶条件</vt:lpstr>
      <vt:lpstr>11.2 代表性消费者 消费者优化的一阶条件（续）</vt:lpstr>
      <vt:lpstr>11.2 代表性消费者 代表性消费者</vt:lpstr>
      <vt:lpstr>11.3 均衡中的资产价格 资产定价方程的推导</vt:lpstr>
      <vt:lpstr>11.3 均衡中的资产价格 资产定价方程的推导（续）</vt:lpstr>
      <vt:lpstr>11.3 均衡中的资产价格 C-CAPM资产定价方程及其经济含义</vt:lpstr>
      <vt:lpstr>11.3 均衡中的资产价格 作为C-CAPM的一个特例的CAPM</vt:lpstr>
      <vt:lpstr>11.3 均衡中的资产价格 作为C-CAPM的一个特例的CAPM（续）</vt:lpstr>
    </vt:vector>
  </TitlesOfParts>
  <Company>Lenovo (Beijing)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徐高</dc:creator>
  <cp:lastModifiedBy>Gao Xu</cp:lastModifiedBy>
  <cp:revision>1530</cp:revision>
  <cp:lastPrinted>2019-03-23T06:29:16Z</cp:lastPrinted>
  <dcterms:created xsi:type="dcterms:W3CDTF">2011-05-10T08:48:38Z</dcterms:created>
  <dcterms:modified xsi:type="dcterms:W3CDTF">2019-03-31T15:12:37Z</dcterms:modified>
</cp:coreProperties>
</file>