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82" r:id="rId2"/>
    <p:sldId id="1038" r:id="rId3"/>
    <p:sldId id="1039" r:id="rId4"/>
    <p:sldId id="1040" r:id="rId5"/>
    <p:sldId id="1041" r:id="rId6"/>
    <p:sldId id="1042" r:id="rId7"/>
    <p:sldId id="1043" r:id="rId8"/>
    <p:sldId id="1044" r:id="rId9"/>
    <p:sldId id="1046" r:id="rId10"/>
    <p:sldId id="1045" r:id="rId11"/>
    <p:sldId id="1047" r:id="rId12"/>
    <p:sldId id="1049" r:id="rId13"/>
    <p:sldId id="1048" r:id="rId14"/>
    <p:sldId id="1057" r:id="rId15"/>
    <p:sldId id="1050" r:id="rId16"/>
    <p:sldId id="1055" r:id="rId17"/>
    <p:sldId id="1051" r:id="rId18"/>
    <p:sldId id="1052" r:id="rId19"/>
    <p:sldId id="1056" r:id="rId20"/>
    <p:sldId id="1059" r:id="rId21"/>
    <p:sldId id="1060" r:id="rId22"/>
  </p:sldIdLst>
  <p:sldSz cx="9144000" cy="6858000" type="screen4x3"/>
  <p:notesSz cx="6797675" cy="99282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990033"/>
    <a:srgbClr val="660033"/>
    <a:srgbClr val="660066"/>
    <a:srgbClr val="CC99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1" autoAdjust="0"/>
    <p:restoredTop sz="94660"/>
  </p:normalViewPr>
  <p:slideViewPr>
    <p:cSldViewPr>
      <p:cViewPr varScale="1">
        <p:scale>
          <a:sx n="63" d="100"/>
          <a:sy n="63" d="100"/>
        </p:scale>
        <p:origin x="138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06B6F58D-1BB5-4308-B4DD-6C0FC118133A}" type="datetimeFigureOut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C530320A-D8DC-4FBF-B2E0-1088B3E9D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FC5AFA0E-7F78-4574-9524-75194415ADA9}" type="datetimeFigureOut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8" tIns="47784" rIns="95568" bIns="47784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9" y="4714875"/>
            <a:ext cx="5437187" cy="4467225"/>
          </a:xfrm>
          <a:prstGeom prst="rect">
            <a:avLst/>
          </a:prstGeom>
        </p:spPr>
        <p:txBody>
          <a:bodyPr vert="horz" lIns="95568" tIns="47784" rIns="95568" bIns="47784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07DECCF1-2EC0-46C0-963C-8EB7ABF184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785938"/>
            <a:ext cx="9144000" cy="3786187"/>
          </a:xfrm>
          <a:prstGeom prst="rect">
            <a:avLst/>
          </a:prstGeom>
          <a:solidFill>
            <a:srgbClr val="990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395536" y="3429000"/>
            <a:ext cx="8358187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596" y="2000240"/>
            <a:ext cx="7858180" cy="928694"/>
          </a:xfrm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7929618" cy="1214446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95D5C-2370-4E2E-9E18-64208CBF73D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B0920-9331-44B4-A71B-D61424E00F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571472" y="742874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《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金融经济学二十五讲</a:t>
            </a:r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》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配套课件</a:t>
            </a:r>
            <a:endParaRPr lang="en-US" altLang="zh-CN" sz="2000" b="1" dirty="0">
              <a:solidFill>
                <a:srgbClr val="990033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baseline="0">
                <a:latin typeface="Arial" pitchFamily="34" charset="0"/>
                <a:ea typeface="黑体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8662" y="1357298"/>
            <a:ext cx="7786687" cy="4714875"/>
          </a:xfrm>
        </p:spPr>
        <p:txBody>
          <a:bodyPr/>
          <a:lstStyle>
            <a:lvl1pPr>
              <a:spcBef>
                <a:spcPts val="1800"/>
              </a:spcBef>
              <a:defRPr sz="18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3pPr>
            <a:lvl4pPr>
              <a:defRPr sz="1600">
                <a:latin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23E72-E273-4284-868A-4643E3253FD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C29A2-310B-4614-9E82-82EDFD340A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2910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86314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C1F07-A685-436B-AEAD-190B67CB340D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39228-A952-4448-8F87-FF29D71BA6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10" y="1500174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660066"/>
                </a:solidFill>
                <a:latin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6314" y="1500174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660066"/>
                </a:solidFill>
                <a:latin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53B86-13DB-42EF-AE9C-E989ADFDEA05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E48A5-2352-47BA-A112-0FE5146B45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87624" y="1700808"/>
            <a:ext cx="7272808" cy="3744417"/>
          </a:xfrm>
        </p:spPr>
        <p:txBody>
          <a:bodyPr/>
          <a:lstStyle>
            <a:lvl1pPr>
              <a:spcBef>
                <a:spcPts val="1800"/>
              </a:spcBef>
              <a:defRPr sz="2000" b="1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1800" baseline="0">
                <a:latin typeface="Times New Roman" pitchFamily="18" charset="0"/>
              </a:defRPr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D4D0E-D6BB-49E9-9C78-3FDAC03551E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E445D-538B-4B36-B97B-799D81D696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0801A-4342-419A-BAD3-28ED5414F797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6D941-A598-454B-BA31-33CABC3971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288" y="2136071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2910" y="2852936"/>
            <a:ext cx="4040188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8024" y="2132856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86314" y="2852936"/>
            <a:ext cx="4041775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" name="内容占位符 2"/>
          <p:cNvSpPr>
            <a:spLocks noGrp="1"/>
          </p:cNvSpPr>
          <p:nvPr>
            <p:ph idx="13"/>
          </p:nvPr>
        </p:nvSpPr>
        <p:spPr>
          <a:xfrm>
            <a:off x="909940" y="1108352"/>
            <a:ext cx="7786687" cy="80848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lang="zh-CN" altLang="en-US" sz="1600" kern="1200" baseline="0" dirty="0" smtClean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  <a:cs typeface="+mn-cs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u"/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E6FAA-8371-4E6A-B342-0D2C2F864C88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16CB2-F0AF-4685-831F-1FA3FB8ADE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928688" y="0"/>
            <a:ext cx="775811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928688" y="1285875"/>
            <a:ext cx="778668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85813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B1F943-31FD-4698-99BE-5378A251F629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57563" y="635793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15125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44337-6DAB-4CB0-8F8C-57E9F591FA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428596" cy="6858000"/>
          </a:xfrm>
          <a:prstGeom prst="rect">
            <a:avLst/>
          </a:prstGeom>
          <a:gradFill flip="none" rotWithShape="1">
            <a:gsLst>
              <a:gs pos="75000">
                <a:srgbClr val="990033"/>
              </a:gs>
              <a:gs pos="100000">
                <a:srgbClr val="CC99FF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 rot="10800000">
            <a:off x="928688" y="1000125"/>
            <a:ext cx="7786687" cy="1588"/>
          </a:xfrm>
          <a:prstGeom prst="line">
            <a:avLst/>
          </a:prstGeom>
          <a:ln w="190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5" name="TextBox 9"/>
          <p:cNvSpPr txBox="1">
            <a:spLocks noChangeArrowheads="1"/>
          </p:cNvSpPr>
          <p:nvPr userDrawn="1"/>
        </p:nvSpPr>
        <p:spPr bwMode="auto">
          <a:xfrm>
            <a:off x="59410" y="1214422"/>
            <a:ext cx="369332" cy="3929090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金融经济学二十五讲</a:t>
            </a: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》——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第</a:t>
            </a: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10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讲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06" r:id="rId1"/>
    <p:sldLayoutId id="2147485707" r:id="rId2"/>
    <p:sldLayoutId id="2147485696" r:id="rId3"/>
    <p:sldLayoutId id="2147485697" r:id="rId4"/>
    <p:sldLayoutId id="2147485699" r:id="rId5"/>
    <p:sldLayoutId id="2147485700" r:id="rId6"/>
    <p:sldLayoutId id="2147485708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 baseline="0">
          <a:solidFill>
            <a:srgbClr val="990033"/>
          </a:solidFill>
          <a:latin typeface="Arial" pitchFamily="34" charset="0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Font typeface="Wingdings" pitchFamily="2" charset="2"/>
        <a:buChar char="u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>
          <a:xfrm>
            <a:off x="684213" y="1989138"/>
            <a:ext cx="8105775" cy="12238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4000" dirty="0"/>
              <a:t>第</a:t>
            </a:r>
            <a:r>
              <a:rPr lang="en-US" altLang="zh-CN" sz="4000" dirty="0"/>
              <a:t>10</a:t>
            </a:r>
            <a:r>
              <a:rPr lang="zh-CN" altLang="en-US" sz="4000" dirty="0"/>
              <a:t>讲 </a:t>
            </a:r>
            <a:br>
              <a:rPr lang="en-US" altLang="zh-CN" sz="4000" dirty="0"/>
            </a:br>
            <a:r>
              <a:rPr lang="zh-CN" altLang="en-US" sz="4000" dirty="0"/>
              <a:t>求解完备市场中的一般均衡</a:t>
            </a:r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827088" y="3357563"/>
            <a:ext cx="7993062" cy="1857375"/>
          </a:xfrm>
        </p:spPr>
        <p:txBody>
          <a:bodyPr/>
          <a:lstStyle/>
          <a:p>
            <a:pPr eaLnBrk="1" hangingPunct="1"/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en-US" altLang="zh-CN" sz="2400" dirty="0">
              <a:latin typeface="Arial" pitchFamily="34" charset="0"/>
            </a:endParaRPr>
          </a:p>
          <a:p>
            <a:pPr eaLnBrk="1" hangingPunct="1"/>
            <a:r>
              <a:rPr lang="zh-CN" altLang="en-US" sz="2400" dirty="0">
                <a:latin typeface="Arial" pitchFamily="34" charset="0"/>
              </a:rPr>
              <a:t>徐高  </a:t>
            </a:r>
            <a:r>
              <a:rPr lang="zh-CN" altLang="en-US" dirty="0">
                <a:latin typeface="Arial" pitchFamily="34" charset="0"/>
              </a:rPr>
              <a:t>博士</a:t>
            </a:r>
            <a:endParaRPr lang="en-US" altLang="zh-CN" dirty="0">
              <a:latin typeface="Arial" pitchFamily="34" charset="0"/>
            </a:endParaRPr>
          </a:p>
          <a:p>
            <a:pPr eaLnBrk="1" hangingPunct="1"/>
            <a:r>
              <a:rPr lang="en-US" altLang="zh-CN" sz="1800" dirty="0">
                <a:latin typeface="Arial" pitchFamily="34" charset="0"/>
              </a:rPr>
              <a:t>2019</a:t>
            </a:r>
            <a:r>
              <a:rPr lang="zh-CN" altLang="en-US" sz="1800" dirty="0">
                <a:latin typeface="Arial" pitchFamily="34" charset="0"/>
              </a:rPr>
              <a:t>年</a:t>
            </a:r>
            <a:r>
              <a:rPr lang="en-US" altLang="zh-CN" sz="1800" dirty="0"/>
              <a:t>3</a:t>
            </a:r>
            <a:r>
              <a:rPr lang="zh-CN" altLang="en-US" sz="1800" dirty="0">
                <a:latin typeface="Arial" pitchFamily="34" charset="0"/>
              </a:rPr>
              <a:t>月</a:t>
            </a:r>
            <a:r>
              <a:rPr lang="en-US" altLang="zh-CN" sz="1800" dirty="0">
                <a:latin typeface="Arial" pitchFamily="34" charset="0"/>
              </a:rPr>
              <a:t>23</a:t>
            </a:r>
            <a:r>
              <a:rPr lang="zh-CN" altLang="en-US" sz="1800" dirty="0">
                <a:latin typeface="Arial" pitchFamily="34" charset="0"/>
              </a:rPr>
              <a:t>日</a:t>
            </a:r>
          </a:p>
          <a:p>
            <a:pPr eaLnBrk="1" hangingPunct="1"/>
            <a:endParaRPr lang="zh-CN" altLang="en-US" sz="1600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504605-71EB-4487-94DA-7F6779BB83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10.2 </a:t>
            </a:r>
            <a:r>
              <a:rPr lang="zh-CN" altLang="zh-CN" sz="2000" dirty="0"/>
              <a:t>完备市场和</a:t>
            </a:r>
            <a:r>
              <a:rPr lang="en-US" altLang="zh-CN" sz="2000" dirty="0"/>
              <a:t>Arrow-Debreu</a:t>
            </a:r>
            <a:r>
              <a:rPr lang="zh-CN" altLang="zh-CN" sz="2000" dirty="0"/>
              <a:t>市场</a:t>
            </a:r>
            <a:br>
              <a:rPr lang="en-US" altLang="zh-CN" dirty="0"/>
            </a:br>
            <a:r>
              <a:rPr lang="zh-CN" altLang="en-US" dirty="0"/>
              <a:t>无风险资产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C89441C-36F2-45FA-94C9-3C226CB892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无风险资产是在各个状态中支付都为</a:t>
            </a:r>
            <a:r>
              <a:rPr lang="en-US" altLang="zh-CN" dirty="0"/>
              <a:t>1</a:t>
            </a:r>
            <a:r>
              <a:rPr lang="zh-CN" altLang="zh-CN" dirty="0"/>
              <a:t>的资产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无风险资产在</a:t>
            </a:r>
            <a:r>
              <a:rPr lang="en-US" altLang="zh-CN" dirty="0"/>
              <a:t>0</a:t>
            </a:r>
            <a:r>
              <a:rPr lang="zh-CN" altLang="zh-CN" dirty="0"/>
              <a:t>期的价格</a:t>
            </a:r>
            <a:r>
              <a:rPr lang="zh-CN" altLang="en-US" dirty="0"/>
              <a:t>（记</a:t>
            </a:r>
            <a:r>
              <a:rPr lang="zh-CN" altLang="zh-CN" dirty="0"/>
              <a:t>为</a:t>
            </a:r>
            <a:r>
              <a:rPr lang="en-US" altLang="zh-CN" i="1" dirty="0"/>
              <a:t>ρ</a:t>
            </a:r>
            <a:r>
              <a:rPr lang="zh-CN" altLang="en-US" dirty="0"/>
              <a:t>）</a:t>
            </a:r>
            <a:r>
              <a:rPr lang="zh-CN" altLang="zh-CN" dirty="0"/>
              <a:t>等于所有</a:t>
            </a:r>
            <a:r>
              <a:rPr lang="en-US" altLang="zh-CN" dirty="0"/>
              <a:t>Arrow</a:t>
            </a:r>
            <a:r>
              <a:rPr lang="zh-CN" altLang="zh-CN" dirty="0"/>
              <a:t>证券的价格之和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D232165-8C26-4B52-A34C-23FF940B9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B21B2E83-7E38-4DD8-9460-88ABEFAB03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968" y="21328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3B67702-1B7C-4C41-B8A2-D92C80BCCD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968" y="414525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66E2E62-7761-4439-B338-972FE395FE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968" y="2028298"/>
            <a:ext cx="666461" cy="106135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5ED7E41-E6C1-416D-9796-9930B9EDE0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3200" y="4077724"/>
            <a:ext cx="1409088" cy="644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094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21E21E-6876-444D-9573-C01EAFB52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10.3 </a:t>
            </a:r>
            <a:r>
              <a:rPr lang="zh-CN" altLang="zh-CN" sz="2000" dirty="0"/>
              <a:t>完备市场中的均衡</a:t>
            </a:r>
            <a:br>
              <a:rPr lang="en-US" altLang="zh-CN" dirty="0"/>
            </a:br>
            <a:r>
              <a:rPr lang="zh-CN" altLang="en-US" dirty="0"/>
              <a:t>消费者优化问题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CA549E7-451F-4F66-B3E7-76AD4FABBF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消费者的优化问题</a:t>
            </a:r>
            <a:r>
              <a:rPr lang="zh-CN" altLang="en-US" dirty="0"/>
              <a:t>：给定</a:t>
            </a:r>
            <a:r>
              <a:rPr lang="zh-CN" altLang="zh-CN" dirty="0"/>
              <a:t>在</a:t>
            </a:r>
            <a:r>
              <a:rPr lang="en-US" altLang="zh-CN" dirty="0"/>
              <a:t>0</a:t>
            </a:r>
            <a:r>
              <a:rPr lang="zh-CN" altLang="zh-CN" dirty="0"/>
              <a:t>期及</a:t>
            </a:r>
            <a:r>
              <a:rPr lang="en-US" altLang="zh-CN" dirty="0"/>
              <a:t>1</a:t>
            </a:r>
            <a:r>
              <a:rPr lang="zh-CN" altLang="zh-CN" dirty="0"/>
              <a:t>期</a:t>
            </a:r>
            <a:r>
              <a:rPr lang="en-US" altLang="zh-CN" i="1" dirty="0"/>
              <a:t>S</a:t>
            </a:r>
            <a:r>
              <a:rPr lang="zh-CN" altLang="zh-CN" dirty="0"/>
              <a:t>个状态中的消费品禀赋</a:t>
            </a:r>
            <a:r>
              <a:rPr lang="zh-CN" altLang="en-US" dirty="0"/>
              <a:t>（</a:t>
            </a:r>
            <a:r>
              <a:rPr lang="en-US" altLang="zh-CN" i="1" dirty="0"/>
              <a:t>e</a:t>
            </a:r>
            <a:r>
              <a:rPr lang="en-US" altLang="zh-CN" baseline="-25000" dirty="0"/>
              <a:t>0</a:t>
            </a:r>
            <a:r>
              <a:rPr lang="zh-CN" altLang="zh-CN" dirty="0"/>
              <a:t>、</a:t>
            </a:r>
            <a:r>
              <a:rPr lang="en-US" altLang="zh-CN" i="1" dirty="0"/>
              <a:t>e</a:t>
            </a:r>
            <a:r>
              <a:rPr lang="en-US" altLang="zh-CN" baseline="-25000" dirty="0"/>
              <a:t>1</a:t>
            </a:r>
            <a:r>
              <a:rPr lang="zh-CN" altLang="zh-CN" dirty="0"/>
              <a:t>、</a:t>
            </a:r>
            <a:r>
              <a:rPr lang="en-US" altLang="zh-CN" dirty="0"/>
              <a:t>...</a:t>
            </a:r>
            <a:r>
              <a:rPr lang="zh-CN" altLang="zh-CN" dirty="0"/>
              <a:t>、</a:t>
            </a:r>
            <a:r>
              <a:rPr lang="en-US" altLang="zh-CN" i="1" dirty="0" err="1"/>
              <a:t>e</a:t>
            </a:r>
            <a:r>
              <a:rPr lang="en-US" altLang="zh-CN" i="1" baseline="-25000" dirty="0" err="1"/>
              <a:t>S</a:t>
            </a:r>
            <a:r>
              <a:rPr lang="zh-CN" altLang="en-US" dirty="0"/>
              <a:t>） ，</a:t>
            </a:r>
            <a:r>
              <a:rPr lang="zh-CN" altLang="zh-CN" dirty="0"/>
              <a:t>选择对所有</a:t>
            </a:r>
            <a:r>
              <a:rPr lang="en-US" altLang="zh-CN" i="1" dirty="0"/>
              <a:t>J</a:t>
            </a:r>
            <a:r>
              <a:rPr lang="zh-CN" altLang="zh-CN" dirty="0"/>
              <a:t>种资产的持有量</a:t>
            </a:r>
            <a:r>
              <a:rPr lang="en-US" altLang="zh-CN" i="1" dirty="0"/>
              <a:t>(θ</a:t>
            </a:r>
            <a:r>
              <a:rPr lang="en-US" altLang="zh-CN" baseline="-25000" dirty="0"/>
              <a:t>1</a:t>
            </a:r>
            <a:r>
              <a:rPr lang="en-US" altLang="zh-CN" i="1" dirty="0"/>
              <a:t>, ..., </a:t>
            </a:r>
            <a:r>
              <a:rPr lang="en-US" altLang="zh-CN" i="1" dirty="0" err="1"/>
              <a:t>θ</a:t>
            </a:r>
            <a:r>
              <a:rPr lang="en-US" altLang="zh-CN" i="1" baseline="-25000" dirty="0" err="1"/>
              <a:t>J</a:t>
            </a:r>
            <a:r>
              <a:rPr lang="en-US" altLang="zh-CN" i="1" dirty="0"/>
              <a:t>)</a:t>
            </a:r>
            <a:r>
              <a:rPr lang="zh-CN" altLang="zh-CN" dirty="0"/>
              <a:t>来最大化期望效用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运用</a:t>
            </a:r>
            <a:r>
              <a:rPr lang="en-US" altLang="zh-CN" dirty="0"/>
              <a:t>Arrow</a:t>
            </a:r>
            <a:r>
              <a:rPr lang="zh-CN" altLang="en-US" dirty="0"/>
              <a:t>证券将消费者优化问题简化为（</a:t>
            </a:r>
            <a:r>
              <a:rPr lang="en-US" altLang="zh-CN" i="1" dirty="0"/>
              <a:t> (θ</a:t>
            </a:r>
            <a:r>
              <a:rPr lang="en-US" altLang="zh-CN" i="1" baseline="-25000" dirty="0"/>
              <a:t>1</a:t>
            </a:r>
            <a:r>
              <a:rPr lang="en-US" altLang="zh-CN" i="1" dirty="0"/>
              <a:t>, ..., </a:t>
            </a:r>
            <a:r>
              <a:rPr lang="en-US" altLang="zh-CN" i="1" dirty="0" err="1"/>
              <a:t>θ</a:t>
            </a:r>
            <a:r>
              <a:rPr lang="en-US" altLang="zh-CN" i="1" baseline="-25000" dirty="0" err="1"/>
              <a:t>S</a:t>
            </a:r>
            <a:r>
              <a:rPr lang="en-US" altLang="zh-CN" i="1" dirty="0"/>
              <a:t>)</a:t>
            </a:r>
            <a:r>
              <a:rPr lang="zh-CN" altLang="en-US" dirty="0"/>
              <a:t>为对</a:t>
            </a:r>
            <a:r>
              <a:rPr lang="en-US" altLang="zh-CN" dirty="0"/>
              <a:t>Arrow</a:t>
            </a:r>
            <a:r>
              <a:rPr lang="zh-CN" altLang="en-US" dirty="0"/>
              <a:t>证券的持有量）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A534C77-4466-407F-ADC3-53C598770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4E1FB67A-767D-40E1-BA1A-67BF3C8C31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AD7CE1F-4BDB-4F41-844C-D183066CCF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DB4DBAF-D195-46A7-9D95-595A0BAE2A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832" y="2069306"/>
            <a:ext cx="3829050" cy="202882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4FE4C9C-13CF-492B-A0DC-E656C9567C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7482" y="4557706"/>
            <a:ext cx="3333750" cy="1649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0382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21E21E-6876-444D-9573-C01EAFB52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10.3 </a:t>
            </a:r>
            <a:r>
              <a:rPr lang="zh-CN" altLang="zh-CN" sz="2000" dirty="0"/>
              <a:t>完备市场中的均衡</a:t>
            </a:r>
            <a:br>
              <a:rPr lang="en-US" altLang="zh-CN" dirty="0"/>
            </a:br>
            <a:r>
              <a:rPr lang="zh-CN" altLang="en-US" dirty="0"/>
              <a:t>消费者优化问题求解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CA549E7-451F-4F66-B3E7-76AD4FABBF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消费者的优化问题</a:t>
            </a:r>
            <a:r>
              <a:rPr lang="zh-CN" altLang="en-US" dirty="0"/>
              <a:t>改写为（</a:t>
            </a:r>
            <a:r>
              <a:rPr lang="en-US" altLang="zh-CN" dirty="0"/>
              <a:t>1</a:t>
            </a:r>
            <a:r>
              <a:rPr lang="zh-CN" altLang="en-US" dirty="0"/>
              <a:t>期约束代入</a:t>
            </a:r>
            <a:r>
              <a:rPr lang="en-US" altLang="zh-CN" dirty="0"/>
              <a:t>0</a:t>
            </a:r>
            <a:r>
              <a:rPr lang="zh-CN" altLang="en-US" dirty="0"/>
              <a:t>期约束中）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优化条件推导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A534C77-4466-407F-ADC3-53C598770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4E1FB67A-767D-40E1-BA1A-67BF3C8C31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AD7CE1F-4BDB-4F41-844C-D183066CCF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A807F167-1644-4826-AD87-E0BA04E0F4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8075" y="185418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DC681BA6-E0D6-46F2-ADB7-CCD38F8741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9792" y="321148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4CA34CB7-A019-475F-B2BA-B82FED3289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9792" y="364651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B9DAD80E-A8B5-4906-80B5-AA45D83007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5816" y="58046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2B7B475-3450-4134-92B1-C914C4EA7C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1743517"/>
            <a:ext cx="2762250" cy="128934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1CC0BC4-EB3F-4714-B13B-A1BD770BEE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8732" y="3434609"/>
            <a:ext cx="4743450" cy="68259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4DFD6E7-F34F-4922-B726-BA5293B083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8732" y="4183486"/>
            <a:ext cx="3962400" cy="132726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C346058C-CBEC-4DB3-8137-A273D26ACE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5132" y="5597039"/>
            <a:ext cx="1390650" cy="64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1309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7D0C8C-C1E5-441E-9135-E8C2C6980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10.4 </a:t>
            </a:r>
            <a:r>
              <a:rPr lang="zh-CN" altLang="en-US" sz="2000" dirty="0"/>
              <a:t>均衡算例</a:t>
            </a:r>
            <a:br>
              <a:rPr lang="en-US" altLang="zh-CN" dirty="0"/>
            </a:br>
            <a:r>
              <a:rPr lang="zh-CN" altLang="en-US" dirty="0"/>
              <a:t>一般均衡的求解方法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925ECE-2FA8-44E4-B07B-CF540FF981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zh-CN" altLang="zh-CN" b="1" dirty="0"/>
              <a:t>第一步，</a:t>
            </a:r>
            <a:r>
              <a:rPr lang="zh-CN" altLang="en-US" b="1" dirty="0"/>
              <a:t>微观主体优化问题求解：</a:t>
            </a:r>
            <a:r>
              <a:rPr lang="zh-CN" altLang="zh-CN" dirty="0"/>
              <a:t>把所有价格当成给定，求取所有消费者的优化问题</a:t>
            </a:r>
            <a:r>
              <a:rPr lang="zh-CN" altLang="en-US" dirty="0"/>
              <a:t>，</a:t>
            </a:r>
            <a:r>
              <a:rPr lang="zh-CN" altLang="zh-CN" dirty="0"/>
              <a:t>把消费者的行为（消费、储蓄、资产组合构成）表示为价格的函数</a:t>
            </a:r>
            <a:endParaRPr lang="en-US" altLang="zh-CN" dirty="0"/>
          </a:p>
          <a:p>
            <a:r>
              <a:rPr lang="zh-CN" altLang="zh-CN" b="1" dirty="0"/>
              <a:t>第二步，</a:t>
            </a:r>
            <a:r>
              <a:rPr lang="zh-CN" altLang="en-US" b="1" dirty="0"/>
              <a:t>市场出清求解均衡：</a:t>
            </a:r>
            <a:r>
              <a:rPr lang="zh-CN" altLang="zh-CN" dirty="0"/>
              <a:t>把</a:t>
            </a:r>
            <a:r>
              <a:rPr lang="zh-CN" altLang="en-US" dirty="0"/>
              <a:t>微观主体优化</a:t>
            </a:r>
            <a:r>
              <a:rPr lang="zh-CN" altLang="zh-CN" dirty="0"/>
              <a:t>行为</a:t>
            </a:r>
            <a:r>
              <a:rPr lang="zh-CN" altLang="en-US" dirty="0"/>
              <a:t>（表示为价格的函数）</a:t>
            </a:r>
            <a:r>
              <a:rPr lang="zh-CN" altLang="zh-CN" dirty="0"/>
              <a:t>代入各个市场的出清条件，得到只包含价格的方程组</a:t>
            </a:r>
            <a:r>
              <a:rPr lang="zh-CN" altLang="en-US" dirty="0"/>
              <a:t>，从中</a:t>
            </a:r>
            <a:r>
              <a:rPr lang="zh-CN" altLang="zh-CN" dirty="0"/>
              <a:t>求得均衡的价格</a:t>
            </a:r>
            <a:r>
              <a:rPr lang="zh-CN" altLang="en-US" dirty="0"/>
              <a:t>，进而确定均衡中所有变量取值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48F1FEF-74BC-43D2-BA8C-531B8293A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A5E1770-2E7D-4E3D-93F9-3D7F714B3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3937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7D0C8C-C1E5-441E-9135-E8C2C6980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10.4 </a:t>
            </a:r>
            <a:r>
              <a:rPr lang="zh-CN" altLang="en-US" sz="2000" dirty="0"/>
              <a:t>均衡算例</a:t>
            </a:r>
            <a:br>
              <a:rPr lang="en-US" altLang="zh-CN" dirty="0"/>
            </a:br>
            <a:r>
              <a:rPr lang="zh-CN" altLang="en-US" dirty="0"/>
              <a:t>条件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925ECE-2FA8-44E4-B07B-CF540FF981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状态：</a:t>
            </a:r>
            <a:r>
              <a:rPr lang="zh-CN" altLang="zh-CN" dirty="0"/>
              <a:t>在</a:t>
            </a:r>
            <a:r>
              <a:rPr lang="en-US" altLang="zh-CN" dirty="0"/>
              <a:t>1</a:t>
            </a:r>
            <a:r>
              <a:rPr lang="zh-CN" altLang="zh-CN" dirty="0"/>
              <a:t>期有两个可能的状态</a:t>
            </a:r>
            <a:r>
              <a:rPr lang="en-US" altLang="zh-CN" i="1" dirty="0"/>
              <a:t>a</a:t>
            </a:r>
            <a:r>
              <a:rPr lang="zh-CN" altLang="zh-CN" dirty="0"/>
              <a:t>和</a:t>
            </a:r>
            <a:r>
              <a:rPr lang="en-US" altLang="zh-CN" i="1" dirty="0"/>
              <a:t>b</a:t>
            </a:r>
            <a:r>
              <a:rPr lang="zh-CN" altLang="zh-CN" dirty="0"/>
              <a:t>，发生的概率各为</a:t>
            </a:r>
            <a:r>
              <a:rPr lang="en-US" altLang="zh-CN" dirty="0"/>
              <a:t>50%</a:t>
            </a:r>
          </a:p>
          <a:p>
            <a:r>
              <a:rPr lang="zh-CN" altLang="zh-CN" b="1" dirty="0"/>
              <a:t>资产：</a:t>
            </a:r>
            <a:r>
              <a:rPr lang="zh-CN" altLang="zh-CN" dirty="0"/>
              <a:t>市场中有两种资产。无风险</a:t>
            </a:r>
            <a:r>
              <a:rPr lang="zh-CN" altLang="en-US" dirty="0"/>
              <a:t>债券（第</a:t>
            </a:r>
            <a:r>
              <a:rPr lang="en-US" altLang="zh-CN" dirty="0"/>
              <a:t>1</a:t>
            </a:r>
            <a:r>
              <a:rPr lang="zh-CN" altLang="en-US" dirty="0"/>
              <a:t>列）与股票（第</a:t>
            </a:r>
            <a:r>
              <a:rPr lang="en-US" altLang="zh-CN" dirty="0"/>
              <a:t>2</a:t>
            </a:r>
            <a:r>
              <a:rPr lang="zh-CN" altLang="en-US" dirty="0"/>
              <a:t>列）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b="1" dirty="0"/>
              <a:t>消费者：</a:t>
            </a:r>
            <a:endParaRPr lang="en-US" altLang="zh-CN" b="1" dirty="0"/>
          </a:p>
          <a:p>
            <a:pPr lvl="1"/>
            <a:r>
              <a:rPr lang="zh-CN" altLang="zh-CN" dirty="0"/>
              <a:t>消费者</a:t>
            </a:r>
            <a:r>
              <a:rPr lang="en-US" altLang="zh-CN" dirty="0"/>
              <a:t>1</a:t>
            </a:r>
            <a:r>
              <a:rPr lang="zh-CN" altLang="zh-CN" dirty="0"/>
              <a:t>的即期效用函数为</a:t>
            </a:r>
            <a:r>
              <a:rPr lang="en-US" altLang="zh-CN" i="1" dirty="0"/>
              <a:t>u</a:t>
            </a:r>
            <a:r>
              <a:rPr lang="en-US" altLang="zh-CN" baseline="-25000" dirty="0"/>
              <a:t>1</a:t>
            </a:r>
            <a:r>
              <a:rPr lang="en-US" altLang="zh-CN" i="1" dirty="0"/>
              <a:t>(c)</a:t>
            </a:r>
            <a:r>
              <a:rPr lang="en-US" altLang="zh-CN" dirty="0"/>
              <a:t>=</a:t>
            </a:r>
            <a:r>
              <a:rPr lang="en-US" altLang="zh-CN" dirty="0" err="1"/>
              <a:t>log</a:t>
            </a:r>
            <a:r>
              <a:rPr lang="en-US" altLang="zh-CN" i="1" dirty="0" err="1"/>
              <a:t>c</a:t>
            </a:r>
            <a:endParaRPr lang="en-US" altLang="zh-CN" i="1" dirty="0"/>
          </a:p>
          <a:p>
            <a:pPr lvl="1"/>
            <a:r>
              <a:rPr lang="zh-CN" altLang="zh-CN" dirty="0"/>
              <a:t>消费者</a:t>
            </a:r>
            <a:r>
              <a:rPr lang="en-US" altLang="zh-CN" dirty="0"/>
              <a:t>2</a:t>
            </a:r>
            <a:r>
              <a:rPr lang="zh-CN" altLang="zh-CN" dirty="0"/>
              <a:t>的即期效用函数为</a:t>
            </a:r>
            <a:r>
              <a:rPr lang="en-US" altLang="zh-CN" i="1" dirty="0"/>
              <a:t>u</a:t>
            </a:r>
            <a:r>
              <a:rPr lang="en-US" altLang="zh-CN" baseline="-25000" dirty="0"/>
              <a:t>2</a:t>
            </a:r>
            <a:r>
              <a:rPr lang="en-US" altLang="zh-CN" i="1" dirty="0"/>
              <a:t>(c)=2c</a:t>
            </a:r>
            <a:r>
              <a:rPr lang="en-US" altLang="zh-CN" i="1" baseline="30000" dirty="0"/>
              <a:t>1/2</a:t>
            </a:r>
          </a:p>
          <a:p>
            <a:pPr lvl="1"/>
            <a:r>
              <a:rPr lang="zh-CN" altLang="zh-CN" dirty="0"/>
              <a:t>两位消费者的主观贴现因子都为</a:t>
            </a:r>
            <a:r>
              <a:rPr lang="en-US" altLang="zh-CN" dirty="0"/>
              <a:t>1</a:t>
            </a:r>
            <a:r>
              <a:rPr lang="zh-CN" altLang="zh-CN" dirty="0"/>
              <a:t>（</a:t>
            </a:r>
            <a:r>
              <a:rPr lang="en-US" altLang="zh-CN" i="1" dirty="0"/>
              <a:t>δ</a:t>
            </a:r>
            <a:r>
              <a:rPr lang="en-US" altLang="zh-CN" i="1" baseline="-25000" dirty="0"/>
              <a:t>1</a:t>
            </a:r>
            <a:r>
              <a:rPr lang="en-US" altLang="zh-CN" i="1" dirty="0"/>
              <a:t>=δ</a:t>
            </a:r>
            <a:r>
              <a:rPr lang="en-US" altLang="zh-CN" i="1" baseline="-25000" dirty="0"/>
              <a:t>2</a:t>
            </a:r>
            <a:r>
              <a:rPr lang="en-US" altLang="zh-CN" i="1" dirty="0"/>
              <a:t>=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endParaRPr lang="en-US" altLang="zh-CN" dirty="0"/>
          </a:p>
          <a:p>
            <a:r>
              <a:rPr lang="zh-CN" altLang="zh-CN" b="1" dirty="0"/>
              <a:t>禀赋</a:t>
            </a:r>
            <a:endParaRPr lang="en-US" altLang="zh-CN" b="1" dirty="0"/>
          </a:p>
          <a:p>
            <a:pPr lvl="1"/>
            <a:r>
              <a:rPr lang="zh-CN" altLang="zh-CN" dirty="0"/>
              <a:t>消费者</a:t>
            </a:r>
            <a:r>
              <a:rPr lang="en-US" altLang="zh-CN" dirty="0"/>
              <a:t>1</a:t>
            </a:r>
            <a:r>
              <a:rPr lang="zh-CN" altLang="zh-CN" dirty="0"/>
              <a:t>在</a:t>
            </a:r>
            <a:r>
              <a:rPr lang="en-US" altLang="zh-CN" dirty="0"/>
              <a:t> 0</a:t>
            </a:r>
            <a:r>
              <a:rPr lang="zh-CN" altLang="zh-CN" dirty="0"/>
              <a:t>时期拥有</a:t>
            </a:r>
            <a:r>
              <a:rPr lang="en-US" altLang="zh-CN" dirty="0"/>
              <a:t>1</a:t>
            </a:r>
            <a:r>
              <a:rPr lang="zh-CN" altLang="zh-CN" dirty="0"/>
              <a:t>单位的消费品</a:t>
            </a:r>
            <a:r>
              <a:rPr lang="zh-CN" altLang="en-US" dirty="0"/>
              <a:t>（</a:t>
            </a:r>
            <a:r>
              <a:rPr lang="en-US" altLang="zh-CN" dirty="0"/>
              <a:t> 0</a:t>
            </a:r>
            <a:r>
              <a:rPr lang="zh-CN" altLang="en-US" dirty="0"/>
              <a:t>期价值为</a:t>
            </a:r>
            <a:r>
              <a:rPr lang="en-US" altLang="zh-CN" dirty="0"/>
              <a:t>1</a:t>
            </a:r>
            <a:r>
              <a:rPr lang="zh-CN" altLang="zh-CN" dirty="0"/>
              <a:t> 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消费者</a:t>
            </a:r>
            <a:r>
              <a:rPr lang="en-US" altLang="zh-CN" dirty="0"/>
              <a:t>2</a:t>
            </a:r>
            <a:r>
              <a:rPr lang="zh-CN" altLang="zh-CN" dirty="0"/>
              <a:t>在</a:t>
            </a:r>
            <a:r>
              <a:rPr lang="en-US" altLang="zh-CN" dirty="0"/>
              <a:t>0</a:t>
            </a:r>
            <a:r>
              <a:rPr lang="zh-CN" altLang="zh-CN" dirty="0"/>
              <a:t>时期拥有</a:t>
            </a:r>
            <a:r>
              <a:rPr lang="en-US" altLang="zh-CN" dirty="0"/>
              <a:t>1</a:t>
            </a:r>
            <a:r>
              <a:rPr lang="zh-CN" altLang="zh-CN" dirty="0"/>
              <a:t>单位的股票</a:t>
            </a:r>
            <a:r>
              <a:rPr lang="zh-CN" altLang="en-US" dirty="0"/>
              <a:t>（</a:t>
            </a:r>
            <a:r>
              <a:rPr lang="en-US" altLang="zh-CN" dirty="0"/>
              <a:t>0</a:t>
            </a:r>
            <a:r>
              <a:rPr lang="zh-CN" altLang="en-US" dirty="0"/>
              <a:t>期价值为</a:t>
            </a:r>
            <a:r>
              <a:rPr lang="zh-CN" altLang="zh-CN" dirty="0"/>
              <a:t>与</a:t>
            </a:r>
            <a:r>
              <a:rPr lang="en-US" altLang="zh-CN" i="1" dirty="0" err="1"/>
              <a:t>φ</a:t>
            </a:r>
            <a:r>
              <a:rPr lang="en-US" altLang="zh-CN" i="1" baseline="-25000" dirty="0" err="1"/>
              <a:t>a</a:t>
            </a:r>
            <a:r>
              <a:rPr lang="en-US" altLang="zh-CN" i="1" dirty="0"/>
              <a:t>/</a:t>
            </a:r>
            <a:r>
              <a:rPr lang="en-US" altLang="zh-CN" dirty="0"/>
              <a:t>2</a:t>
            </a:r>
            <a:r>
              <a:rPr lang="en-US" altLang="zh-CN" i="1" dirty="0"/>
              <a:t>+</a:t>
            </a:r>
            <a:r>
              <a:rPr lang="en-US" altLang="zh-CN" dirty="0"/>
              <a:t>2</a:t>
            </a:r>
            <a:r>
              <a:rPr lang="en-US" altLang="zh-CN" i="1" dirty="0"/>
              <a:t>φ</a:t>
            </a:r>
            <a:r>
              <a:rPr lang="en-US" altLang="zh-CN" i="1" baseline="-25000" dirty="0"/>
              <a:t>b </a:t>
            </a:r>
            <a:r>
              <a:rPr lang="zh-CN" altLang="en-US" dirty="0"/>
              <a:t>）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48F1FEF-74BC-43D2-BA8C-531B8293A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A5E1770-2E7D-4E3D-93F9-3D7F714B3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4ABA1DB-C5DE-4955-848A-323AD25F9D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0" y="2338214"/>
            <a:ext cx="838200" cy="682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6766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7D0C8C-C1E5-441E-9135-E8C2C6980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10.4 </a:t>
            </a:r>
            <a:r>
              <a:rPr lang="zh-CN" altLang="en-US" sz="2000" dirty="0"/>
              <a:t>均衡算例</a:t>
            </a:r>
            <a:br>
              <a:rPr lang="en-US" altLang="zh-CN" dirty="0"/>
            </a:br>
            <a:r>
              <a:rPr lang="zh-CN" altLang="en-US" dirty="0"/>
              <a:t>消费者</a:t>
            </a:r>
            <a:r>
              <a:rPr lang="en-US" altLang="zh-CN" dirty="0"/>
              <a:t>1</a:t>
            </a:r>
            <a:r>
              <a:rPr lang="zh-CN" altLang="en-US" dirty="0"/>
              <a:t>的优化问题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925ECE-2FA8-44E4-B07B-CF540FF981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357298"/>
            <a:ext cx="7786687" cy="4714875"/>
          </a:xfrm>
        </p:spPr>
        <p:txBody>
          <a:bodyPr/>
          <a:lstStyle/>
          <a:p>
            <a:r>
              <a:rPr lang="zh-CN" altLang="en-US" dirty="0"/>
              <a:t>优化问题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设定拉格朗日函数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r>
              <a:rPr lang="zh-CN" altLang="en-US" dirty="0"/>
              <a:t>一阶条件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48F1FEF-74BC-43D2-BA8C-531B8293A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A5E1770-2E7D-4E3D-93F9-3D7F714B3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BD856A5E-9E7E-487E-85B6-297D898012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696" y="233124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71F0782A-5B39-46FD-9D79-D0BB09E06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3201F54E-0C6C-4131-BAE5-BD56E889BB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366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2">
            <a:extLst>
              <a:ext uri="{FF2B5EF4-FFF2-40B4-BE49-F238E27FC236}">
                <a16:creationId xmlns:a16="http://schemas.microsoft.com/office/drawing/2014/main" id="{2B1CBAA1-4E47-42E9-99C8-C1C1A2D389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800" y="3403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9D2EBFE-FBC8-4F2D-909E-06895D1BE0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581" y="1366714"/>
            <a:ext cx="3181350" cy="83428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1CAD82F-3E8B-4994-9E20-19AADDEE04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3600" y="2803501"/>
            <a:ext cx="5410200" cy="41714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1CDE966-479F-43F5-912C-0EAF6A2B0D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0450" y="3342358"/>
            <a:ext cx="2476500" cy="206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6060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7D0C8C-C1E5-441E-9135-E8C2C6980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10.4 </a:t>
            </a:r>
            <a:r>
              <a:rPr lang="zh-CN" altLang="en-US" sz="2000" dirty="0"/>
              <a:t>均衡算例</a:t>
            </a:r>
            <a:br>
              <a:rPr lang="en-US" altLang="zh-CN" dirty="0"/>
            </a:br>
            <a:r>
              <a:rPr lang="zh-CN" altLang="en-US" dirty="0"/>
              <a:t>消费者</a:t>
            </a:r>
            <a:r>
              <a:rPr lang="en-US" altLang="zh-CN" dirty="0"/>
              <a:t>1</a:t>
            </a:r>
            <a:r>
              <a:rPr lang="zh-CN" altLang="en-US" dirty="0"/>
              <a:t>的优化问题（续）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925ECE-2FA8-44E4-B07B-CF540FF981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一阶条件代入预算约束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从中解出</a:t>
            </a:r>
            <a:r>
              <a:rPr lang="en-US" altLang="zh-CN" i="1" dirty="0"/>
              <a:t>λ</a:t>
            </a:r>
            <a:r>
              <a:rPr lang="en-US" altLang="zh-CN" baseline="-25000" dirty="0"/>
              <a:t>1</a:t>
            </a:r>
            <a:r>
              <a:rPr lang="en-US" altLang="zh-CN" i="1" dirty="0"/>
              <a:t>=2</a:t>
            </a:r>
            <a:r>
              <a:rPr lang="zh-CN" altLang="zh-CN" dirty="0"/>
              <a:t>。所以</a:t>
            </a:r>
          </a:p>
          <a:p>
            <a:pPr marL="0" indent="0">
              <a:buNone/>
            </a:pP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lvl="1"/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48F1FEF-74BC-43D2-BA8C-531B8293A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A5E1770-2E7D-4E3D-93F9-3D7F714B3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BD856A5E-9E7E-487E-85B6-297D898012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696" y="233124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71F0782A-5B39-46FD-9D79-D0BB09E06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3201F54E-0C6C-4131-BAE5-BD56E889BB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366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2">
            <a:extLst>
              <a:ext uri="{FF2B5EF4-FFF2-40B4-BE49-F238E27FC236}">
                <a16:creationId xmlns:a16="http://schemas.microsoft.com/office/drawing/2014/main" id="{2B1CBAA1-4E47-42E9-99C8-C1C1A2D389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800" y="3403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B04ED5F2-7EFB-4B04-9F7F-E6F7CD7537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7454C662-D7C2-48BE-9949-F530B2227C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8C652E40-D765-4102-8759-2D2B90253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920" y="380817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60917447-F9F5-4DDF-AAB7-32D9A8F77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4670" y="178190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FBFE3988-02E3-440D-9C79-A5B4902737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808" y="346172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69B6324-5898-435D-8FDA-D78A957A0B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2015651"/>
            <a:ext cx="2590800" cy="64467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ABD8DC3-2721-4464-AD54-2877085810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6550" y="3440353"/>
            <a:ext cx="3390900" cy="64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7246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7D0C8C-C1E5-441E-9135-E8C2C6980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10.4 </a:t>
            </a:r>
            <a:r>
              <a:rPr lang="zh-CN" altLang="en-US" sz="2000" dirty="0"/>
              <a:t>均衡算例</a:t>
            </a:r>
            <a:br>
              <a:rPr lang="en-US" altLang="zh-CN" dirty="0"/>
            </a:br>
            <a:r>
              <a:rPr lang="zh-CN" altLang="en-US" dirty="0"/>
              <a:t>消费者</a:t>
            </a:r>
            <a:r>
              <a:rPr lang="en-US" altLang="zh-CN" dirty="0"/>
              <a:t>2</a:t>
            </a:r>
            <a:r>
              <a:rPr lang="zh-CN" altLang="en-US" dirty="0"/>
              <a:t>的优化问题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925ECE-2FA8-44E4-B07B-CF540FF981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优化问题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设定拉格朗日函数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r>
              <a:rPr lang="zh-CN" altLang="en-US" dirty="0"/>
              <a:t>一阶条件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48F1FEF-74BC-43D2-BA8C-531B8293A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A5E1770-2E7D-4E3D-93F9-3D7F714B3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BD856A5E-9E7E-487E-85B6-297D898012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696" y="233124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71F0782A-5B39-46FD-9D79-D0BB09E06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3201F54E-0C6C-4131-BAE5-BD56E889BB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366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2">
            <a:extLst>
              <a:ext uri="{FF2B5EF4-FFF2-40B4-BE49-F238E27FC236}">
                <a16:creationId xmlns:a16="http://schemas.microsoft.com/office/drawing/2014/main" id="{2B1CBAA1-4E47-42E9-99C8-C1C1A2D389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800" y="3403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B04ED5F2-7EFB-4B04-9F7F-E6F7CD7537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7454C662-D7C2-48BE-9949-F530B2227C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8C652E40-D765-4102-8759-2D2B90253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920" y="380817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F153398-4280-46C7-B286-FA79FD34EA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4155" y="1400944"/>
            <a:ext cx="3695700" cy="87220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112989B-45F5-49F6-A130-57EFC34AB9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4525" y="2795631"/>
            <a:ext cx="5867400" cy="41714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90A026B-DC24-4DD8-8ECC-79C01BF0F9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5669" y="3836522"/>
            <a:ext cx="2724150" cy="216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8229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7D0C8C-C1E5-441E-9135-E8C2C6980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10.4 </a:t>
            </a:r>
            <a:r>
              <a:rPr lang="zh-CN" altLang="en-US" sz="2000" dirty="0"/>
              <a:t>均衡算例</a:t>
            </a:r>
            <a:br>
              <a:rPr lang="en-US" altLang="zh-CN" dirty="0"/>
            </a:br>
            <a:r>
              <a:rPr lang="zh-CN" altLang="en-US" dirty="0"/>
              <a:t>消费者</a:t>
            </a:r>
            <a:r>
              <a:rPr lang="en-US" altLang="zh-CN" dirty="0"/>
              <a:t>2</a:t>
            </a:r>
            <a:r>
              <a:rPr lang="zh-CN" altLang="en-US" dirty="0"/>
              <a:t>的优化问题（续）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925ECE-2FA8-44E4-B07B-CF540FF981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一阶条件代入预算约束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r>
              <a:rPr lang="zh-CN" altLang="en-US" dirty="0"/>
              <a:t>解出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所以</a:t>
            </a:r>
            <a:endParaRPr lang="en-US" altLang="zh-CN" dirty="0"/>
          </a:p>
          <a:p>
            <a:pPr lvl="1"/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48F1FEF-74BC-43D2-BA8C-531B8293A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A5E1770-2E7D-4E3D-93F9-3D7F714B3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BD856A5E-9E7E-487E-85B6-297D898012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696" y="233124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71F0782A-5B39-46FD-9D79-D0BB09E06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3201F54E-0C6C-4131-BAE5-BD56E889BB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366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2">
            <a:extLst>
              <a:ext uri="{FF2B5EF4-FFF2-40B4-BE49-F238E27FC236}">
                <a16:creationId xmlns:a16="http://schemas.microsoft.com/office/drawing/2014/main" id="{2B1CBAA1-4E47-42E9-99C8-C1C1A2D389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800" y="3403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B04ED5F2-7EFB-4B04-9F7F-E6F7CD7537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7454C662-D7C2-48BE-9949-F530B2227C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8C652E40-D765-4102-8759-2D2B90253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920" y="380817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5CB908B-5323-42D9-90F8-D0CAB538EA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8455" y="1736839"/>
            <a:ext cx="3467100" cy="64467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905A8F35-D89A-417D-86B5-BFA1D38CAD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3230" y="2712837"/>
            <a:ext cx="3257550" cy="72051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4CCFB314-A7BB-436A-BBF6-449DB15DBA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5816" y="3785348"/>
            <a:ext cx="4724400" cy="223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0504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7D0C8C-C1E5-441E-9135-E8C2C6980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10.4 </a:t>
            </a:r>
            <a:r>
              <a:rPr lang="zh-CN" altLang="en-US" sz="2000" dirty="0"/>
              <a:t>均衡算例</a:t>
            </a:r>
            <a:br>
              <a:rPr lang="en-US" altLang="zh-CN" dirty="0"/>
            </a:br>
            <a:r>
              <a:rPr lang="zh-CN" altLang="en-US" dirty="0"/>
              <a:t>市场出清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925ECE-2FA8-44E4-B07B-CF540FF981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由于</a:t>
            </a:r>
            <a:r>
              <a:rPr lang="zh-CN" altLang="zh-CN" dirty="0"/>
              <a:t>消费品不能储藏的，所以在各个时期各个状态下，两位消费者的总消费都应该等于经济中的总禀赋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zh-CN" dirty="0"/>
              <a:t>解出（舍去负根）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0</a:t>
            </a:r>
            <a:r>
              <a:rPr lang="zh-CN" altLang="en-US" dirty="0"/>
              <a:t>期</a:t>
            </a:r>
            <a:r>
              <a:rPr lang="zh-CN" altLang="zh-CN" dirty="0"/>
              <a:t>无风险债券价格为</a:t>
            </a:r>
            <a:r>
              <a:rPr lang="en-US" altLang="zh-CN" dirty="0"/>
              <a:t>1.13</a:t>
            </a:r>
            <a:r>
              <a:rPr lang="zh-CN" altLang="zh-CN" dirty="0"/>
              <a:t>（</a:t>
            </a:r>
            <a:r>
              <a:rPr lang="en-US" altLang="zh-CN" i="1" dirty="0"/>
              <a:t>=</a:t>
            </a:r>
            <a:r>
              <a:rPr lang="en-US" altLang="zh-CN" i="1" dirty="0" err="1"/>
              <a:t>φ</a:t>
            </a:r>
            <a:r>
              <a:rPr lang="en-US" altLang="zh-CN" i="1" baseline="-25000" dirty="0" err="1"/>
              <a:t>a</a:t>
            </a:r>
            <a:r>
              <a:rPr lang="en-US" altLang="zh-CN" i="1" dirty="0" err="1"/>
              <a:t>+φ</a:t>
            </a:r>
            <a:r>
              <a:rPr lang="en-US" altLang="zh-CN" i="1" baseline="-25000" dirty="0" err="1"/>
              <a:t>b</a:t>
            </a:r>
            <a:r>
              <a:rPr lang="zh-CN" altLang="zh-CN" dirty="0"/>
              <a:t>），股票价格为</a:t>
            </a:r>
            <a:r>
              <a:rPr lang="en-US" altLang="zh-CN" dirty="0"/>
              <a:t>1.04</a:t>
            </a:r>
            <a:r>
              <a:rPr lang="zh-CN" altLang="zh-CN" dirty="0"/>
              <a:t>（</a:t>
            </a:r>
            <a:r>
              <a:rPr lang="en-US" altLang="zh-CN" dirty="0"/>
              <a:t>=</a:t>
            </a:r>
            <a:r>
              <a:rPr lang="en-US" altLang="zh-CN" i="1" dirty="0" err="1"/>
              <a:t>φ</a:t>
            </a:r>
            <a:r>
              <a:rPr lang="en-US" altLang="zh-CN" i="1" baseline="-25000" dirty="0" err="1"/>
              <a:t>a</a:t>
            </a:r>
            <a:r>
              <a:rPr lang="en-US" altLang="zh-CN" i="1" dirty="0"/>
              <a:t>/</a:t>
            </a:r>
            <a:r>
              <a:rPr lang="en-US" altLang="zh-CN" dirty="0"/>
              <a:t>2</a:t>
            </a:r>
            <a:r>
              <a:rPr lang="en-US" altLang="zh-CN" i="1" dirty="0"/>
              <a:t>+</a:t>
            </a:r>
            <a:r>
              <a:rPr lang="en-US" altLang="zh-CN" dirty="0"/>
              <a:t>2</a:t>
            </a:r>
            <a:r>
              <a:rPr lang="en-US" altLang="zh-CN" i="1" dirty="0"/>
              <a:t>φ</a:t>
            </a:r>
            <a:r>
              <a:rPr lang="en-US" altLang="zh-CN" i="1" baseline="-25000" dirty="0"/>
              <a:t>b</a:t>
            </a:r>
            <a:r>
              <a:rPr lang="zh-CN" altLang="zh-CN" dirty="0"/>
              <a:t>）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48F1FEF-74BC-43D2-BA8C-531B8293A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A5E1770-2E7D-4E3D-93F9-3D7F714B3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BD856A5E-9E7E-487E-85B6-297D898012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696" y="233124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71F0782A-5B39-46FD-9D79-D0BB09E06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3201F54E-0C6C-4131-BAE5-BD56E889BB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366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2">
            <a:extLst>
              <a:ext uri="{FF2B5EF4-FFF2-40B4-BE49-F238E27FC236}">
                <a16:creationId xmlns:a16="http://schemas.microsoft.com/office/drawing/2014/main" id="{2B1CBAA1-4E47-42E9-99C8-C1C1A2D389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800" y="3403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B04ED5F2-7EFB-4B04-9F7F-E6F7CD7537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7454C662-D7C2-48BE-9949-F530B2227C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8C652E40-D765-4102-8759-2D2B90253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920" y="380817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3540F743-DD9A-47CF-B125-521C18F940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5816" y="233124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6F471C35-6B9C-4490-B063-3DEC43D369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5896" y="482323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2C64A5F-5CD2-48B1-B0D7-435FE5EA35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7855" y="1991898"/>
            <a:ext cx="5448300" cy="231323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6780FCB-2804-46E7-85D5-9A0103519F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8001" y="4498085"/>
            <a:ext cx="1828007" cy="128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150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F4C632-0A6E-45DC-8592-F9E1F2D6E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C-CAPM</a:t>
            </a:r>
            <a:r>
              <a:rPr lang="zh-CN" altLang="en-US" dirty="0"/>
              <a:t>讨论路线图</a:t>
            </a:r>
          </a:p>
        </p:txBody>
      </p:sp>
      <p:graphicFrame>
        <p:nvGraphicFramePr>
          <p:cNvPr id="5" name="内容占位符 4">
            <a:extLst>
              <a:ext uri="{FF2B5EF4-FFF2-40B4-BE49-F238E27FC236}">
                <a16:creationId xmlns:a16="http://schemas.microsoft.com/office/drawing/2014/main" id="{FE3E32DA-E266-4E57-A19A-01D532A7737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7269905"/>
              </p:ext>
            </p:extLst>
          </p:nvPr>
        </p:nvGraphicFramePr>
        <p:xfrm>
          <a:off x="928688" y="1556792"/>
          <a:ext cx="7758111" cy="43039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6037">
                  <a:extLst>
                    <a:ext uri="{9D8B030D-6E8A-4147-A177-3AD203B41FA5}">
                      <a16:colId xmlns:a16="http://schemas.microsoft.com/office/drawing/2014/main" val="635924632"/>
                    </a:ext>
                  </a:extLst>
                </a:gridCol>
                <a:gridCol w="2586037">
                  <a:extLst>
                    <a:ext uri="{9D8B030D-6E8A-4147-A177-3AD203B41FA5}">
                      <a16:colId xmlns:a16="http://schemas.microsoft.com/office/drawing/2014/main" val="932948905"/>
                    </a:ext>
                  </a:extLst>
                </a:gridCol>
                <a:gridCol w="2586037">
                  <a:extLst>
                    <a:ext uri="{9D8B030D-6E8A-4147-A177-3AD203B41FA5}">
                      <a16:colId xmlns:a16="http://schemas.microsoft.com/office/drawing/2014/main" val="3748327204"/>
                    </a:ext>
                  </a:extLst>
                </a:gridCol>
              </a:tblGrid>
              <a:tr h="860787">
                <a:tc>
                  <a:txBody>
                    <a:bodyPr/>
                    <a:lstStyle/>
                    <a:p>
                      <a:pPr algn="ctr"/>
                      <a:endParaRPr lang="zh-CN" altLang="en-US" sz="2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CAPM</a:t>
                      </a:r>
                      <a:endParaRPr lang="zh-CN" altLang="en-US" sz="2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C-CAPM</a:t>
                      </a:r>
                      <a:endParaRPr lang="zh-CN" altLang="en-US" sz="2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1848162"/>
                  </a:ext>
                </a:extLst>
              </a:tr>
              <a:tr h="8607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偏好</a:t>
                      </a:r>
                      <a:endParaRPr lang="en-US" altLang="zh-CN" sz="2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均值</a:t>
                      </a:r>
                      <a:r>
                        <a:rPr lang="en-US" altLang="zh-CN" sz="2000" dirty="0"/>
                        <a:t>-</a:t>
                      </a:r>
                      <a:r>
                        <a:rPr lang="zh-CN" altLang="en-US" sz="2000" dirty="0"/>
                        <a:t>方差偏好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期望效用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（第</a:t>
                      </a:r>
                      <a:r>
                        <a:rPr lang="en-US" altLang="zh-CN" sz="2000" dirty="0"/>
                        <a:t>8</a:t>
                      </a:r>
                      <a:r>
                        <a:rPr lang="zh-CN" altLang="en-US" sz="2000" dirty="0"/>
                        <a:t>讲）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9878144"/>
                  </a:ext>
                </a:extLst>
              </a:tr>
              <a:tr h="8607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行为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组合优化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不确定性下的行为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（第</a:t>
                      </a:r>
                      <a:r>
                        <a:rPr lang="en-US" altLang="zh-CN" sz="2000" dirty="0"/>
                        <a:t>9</a:t>
                      </a:r>
                      <a:r>
                        <a:rPr lang="zh-CN" altLang="en-US" sz="2000" dirty="0"/>
                        <a:t>讲）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975817"/>
                  </a:ext>
                </a:extLst>
              </a:tr>
              <a:tr h="8607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均衡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部分均衡（资产市场）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一般均衡（整个经济）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（第</a:t>
                      </a:r>
                      <a:r>
                        <a:rPr lang="en-US" altLang="zh-CN" sz="2000" dirty="0"/>
                        <a:t>10</a:t>
                      </a:r>
                      <a:r>
                        <a:rPr lang="zh-CN" altLang="en-US" sz="2000" dirty="0"/>
                        <a:t>讲）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616236"/>
                  </a:ext>
                </a:extLst>
              </a:tr>
              <a:tr h="8607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资产定价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证券市场线（</a:t>
                      </a:r>
                      <a:r>
                        <a:rPr lang="en-US" altLang="zh-CN" sz="2000" dirty="0"/>
                        <a:t>SML</a:t>
                      </a:r>
                      <a:r>
                        <a:rPr lang="zh-CN" altLang="en-US" sz="2000" dirty="0"/>
                        <a:t>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C-CAPM</a:t>
                      </a:r>
                      <a:r>
                        <a:rPr lang="zh-CN" altLang="en-US" sz="2000" dirty="0"/>
                        <a:t>定价方程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（第</a:t>
                      </a:r>
                      <a:r>
                        <a:rPr lang="en-US" altLang="zh-CN" sz="2000" dirty="0"/>
                        <a:t>11</a:t>
                      </a:r>
                      <a:r>
                        <a:rPr lang="zh-CN" altLang="en-US" sz="2000" dirty="0"/>
                        <a:t>、</a:t>
                      </a:r>
                      <a:r>
                        <a:rPr lang="en-US" altLang="zh-CN" sz="2000" dirty="0"/>
                        <a:t>12</a:t>
                      </a:r>
                      <a:r>
                        <a:rPr lang="zh-CN" altLang="en-US" sz="2000" dirty="0"/>
                        <a:t>讲）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0475056"/>
                  </a:ext>
                </a:extLst>
              </a:tr>
            </a:tbl>
          </a:graphicData>
        </a:graphic>
      </p:graphicFrame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F917F45-7F8D-4100-B926-43DD23814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B010311-94AC-4123-9134-A7EE56A74FD8}"/>
              </a:ext>
            </a:extLst>
          </p:cNvPr>
          <p:cNvSpPr/>
          <p:nvPr/>
        </p:nvSpPr>
        <p:spPr>
          <a:xfrm>
            <a:off x="1043607" y="4180448"/>
            <a:ext cx="7560841" cy="760720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502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7D0C8C-C1E5-441E-9135-E8C2C6980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10.5 </a:t>
            </a:r>
            <a:r>
              <a:rPr lang="zh-CN" altLang="en-US" sz="2000" dirty="0"/>
              <a:t>一般均衡与部分均衡</a:t>
            </a:r>
            <a:br>
              <a:rPr lang="en-US" altLang="zh-CN" dirty="0"/>
            </a:br>
            <a:r>
              <a:rPr lang="zh-CN" altLang="en-US" dirty="0"/>
              <a:t>算例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925ECE-2FA8-44E4-B07B-CF540FF981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资产市场</a:t>
            </a:r>
            <a:endParaRPr lang="en-US" altLang="zh-CN" dirty="0"/>
          </a:p>
          <a:p>
            <a:pPr lvl="1"/>
            <a:r>
              <a:rPr lang="en-US" altLang="zh-CN" dirty="0"/>
              <a:t>1/2</a:t>
            </a:r>
            <a:r>
              <a:rPr lang="zh-CN" altLang="zh-CN" dirty="0"/>
              <a:t>可能性聚宝盆</a:t>
            </a:r>
            <a:r>
              <a:rPr lang="en-US" altLang="zh-CN" dirty="0"/>
              <a:t>A</a:t>
            </a:r>
            <a:r>
              <a:rPr lang="zh-CN" altLang="zh-CN" dirty="0"/>
              <a:t>里出现</a:t>
            </a:r>
            <a:r>
              <a:rPr lang="en-US" altLang="zh-CN" dirty="0"/>
              <a:t>1</a:t>
            </a:r>
            <a:r>
              <a:rPr lang="zh-CN" altLang="zh-CN" dirty="0"/>
              <a:t>单位消费品，而同时</a:t>
            </a:r>
            <a:r>
              <a:rPr lang="en-US" altLang="zh-CN" dirty="0"/>
              <a:t>B</a:t>
            </a:r>
            <a:r>
              <a:rPr lang="zh-CN" altLang="zh-CN" dirty="0"/>
              <a:t>里什么也没有</a:t>
            </a:r>
            <a:endParaRPr lang="en-US" altLang="zh-CN" dirty="0"/>
          </a:p>
          <a:p>
            <a:pPr lvl="1"/>
            <a:r>
              <a:rPr lang="en-US" altLang="zh-CN" dirty="0"/>
              <a:t>1/2</a:t>
            </a:r>
            <a:r>
              <a:rPr lang="zh-CN" altLang="zh-CN" dirty="0"/>
              <a:t>的可能性聚宝盆</a:t>
            </a:r>
            <a:r>
              <a:rPr lang="en-US" altLang="zh-CN" dirty="0"/>
              <a:t>B</a:t>
            </a:r>
            <a:r>
              <a:rPr lang="zh-CN" altLang="zh-CN" dirty="0"/>
              <a:t>里出现</a:t>
            </a:r>
            <a:r>
              <a:rPr lang="en-US" altLang="zh-CN" dirty="0"/>
              <a:t>1</a:t>
            </a:r>
            <a:r>
              <a:rPr lang="zh-CN" altLang="zh-CN" dirty="0"/>
              <a:t>单位消费品，而同时</a:t>
            </a:r>
            <a:r>
              <a:rPr lang="en-US" altLang="zh-CN" dirty="0"/>
              <a:t>A</a:t>
            </a:r>
            <a:r>
              <a:rPr lang="zh-CN" altLang="zh-CN" dirty="0"/>
              <a:t>里什么也没有</a:t>
            </a:r>
            <a:endParaRPr lang="en-US" altLang="zh-CN" dirty="0"/>
          </a:p>
          <a:p>
            <a:pPr lvl="1"/>
            <a:r>
              <a:rPr lang="zh-CN" altLang="en-US" dirty="0"/>
              <a:t>无风险利率为</a:t>
            </a:r>
            <a:r>
              <a:rPr lang="en-US" altLang="zh-CN" dirty="0"/>
              <a:t>0</a:t>
            </a:r>
          </a:p>
          <a:p>
            <a:r>
              <a:rPr lang="zh-CN" altLang="en-US" dirty="0"/>
              <a:t>消费者</a:t>
            </a:r>
            <a:endParaRPr lang="en-US" altLang="zh-CN" dirty="0"/>
          </a:p>
          <a:p>
            <a:pPr lvl="1"/>
            <a:r>
              <a:rPr lang="zh-CN" altLang="en-US" dirty="0"/>
              <a:t>对数偏好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消费者在</a:t>
            </a:r>
            <a:r>
              <a:rPr lang="en-US" altLang="zh-CN" dirty="0"/>
              <a:t>0</a:t>
            </a:r>
            <a:r>
              <a:rPr lang="zh-CN" altLang="zh-CN" dirty="0"/>
              <a:t>期有</a:t>
            </a:r>
            <a:r>
              <a:rPr lang="en-US" altLang="zh-CN" dirty="0"/>
              <a:t>1</a:t>
            </a:r>
            <a:r>
              <a:rPr lang="zh-CN" altLang="zh-CN" dirty="0"/>
              <a:t>单位的消费品禀赋，并持有</a:t>
            </a:r>
            <a:r>
              <a:rPr lang="en-US" altLang="zh-CN" i="1" dirty="0"/>
              <a:t>a</a:t>
            </a:r>
            <a:r>
              <a:rPr lang="zh-CN" altLang="zh-CN" dirty="0"/>
              <a:t>单位的聚宝盆</a:t>
            </a:r>
            <a:r>
              <a:rPr lang="en-US" altLang="zh-CN" dirty="0"/>
              <a:t>A</a:t>
            </a:r>
            <a:r>
              <a:rPr lang="zh-CN" altLang="zh-CN" dirty="0"/>
              <a:t>，以及</a:t>
            </a:r>
            <a:r>
              <a:rPr lang="en-US" altLang="zh-CN" i="1" dirty="0"/>
              <a:t>b</a:t>
            </a:r>
            <a:r>
              <a:rPr lang="zh-CN" altLang="zh-CN" dirty="0"/>
              <a:t>单位的聚宝盆</a:t>
            </a:r>
            <a:r>
              <a:rPr lang="en-US" altLang="zh-CN" dirty="0"/>
              <a:t>B</a:t>
            </a:r>
          </a:p>
          <a:p>
            <a:r>
              <a:rPr lang="zh-CN" altLang="en-US" dirty="0"/>
              <a:t>消费者优化问题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48F1FEF-74BC-43D2-BA8C-531B8293A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A5E1770-2E7D-4E3D-93F9-3D7F714B3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BD856A5E-9E7E-487E-85B6-297D898012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696" y="233124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71F0782A-5B39-46FD-9D79-D0BB09E06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3201F54E-0C6C-4131-BAE5-BD56E889BB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366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2">
            <a:extLst>
              <a:ext uri="{FF2B5EF4-FFF2-40B4-BE49-F238E27FC236}">
                <a16:creationId xmlns:a16="http://schemas.microsoft.com/office/drawing/2014/main" id="{2B1CBAA1-4E47-42E9-99C8-C1C1A2D389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800" y="3403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B04ED5F2-7EFB-4B04-9F7F-E6F7CD7537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7454C662-D7C2-48BE-9949-F530B2227C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8C652E40-D765-4102-8759-2D2B90253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920" y="380817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3540F743-DD9A-47CF-B125-521C18F940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5816" y="233124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6F471C35-6B9C-4490-B063-3DEC43D369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5896" y="482323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C79DA04D-2D57-4555-80FE-10CEC74363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DBEE03AF-E1DE-4C21-929F-920AFD9D91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EF6D6EA8-2C99-4CB3-A813-ED0855D199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8930" y="3200482"/>
            <a:ext cx="3486150" cy="34129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B73EAEB6-9C9A-4337-AE11-453783FEE4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5169" y="4828182"/>
            <a:ext cx="3105150" cy="79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5563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7D0C8C-C1E5-441E-9135-E8C2C6980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10.5 </a:t>
            </a:r>
            <a:r>
              <a:rPr lang="zh-CN" altLang="en-US" sz="2000" dirty="0"/>
              <a:t>一般均衡与部分均衡</a:t>
            </a:r>
            <a:br>
              <a:rPr lang="en-US" altLang="zh-CN" dirty="0"/>
            </a:br>
            <a:r>
              <a:rPr lang="zh-CN" altLang="en-US" dirty="0"/>
              <a:t>算例讨论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925ECE-2FA8-44E4-B07B-CF540FF981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解出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一般均衡下，</a:t>
            </a:r>
            <a:r>
              <a:rPr lang="zh-CN" altLang="zh-CN" dirty="0"/>
              <a:t>只要</a:t>
            </a:r>
            <a:r>
              <a:rPr lang="en-US" altLang="zh-CN" i="1" dirty="0" err="1"/>
              <a:t>a≠b</a:t>
            </a:r>
            <a:r>
              <a:rPr lang="zh-CN" altLang="zh-CN" dirty="0"/>
              <a:t>，聚宝盆</a:t>
            </a:r>
            <a:r>
              <a:rPr lang="en-US" altLang="zh-CN" dirty="0"/>
              <a:t>A</a:t>
            </a:r>
            <a:r>
              <a:rPr lang="zh-CN" altLang="zh-CN" dirty="0"/>
              <a:t>和</a:t>
            </a:r>
            <a:r>
              <a:rPr lang="en-US" altLang="zh-CN" dirty="0"/>
              <a:t>B</a:t>
            </a:r>
            <a:r>
              <a:rPr lang="zh-CN" altLang="zh-CN" dirty="0"/>
              <a:t>的价格就不会相等，更不会都等于</a:t>
            </a:r>
            <a:r>
              <a:rPr lang="en-US" altLang="zh-CN" dirty="0"/>
              <a:t>0.5</a:t>
            </a:r>
          </a:p>
          <a:p>
            <a:r>
              <a:rPr lang="zh-CN" altLang="en-US" dirty="0"/>
              <a:t>部分均衡下，之所以会得到两个聚宝盆的价格合起来等于无风险资产价格的结论，是没有考虑到聚宝盆的供给</a:t>
            </a:r>
            <a:r>
              <a:rPr lang="en-US" altLang="zh-CN" dirty="0"/>
              <a:t>——</a:t>
            </a:r>
            <a:r>
              <a:rPr lang="zh-CN" altLang="en-US" dirty="0"/>
              <a:t>部分均衡是一个资产定价的不完善的框架</a:t>
            </a:r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48F1FEF-74BC-43D2-BA8C-531B8293A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A5E1770-2E7D-4E3D-93F9-3D7F714B3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BD856A5E-9E7E-487E-85B6-297D898012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696" y="233124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71F0782A-5B39-46FD-9D79-D0BB09E06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3201F54E-0C6C-4131-BAE5-BD56E889BB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366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2">
            <a:extLst>
              <a:ext uri="{FF2B5EF4-FFF2-40B4-BE49-F238E27FC236}">
                <a16:creationId xmlns:a16="http://schemas.microsoft.com/office/drawing/2014/main" id="{2B1CBAA1-4E47-42E9-99C8-C1C1A2D389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800" y="3403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B04ED5F2-7EFB-4B04-9F7F-E6F7CD7537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7454C662-D7C2-48BE-9949-F530B2227C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8C652E40-D765-4102-8759-2D2B90253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920" y="380817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3540F743-DD9A-47CF-B125-521C18F940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5816" y="233124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6F471C35-6B9C-4490-B063-3DEC43D369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5896" y="482323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C79DA04D-2D57-4555-80FE-10CEC74363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DBEE03AF-E1DE-4C21-929F-920AFD9D91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1AB70F30-09BD-4F1E-BA77-BC0E556FF6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" name="Rectangle 4">
            <a:extLst>
              <a:ext uri="{FF2B5EF4-FFF2-40B4-BE49-F238E27FC236}">
                <a16:creationId xmlns:a16="http://schemas.microsoft.com/office/drawing/2014/main" id="{442163B7-19BA-4FDB-867C-9CD09A6AB4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043" y="308534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781BFD6-4B0D-48AB-99BF-168F297935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6080" y="1389692"/>
            <a:ext cx="1751840" cy="58753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66AF10F-D454-4344-A493-F44D86230B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96" y="2150034"/>
            <a:ext cx="2037465" cy="58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366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E25DA3-A24A-4880-87CD-3C54EC0C8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10.1 </a:t>
            </a:r>
            <a:r>
              <a:rPr lang="zh-CN" altLang="en-US" sz="2000" dirty="0"/>
              <a:t>资产市场</a:t>
            </a:r>
            <a:br>
              <a:rPr lang="en-US" altLang="zh-CN" dirty="0"/>
            </a:br>
            <a:r>
              <a:rPr lang="zh-CN" altLang="en-US" dirty="0"/>
              <a:t>不确定性的描述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A165EED-70E2-45FA-AF6A-F6305B432A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简化假设</a:t>
            </a:r>
            <a:endParaRPr lang="en-US" altLang="zh-CN" dirty="0"/>
          </a:p>
          <a:p>
            <a:pPr lvl="1"/>
            <a:r>
              <a:rPr lang="zh-CN" altLang="en-US" dirty="0"/>
              <a:t>消费品不可储存（</a:t>
            </a:r>
            <a:r>
              <a:rPr lang="en-US" altLang="zh-CN" dirty="0"/>
              <a:t>non-storable</a:t>
            </a:r>
            <a:r>
              <a:rPr lang="zh-CN" altLang="en-US" dirty="0"/>
              <a:t>）</a:t>
            </a:r>
            <a:r>
              <a:rPr lang="en-US" altLang="zh-CN" dirty="0"/>
              <a:t>——</a:t>
            </a:r>
            <a:r>
              <a:rPr lang="zh-CN" altLang="en-US" dirty="0"/>
              <a:t>无需考虑商品储存问题</a:t>
            </a:r>
            <a:endParaRPr lang="en-US" altLang="zh-CN" dirty="0"/>
          </a:p>
          <a:p>
            <a:pPr lvl="1"/>
            <a:r>
              <a:rPr lang="zh-CN" altLang="en-US" dirty="0"/>
              <a:t>消费品以禀赋的形式外生给定</a:t>
            </a:r>
            <a:r>
              <a:rPr lang="en-US" altLang="zh-CN" dirty="0"/>
              <a:t>——</a:t>
            </a:r>
            <a:r>
              <a:rPr lang="zh-CN" altLang="en-US" dirty="0"/>
              <a:t>无需考虑生产问题</a:t>
            </a:r>
            <a:endParaRPr lang="en-US" altLang="zh-CN" dirty="0"/>
          </a:p>
          <a:p>
            <a:r>
              <a:rPr lang="zh-CN" altLang="en-US" dirty="0"/>
              <a:t>不确定性的描述（静态）</a:t>
            </a:r>
            <a:endParaRPr lang="en-US" altLang="zh-CN" dirty="0"/>
          </a:p>
          <a:p>
            <a:pPr lvl="1"/>
            <a:r>
              <a:rPr lang="zh-CN" altLang="en-US" dirty="0"/>
              <a:t>两个时期：今天（</a:t>
            </a:r>
            <a:r>
              <a:rPr lang="en-US" altLang="zh-CN" dirty="0"/>
              <a:t>0</a:t>
            </a:r>
            <a:r>
              <a:rPr lang="zh-CN" altLang="en-US" dirty="0"/>
              <a:t>期），未来（</a:t>
            </a:r>
            <a:r>
              <a:rPr lang="en-US" altLang="zh-CN" dirty="0"/>
              <a:t>1</a:t>
            </a:r>
            <a:r>
              <a:rPr lang="zh-CN" altLang="en-US" dirty="0"/>
              <a:t>期）</a:t>
            </a:r>
            <a:endParaRPr lang="en-US" altLang="zh-CN" dirty="0"/>
          </a:p>
          <a:p>
            <a:pPr lvl="1"/>
            <a:r>
              <a:rPr lang="zh-CN" altLang="zh-CN" dirty="0"/>
              <a:t>未来（</a:t>
            </a:r>
            <a:r>
              <a:rPr lang="en-US" altLang="zh-CN" dirty="0"/>
              <a:t>1</a:t>
            </a:r>
            <a:r>
              <a:rPr lang="zh-CN" altLang="zh-CN" dirty="0"/>
              <a:t>期）的每一种可能情形都定义为一个</a:t>
            </a:r>
            <a:r>
              <a:rPr lang="zh-CN" altLang="zh-CN" b="1" dirty="0"/>
              <a:t>状态</a:t>
            </a:r>
            <a:r>
              <a:rPr lang="zh-CN" altLang="zh-CN" dirty="0"/>
              <a:t>（</a:t>
            </a:r>
            <a:r>
              <a:rPr lang="en-US" altLang="zh-CN" dirty="0"/>
              <a:t>state</a:t>
            </a:r>
            <a:r>
              <a:rPr lang="zh-CN" altLang="zh-CN" dirty="0"/>
              <a:t>），并以</a:t>
            </a:r>
            <a:r>
              <a:rPr lang="en-US" altLang="zh-CN" i="1" dirty="0"/>
              <a:t>s</a:t>
            </a:r>
            <a:r>
              <a:rPr lang="zh-CN" altLang="zh-CN" dirty="0"/>
              <a:t>表示</a:t>
            </a:r>
            <a:endParaRPr lang="en-US" altLang="zh-CN" dirty="0"/>
          </a:p>
          <a:p>
            <a:pPr lvl="1"/>
            <a:r>
              <a:rPr lang="en-US" altLang="zh-CN" i="1" dirty="0"/>
              <a:t>S</a:t>
            </a:r>
            <a:r>
              <a:rPr lang="zh-CN" altLang="zh-CN" dirty="0"/>
              <a:t>表示所有可能状态组成的集合</a:t>
            </a:r>
            <a:r>
              <a:rPr lang="zh-CN" altLang="en-US" dirty="0"/>
              <a:t>（</a:t>
            </a:r>
            <a:r>
              <a:rPr lang="zh-CN" altLang="zh-CN" dirty="0"/>
              <a:t>未来总共有</a:t>
            </a:r>
            <a:r>
              <a:rPr lang="en-US" altLang="zh-CN" i="1" dirty="0"/>
              <a:t>S</a:t>
            </a:r>
            <a:r>
              <a:rPr lang="zh-CN" altLang="zh-CN" dirty="0"/>
              <a:t>种可能性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en-US" altLang="zh-CN" i="1" dirty="0"/>
              <a:t>0&lt;π</a:t>
            </a:r>
            <a:r>
              <a:rPr lang="en-US" altLang="zh-CN" i="1" baseline="-25000" dirty="0"/>
              <a:t>s</a:t>
            </a:r>
            <a:r>
              <a:rPr lang="en-US" altLang="zh-CN" i="1" dirty="0"/>
              <a:t>≤</a:t>
            </a:r>
            <a:r>
              <a:rPr lang="en-US" altLang="zh-CN" dirty="0"/>
              <a:t>1</a:t>
            </a:r>
            <a:r>
              <a:rPr lang="zh-CN" altLang="en-US" dirty="0"/>
              <a:t>，</a:t>
            </a:r>
            <a:r>
              <a:rPr lang="en-US" altLang="zh-CN" i="1" dirty="0"/>
              <a:t>∑</a:t>
            </a:r>
            <a:r>
              <a:rPr lang="en-US" altLang="zh-CN" i="1" baseline="-25000" dirty="0"/>
              <a:t>s</a:t>
            </a:r>
            <a:r>
              <a:rPr lang="en-US" altLang="zh-CN" i="1" dirty="0"/>
              <a:t>π</a:t>
            </a:r>
            <a:r>
              <a:rPr lang="en-US" altLang="zh-CN" i="1" baseline="-25000" dirty="0"/>
              <a:t>s</a:t>
            </a:r>
            <a:r>
              <a:rPr lang="en-US" altLang="zh-CN" i="1" dirty="0"/>
              <a:t>=</a:t>
            </a:r>
            <a:r>
              <a:rPr lang="en-US" altLang="zh-CN" dirty="0"/>
              <a:t>1</a:t>
            </a:r>
          </a:p>
          <a:p>
            <a:pPr lvl="1"/>
            <a:r>
              <a:rPr lang="zh-CN" altLang="zh-CN" b="1" dirty="0"/>
              <a:t>概率测度</a:t>
            </a:r>
            <a:r>
              <a:rPr lang="zh-CN" altLang="zh-CN" dirty="0"/>
              <a:t>（</a:t>
            </a:r>
            <a:r>
              <a:rPr lang="en-US" altLang="zh-CN" dirty="0"/>
              <a:t>probability measure</a:t>
            </a:r>
            <a:r>
              <a:rPr lang="zh-CN" altLang="zh-CN" dirty="0"/>
              <a:t>）</a:t>
            </a:r>
            <a:r>
              <a:rPr lang="zh-CN" altLang="en-US" dirty="0"/>
              <a:t>： </a:t>
            </a:r>
            <a:r>
              <a:rPr lang="en-US" altLang="zh-CN" i="1" dirty="0"/>
              <a:t>∏={π</a:t>
            </a:r>
            <a:r>
              <a:rPr lang="en-US" altLang="zh-CN" i="1" baseline="-25000" dirty="0"/>
              <a:t>s</a:t>
            </a:r>
            <a:r>
              <a:rPr lang="en-US" altLang="zh-CN" i="1" dirty="0"/>
              <a:t>, </a:t>
            </a:r>
            <a:r>
              <a:rPr lang="en-US" altLang="zh-CN" i="1" dirty="0" err="1"/>
              <a:t>s∈S</a:t>
            </a:r>
            <a:r>
              <a:rPr lang="en-US" altLang="zh-CN" i="1" dirty="0"/>
              <a:t>}</a:t>
            </a:r>
          </a:p>
          <a:p>
            <a:pPr lvl="1"/>
            <a:r>
              <a:rPr lang="zh-CN" altLang="zh-CN" b="1" dirty="0"/>
              <a:t>随机变量</a:t>
            </a:r>
            <a:r>
              <a:rPr lang="zh-CN" altLang="zh-CN" dirty="0"/>
              <a:t>（</a:t>
            </a:r>
            <a:r>
              <a:rPr lang="en-US" altLang="zh-CN" dirty="0"/>
              <a:t>random variable</a:t>
            </a:r>
            <a:r>
              <a:rPr lang="zh-CN" altLang="zh-CN" dirty="0"/>
              <a:t>）</a:t>
            </a:r>
            <a:r>
              <a:rPr lang="zh-CN" altLang="en-US" dirty="0"/>
              <a:t>：</a:t>
            </a:r>
            <a:r>
              <a:rPr lang="en-US" altLang="zh-CN" i="1" dirty="0"/>
              <a:t>S</a:t>
            </a:r>
            <a:r>
              <a:rPr lang="zh-CN" altLang="zh-CN" dirty="0"/>
              <a:t>维向量（</a:t>
            </a:r>
            <a:r>
              <a:rPr lang="en-US" altLang="zh-CN" dirty="0"/>
              <a:t>vector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风险资产的回报率</a:t>
            </a:r>
            <a:r>
              <a:rPr lang="zh-CN" altLang="en-US" dirty="0"/>
              <a:t>：</a:t>
            </a:r>
            <a:r>
              <a:rPr lang="en-US" altLang="zh-CN" i="1" dirty="0"/>
              <a:t>r̃</a:t>
            </a:r>
            <a:r>
              <a:rPr lang="en-US" altLang="zh-CN" dirty="0"/>
              <a:t>=</a:t>
            </a:r>
            <a:r>
              <a:rPr lang="en-US" altLang="zh-CN" i="1" dirty="0"/>
              <a:t>(r</a:t>
            </a:r>
            <a:r>
              <a:rPr lang="en-US" altLang="zh-CN" baseline="-25000" dirty="0"/>
              <a:t>1</a:t>
            </a:r>
            <a:r>
              <a:rPr lang="en-US" altLang="zh-CN" i="1" dirty="0"/>
              <a:t>, r</a:t>
            </a:r>
            <a:r>
              <a:rPr lang="en-US" altLang="zh-CN" baseline="-25000" dirty="0"/>
              <a:t>2</a:t>
            </a:r>
            <a:r>
              <a:rPr lang="en-US" altLang="zh-CN" i="1" dirty="0"/>
              <a:t>, ..., </a:t>
            </a:r>
            <a:r>
              <a:rPr lang="en-US" altLang="zh-CN" i="1" dirty="0" err="1"/>
              <a:t>r</a:t>
            </a:r>
            <a:r>
              <a:rPr lang="en-US" altLang="zh-CN" i="1" baseline="-25000" dirty="0" err="1"/>
              <a:t>S</a:t>
            </a:r>
            <a:r>
              <a:rPr lang="en-US" altLang="zh-CN" i="1" dirty="0"/>
              <a:t>)</a:t>
            </a:r>
            <a:r>
              <a:rPr lang="en-US" altLang="zh-CN" i="1" baseline="30000" dirty="0"/>
              <a:t>T</a:t>
            </a:r>
            <a:r>
              <a:rPr lang="zh-CN" altLang="zh-CN" dirty="0"/>
              <a:t>。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1A52B78-43E2-4157-BCD9-899D9C227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175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6B88B-E498-4CB4-95B9-1FAEB033D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10.1 </a:t>
            </a:r>
            <a:r>
              <a:rPr lang="zh-CN" altLang="en-US" sz="2000" dirty="0"/>
              <a:t>资产市场</a:t>
            </a:r>
            <a:br>
              <a:rPr lang="en-US" altLang="zh-CN" dirty="0"/>
            </a:br>
            <a:r>
              <a:rPr lang="zh-CN" altLang="en-US" dirty="0"/>
              <a:t>资产及其支付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A4B8D1E-C86F-45FB-9D4D-995E59B01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357298"/>
            <a:ext cx="7786687" cy="4714875"/>
          </a:xfrm>
        </p:spPr>
        <p:txBody>
          <a:bodyPr/>
          <a:lstStyle/>
          <a:p>
            <a:r>
              <a:rPr lang="zh-CN" altLang="zh-CN" dirty="0"/>
              <a:t>资产</a:t>
            </a:r>
            <a:r>
              <a:rPr lang="en-US" altLang="zh-CN" i="1" dirty="0"/>
              <a:t>j</a:t>
            </a:r>
            <a:r>
              <a:rPr lang="zh-CN" altLang="zh-CN" dirty="0"/>
              <a:t>的</a:t>
            </a: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期）</a:t>
            </a:r>
            <a:r>
              <a:rPr lang="zh-CN" altLang="zh-CN" dirty="0"/>
              <a:t>支付</a:t>
            </a:r>
            <a:r>
              <a:rPr lang="zh-CN" altLang="en-US" dirty="0"/>
              <a:t>向量</a:t>
            </a:r>
            <a:r>
              <a:rPr lang="zh-CN" altLang="zh-CN" dirty="0"/>
              <a:t>义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i="1" dirty="0"/>
              <a:t>J</a:t>
            </a:r>
            <a:r>
              <a:rPr lang="zh-CN" altLang="en-US" dirty="0"/>
              <a:t>种资产组成的资产市场的（</a:t>
            </a:r>
            <a:r>
              <a:rPr lang="en-US" altLang="zh-CN" dirty="0"/>
              <a:t>1</a:t>
            </a:r>
            <a:r>
              <a:rPr lang="zh-CN" altLang="en-US" dirty="0"/>
              <a:t>期）</a:t>
            </a:r>
            <a:r>
              <a:rPr lang="zh-CN" altLang="zh-CN" b="1" dirty="0"/>
              <a:t>支付矩阵</a:t>
            </a:r>
            <a:r>
              <a:rPr lang="zh-CN" altLang="zh-CN" dirty="0"/>
              <a:t>（</a:t>
            </a:r>
            <a:r>
              <a:rPr lang="en-US" altLang="zh-CN" dirty="0"/>
              <a:t>payoff matrix</a:t>
            </a:r>
            <a:r>
              <a:rPr lang="zh-CN" altLang="zh-CN" dirty="0"/>
              <a:t>） 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i="1" dirty="0"/>
          </a:p>
          <a:p>
            <a:r>
              <a:rPr lang="en-US" altLang="zh-CN" i="1" dirty="0"/>
              <a:t>J</a:t>
            </a:r>
            <a:r>
              <a:rPr lang="zh-CN" altLang="en-US" dirty="0"/>
              <a:t>种资产的</a:t>
            </a:r>
            <a:r>
              <a:rPr lang="en-US" altLang="zh-CN" dirty="0"/>
              <a:t>0</a:t>
            </a:r>
            <a:r>
              <a:rPr lang="zh-CN" altLang="en-US" dirty="0"/>
              <a:t>期价格（以</a:t>
            </a:r>
            <a:r>
              <a:rPr lang="en-US" altLang="zh-CN" dirty="0"/>
              <a:t>0</a:t>
            </a:r>
            <a:r>
              <a:rPr lang="zh-CN" altLang="en-US" dirty="0"/>
              <a:t>期消费品为计价物）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资产定价问题：</a:t>
            </a:r>
            <a:r>
              <a:rPr lang="en-US" altLang="zh-CN" b="1" dirty="0" err="1"/>
              <a:t>x</a:t>
            </a:r>
            <a:r>
              <a:rPr lang="en-US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→p</a:t>
            </a:r>
            <a:endParaRPr lang="en-US" altLang="zh-CN" b="1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20D2E05-20FA-4CA9-9011-DF7EFC505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C7A1C75-0FE6-43CC-BDF8-874AB42F01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AF8476A-5D44-480F-AEB3-B39598ADA0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8763" y="386104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29F4659-2AE0-431C-9F8C-2332C73E2E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1960" y="573745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B874DC7-15F7-4470-A64C-EA9FBFBCA7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5275" y="1594224"/>
            <a:ext cx="933450" cy="109973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08CAAF4-1BC7-4B26-964D-697FB561A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2844" y="3195512"/>
            <a:ext cx="2209800" cy="144103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C7DFFF9-F536-4231-AFA0-883DB034F9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9069" y="5391016"/>
            <a:ext cx="1657350" cy="37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131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2676E6-CEF1-40B6-9C36-D5E7F15F3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10.1 </a:t>
            </a:r>
            <a:r>
              <a:rPr lang="zh-CN" altLang="en-US" sz="2000" dirty="0"/>
              <a:t>资产市场</a:t>
            </a:r>
            <a:br>
              <a:rPr lang="en-US" altLang="zh-CN" dirty="0"/>
            </a:br>
            <a:r>
              <a:rPr lang="zh-CN" altLang="en-US" dirty="0"/>
              <a:t>资产组合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1F31FB9-DDED-4F6E-84BE-563F9D708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资产组合（</a:t>
            </a:r>
            <a:r>
              <a:rPr lang="en-US" altLang="zh-CN" b="1" dirty="0"/>
              <a:t>portfolio</a:t>
            </a:r>
            <a:r>
              <a:rPr lang="zh-CN" altLang="zh-CN" b="1" dirty="0"/>
              <a:t>）</a:t>
            </a:r>
            <a:r>
              <a:rPr lang="zh-CN" altLang="en-US" dirty="0"/>
              <a:t>：</a:t>
            </a:r>
            <a:r>
              <a:rPr lang="zh-CN" altLang="zh-CN" dirty="0"/>
              <a:t>对各类资产持有量组成的向量</a:t>
            </a:r>
            <a:r>
              <a:rPr lang="en-US" altLang="zh-CN" b="1" dirty="0"/>
              <a:t>θ</a:t>
            </a:r>
            <a:r>
              <a:rPr lang="en-US" altLang="zh-CN" i="1" dirty="0"/>
              <a:t>=(θ</a:t>
            </a:r>
            <a:r>
              <a:rPr lang="en-US" altLang="zh-CN" baseline="-25000" dirty="0"/>
              <a:t>1</a:t>
            </a:r>
            <a:r>
              <a:rPr lang="en-US" altLang="zh-CN" i="1" dirty="0"/>
              <a:t>, ..., </a:t>
            </a:r>
            <a:r>
              <a:rPr lang="en-US" altLang="zh-CN" i="1" dirty="0" err="1"/>
              <a:t>θ</a:t>
            </a:r>
            <a:r>
              <a:rPr lang="en-US" altLang="zh-CN" i="1" baseline="-25000" dirty="0" err="1"/>
              <a:t>J</a:t>
            </a:r>
            <a:r>
              <a:rPr lang="en-US" altLang="zh-CN" i="1" dirty="0"/>
              <a:t>)</a:t>
            </a:r>
            <a:r>
              <a:rPr lang="en-US" altLang="zh-CN" i="1" baseline="30000" dirty="0"/>
              <a:t>T</a:t>
            </a:r>
            <a:r>
              <a:rPr lang="zh-CN" altLang="en-US" dirty="0"/>
              <a:t>，</a:t>
            </a:r>
            <a:r>
              <a:rPr lang="zh-CN" altLang="zh-CN" dirty="0"/>
              <a:t>其中的第</a:t>
            </a:r>
            <a:r>
              <a:rPr lang="en-US" altLang="zh-CN" i="1" dirty="0"/>
              <a:t>j</a:t>
            </a:r>
            <a:r>
              <a:rPr lang="zh-CN" altLang="zh-CN" dirty="0"/>
              <a:t>个元素代表第</a:t>
            </a:r>
            <a:r>
              <a:rPr lang="en-US" altLang="zh-CN" i="1" dirty="0"/>
              <a:t>j</a:t>
            </a:r>
            <a:r>
              <a:rPr lang="zh-CN" altLang="zh-CN" dirty="0"/>
              <a:t>类资产持有的数量</a:t>
            </a:r>
            <a:endParaRPr lang="en-US" altLang="zh-CN" dirty="0"/>
          </a:p>
          <a:p>
            <a:r>
              <a:rPr lang="zh-CN" altLang="en-US" dirty="0"/>
              <a:t>资产组合的支付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资产组合的</a:t>
            </a:r>
            <a:r>
              <a:rPr lang="en-US" altLang="zh-CN" dirty="0"/>
              <a:t>0</a:t>
            </a:r>
            <a:r>
              <a:rPr lang="zh-CN" altLang="en-US" dirty="0"/>
              <a:t>期价值为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B40F3DF-19A1-4D83-B7CE-218E4509A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C220A21-12E1-4F60-9340-B77FC6A1A5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EADAB5B-3A40-4F0F-9737-FDA352C41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936" y="516483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A5D83DB-BC8E-4B68-AC2F-4DAC0C6043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912" y="595152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FC28A9D-94ED-414E-A7DD-86E91E6239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2317435"/>
            <a:ext cx="1409700" cy="174440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AF134DC-18A8-4302-924B-A536B97F7F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96" y="4707830"/>
            <a:ext cx="1447172" cy="45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01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299173-4A63-41C1-9E50-CF3A4A4D1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10.2 </a:t>
            </a:r>
            <a:r>
              <a:rPr lang="zh-CN" altLang="zh-CN" sz="2000" dirty="0"/>
              <a:t>完备市场和</a:t>
            </a:r>
            <a:r>
              <a:rPr lang="en-US" altLang="zh-CN" sz="2000" dirty="0"/>
              <a:t>Arrow-Debreu</a:t>
            </a:r>
            <a:r>
              <a:rPr lang="zh-CN" altLang="zh-CN" sz="2000" dirty="0"/>
              <a:t>市场</a:t>
            </a:r>
            <a:br>
              <a:rPr lang="zh-CN" altLang="zh-CN" b="1" dirty="0"/>
            </a:br>
            <a:r>
              <a:rPr lang="zh-CN" altLang="en-US" dirty="0"/>
              <a:t>完备市场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25D726-7A72-44A8-9643-C939E52291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定义</a:t>
            </a:r>
            <a:r>
              <a:rPr lang="en-US" altLang="zh-CN" b="1" dirty="0"/>
              <a:t>10.1</a:t>
            </a:r>
            <a:r>
              <a:rPr lang="zh-CN" altLang="zh-CN" b="1" dirty="0"/>
              <a:t>：</a:t>
            </a:r>
            <a:r>
              <a:rPr lang="zh-CN" altLang="zh-CN" dirty="0"/>
              <a:t>我们称一个资产市场</a:t>
            </a:r>
            <a:r>
              <a:rPr lang="en-US" altLang="zh-CN" b="1" dirty="0"/>
              <a:t>x</a:t>
            </a:r>
            <a:r>
              <a:rPr lang="zh-CN" altLang="zh-CN" dirty="0"/>
              <a:t>是</a:t>
            </a:r>
            <a:r>
              <a:rPr lang="zh-CN" altLang="zh-CN" b="1" dirty="0"/>
              <a:t>完备</a:t>
            </a:r>
            <a:r>
              <a:rPr lang="zh-CN" altLang="zh-CN" dirty="0"/>
              <a:t>（</a:t>
            </a:r>
            <a:r>
              <a:rPr lang="en-US" altLang="zh-CN" dirty="0"/>
              <a:t>complete</a:t>
            </a:r>
            <a:r>
              <a:rPr lang="zh-CN" altLang="zh-CN" dirty="0"/>
              <a:t>）的，如果任何一个</a:t>
            </a:r>
            <a:r>
              <a:rPr lang="en-US" altLang="zh-CN" dirty="0"/>
              <a:t>1</a:t>
            </a:r>
            <a:r>
              <a:rPr lang="zh-CN" altLang="zh-CN" dirty="0"/>
              <a:t>期的消费计划都可以通过某个资产组合来实现</a:t>
            </a:r>
            <a:endParaRPr lang="en-US" altLang="zh-CN" dirty="0"/>
          </a:p>
          <a:p>
            <a:r>
              <a:rPr lang="zh-CN" altLang="zh-CN" dirty="0"/>
              <a:t>在一个完备的市场中，任给一个</a:t>
            </a:r>
            <a:r>
              <a:rPr lang="en-US" altLang="zh-CN" dirty="0"/>
              <a:t>1</a:t>
            </a:r>
            <a:r>
              <a:rPr lang="zh-CN" altLang="zh-CN" dirty="0"/>
              <a:t>期的消费计划</a:t>
            </a:r>
            <a:r>
              <a:rPr lang="en-US" altLang="zh-CN" b="1" dirty="0"/>
              <a:t>c</a:t>
            </a:r>
            <a:r>
              <a:rPr lang="en-US" altLang="zh-CN" dirty="0"/>
              <a:t>=</a:t>
            </a:r>
            <a:r>
              <a:rPr lang="en-US" altLang="zh-CN" i="1" dirty="0"/>
              <a:t>(c</a:t>
            </a:r>
            <a:r>
              <a:rPr lang="en-US" altLang="zh-CN" baseline="-25000" dirty="0"/>
              <a:t>1</a:t>
            </a:r>
            <a:r>
              <a:rPr lang="en-US" altLang="zh-CN" i="1" dirty="0"/>
              <a:t>, ..., c</a:t>
            </a:r>
            <a:r>
              <a:rPr lang="en-US" altLang="zh-CN" i="1" baseline="-25000" dirty="0"/>
              <a:t>s</a:t>
            </a:r>
            <a:r>
              <a:rPr lang="en-US" altLang="zh-CN" i="1" dirty="0"/>
              <a:t>)</a:t>
            </a:r>
            <a:r>
              <a:rPr lang="en-US" altLang="zh-CN" i="1" baseline="30000" dirty="0"/>
              <a:t>T</a:t>
            </a:r>
            <a:r>
              <a:rPr lang="zh-CN" altLang="zh-CN" dirty="0"/>
              <a:t>，都能找到一组组合权重</a:t>
            </a:r>
            <a:r>
              <a:rPr lang="en-US" altLang="zh-CN" b="1" dirty="0"/>
              <a:t>θ</a:t>
            </a:r>
            <a:r>
              <a:rPr lang="en-US" altLang="zh-CN" dirty="0"/>
              <a:t>=</a:t>
            </a:r>
            <a:r>
              <a:rPr lang="en-US" altLang="zh-CN" i="1" dirty="0"/>
              <a:t>(θ</a:t>
            </a:r>
            <a:r>
              <a:rPr lang="en-US" altLang="zh-CN" baseline="-25000" dirty="0"/>
              <a:t>1</a:t>
            </a:r>
            <a:r>
              <a:rPr lang="en-US" altLang="zh-CN" i="1" dirty="0"/>
              <a:t>, ..., </a:t>
            </a:r>
            <a:r>
              <a:rPr lang="en-US" altLang="zh-CN" i="1" dirty="0" err="1"/>
              <a:t>θ</a:t>
            </a:r>
            <a:r>
              <a:rPr lang="en-US" altLang="zh-CN" i="1" baseline="-25000" dirty="0" err="1"/>
              <a:t>J</a:t>
            </a:r>
            <a:r>
              <a:rPr lang="en-US" altLang="zh-CN" i="1" dirty="0"/>
              <a:t>)</a:t>
            </a:r>
            <a:r>
              <a:rPr lang="en-US" altLang="zh-CN" i="1" baseline="30000" dirty="0"/>
              <a:t>T</a:t>
            </a:r>
            <a:r>
              <a:rPr lang="zh-CN" altLang="zh-CN" dirty="0"/>
              <a:t>是下面方程组的解（其中的</a:t>
            </a:r>
            <a:r>
              <a:rPr lang="en-US" altLang="zh-CN" i="1" dirty="0" err="1"/>
              <a:t>θ</a:t>
            </a:r>
            <a:r>
              <a:rPr lang="en-US" altLang="zh-CN" i="1" baseline="-25000" dirty="0" err="1"/>
              <a:t>j</a:t>
            </a:r>
            <a:r>
              <a:rPr lang="zh-CN" altLang="zh-CN" dirty="0"/>
              <a:t>是消费者持有的资产</a:t>
            </a:r>
            <a:r>
              <a:rPr lang="en-US" altLang="zh-CN" i="1" dirty="0"/>
              <a:t>j</a:t>
            </a:r>
            <a:r>
              <a:rPr lang="zh-CN" altLang="zh-CN" dirty="0"/>
              <a:t>的数量）</a:t>
            </a:r>
          </a:p>
          <a:p>
            <a:endParaRPr lang="en-US" altLang="zh-CN" dirty="0"/>
          </a:p>
          <a:p>
            <a:r>
              <a:rPr lang="zh-CN" altLang="zh-CN" dirty="0"/>
              <a:t>从经济学意义上来说，所谓完备市场，就是消费者可以通过买卖市场上的资产，在任何两个状态之间调配资源。</a:t>
            </a:r>
            <a:endParaRPr lang="en-US" altLang="zh-CN" dirty="0"/>
          </a:p>
          <a:p>
            <a:r>
              <a:rPr lang="zh-CN" altLang="zh-CN" dirty="0"/>
              <a:t>为什么要特别关心完备市场？</a:t>
            </a:r>
            <a:endParaRPr lang="en-US" altLang="zh-CN" dirty="0"/>
          </a:p>
          <a:p>
            <a:pPr lvl="1"/>
            <a:r>
              <a:rPr lang="zh-CN" altLang="zh-CN" dirty="0"/>
              <a:t>所有的完备市场都是等价的，任意一个完备市场中得到的结论对所有完备市场都适用。</a:t>
            </a:r>
            <a:endParaRPr lang="en-US" altLang="zh-CN" dirty="0"/>
          </a:p>
          <a:p>
            <a:pPr lvl="1"/>
            <a:r>
              <a:rPr lang="zh-CN" altLang="zh-CN" dirty="0"/>
              <a:t>在完备市场中，消费者有最高的灵活度，可以实现最有效的风险的配置</a:t>
            </a:r>
            <a:endParaRPr lang="en-US" altLang="zh-CN" dirty="0"/>
          </a:p>
          <a:p>
            <a:pPr lvl="1"/>
            <a:r>
              <a:rPr lang="zh-CN" altLang="zh-CN" dirty="0"/>
              <a:t>完备的市场处理起来比非完备市场容易很多</a:t>
            </a:r>
            <a:r>
              <a:rPr lang="en-US" altLang="zh-CN" dirty="0"/>
              <a:t>——</a:t>
            </a:r>
            <a:r>
              <a:rPr lang="zh-CN" altLang="zh-CN" dirty="0"/>
              <a:t>完备的市场都是一样的，但非完备的市场各有各非完备的方式。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BA81066-B3D2-466A-942D-69121BDB7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82CB776B-1A9E-4F6E-BFE9-93433947DA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0450" y="328498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40E1AE9-9836-45FC-91A8-85267470F2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0419" y="2951609"/>
            <a:ext cx="2914650" cy="66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641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D0F5DB-69DC-45AF-963B-FC7E395DD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10.2 </a:t>
            </a:r>
            <a:r>
              <a:rPr lang="zh-CN" altLang="zh-CN" sz="2000" dirty="0"/>
              <a:t>完备市场和</a:t>
            </a:r>
            <a:r>
              <a:rPr lang="en-US" altLang="zh-CN" sz="2000" dirty="0"/>
              <a:t>Arrow-Debreu</a:t>
            </a:r>
            <a:r>
              <a:rPr lang="zh-CN" altLang="zh-CN" sz="2000" dirty="0"/>
              <a:t>市场</a:t>
            </a:r>
            <a:br>
              <a:rPr lang="en-US" altLang="zh-CN" b="1" dirty="0"/>
            </a:br>
            <a:r>
              <a:rPr lang="zh-CN" altLang="en-US" dirty="0"/>
              <a:t>完备与非完备市场示例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EB571DF-5882-4AC1-A155-DF30A3A41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42EF759-39BC-4516-AF6A-3E0F3D5749C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9320" y="1700808"/>
            <a:ext cx="1865360" cy="991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2EF7E57-9ACE-41DF-A6F3-0F3454AB1B8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9320" y="2844304"/>
            <a:ext cx="1865360" cy="991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257E4B4-C6DA-496D-B8D5-D17299EB282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9320" y="4005064"/>
            <a:ext cx="2314514" cy="1234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712505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E6BEF1-CE8C-47F5-B938-0EC7BBEBF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zh-CN" dirty="0"/>
            </a:br>
            <a:r>
              <a:rPr lang="en-US" altLang="zh-CN" sz="2000" dirty="0"/>
              <a:t>10.2 </a:t>
            </a:r>
            <a:r>
              <a:rPr lang="zh-CN" altLang="zh-CN" sz="2000" dirty="0"/>
              <a:t>完备市场和</a:t>
            </a:r>
            <a:r>
              <a:rPr lang="en-US" altLang="zh-CN" sz="2000" dirty="0"/>
              <a:t>Arrow-Debreu</a:t>
            </a:r>
            <a:r>
              <a:rPr lang="zh-CN" altLang="zh-CN" sz="2000" dirty="0"/>
              <a:t>市场</a:t>
            </a:r>
            <a:br>
              <a:rPr lang="en-US" altLang="zh-CN" dirty="0"/>
            </a:br>
            <a:r>
              <a:rPr lang="en-US" altLang="zh-CN" dirty="0"/>
              <a:t>Arrow-Debreu</a:t>
            </a:r>
            <a:r>
              <a:rPr lang="zh-CN" altLang="zh-CN" dirty="0"/>
              <a:t>市场与</a:t>
            </a:r>
            <a:r>
              <a:rPr lang="en-US" altLang="zh-CN" dirty="0"/>
              <a:t>Arrow</a:t>
            </a:r>
            <a:r>
              <a:rPr lang="zh-CN" altLang="zh-CN" dirty="0"/>
              <a:t>证券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5CB1CD4-9EB1-47DB-8CC1-A2147EECF1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Arrow</a:t>
            </a:r>
            <a:r>
              <a:rPr lang="zh-CN" altLang="zh-CN" b="1" dirty="0"/>
              <a:t>—</a:t>
            </a:r>
            <a:r>
              <a:rPr lang="en-US" altLang="zh-CN" b="1" dirty="0"/>
              <a:t>Debreu</a:t>
            </a:r>
            <a:r>
              <a:rPr lang="zh-CN" altLang="zh-CN" b="1" dirty="0"/>
              <a:t>市场</a:t>
            </a:r>
            <a:r>
              <a:rPr lang="zh-CN" altLang="zh-CN" dirty="0"/>
              <a:t>（</a:t>
            </a:r>
            <a:r>
              <a:rPr lang="en-US" altLang="zh-CN" dirty="0"/>
              <a:t>Arrow—Debreu market</a:t>
            </a:r>
            <a:r>
              <a:rPr lang="zh-CN" altLang="zh-CN" dirty="0"/>
              <a:t>）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b="1" dirty="0"/>
              <a:t>Arrow</a:t>
            </a:r>
            <a:r>
              <a:rPr lang="zh-CN" altLang="zh-CN" b="1" dirty="0"/>
              <a:t>证券</a:t>
            </a:r>
            <a:r>
              <a:rPr lang="zh-CN" altLang="zh-CN" dirty="0"/>
              <a:t>（</a:t>
            </a:r>
            <a:r>
              <a:rPr lang="en-US" altLang="zh-CN" dirty="0"/>
              <a:t>Arrow security</a:t>
            </a:r>
            <a:r>
              <a:rPr lang="zh-CN" altLang="zh-CN" dirty="0"/>
              <a:t>）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C53F800-EF09-4716-BF7E-ADB38A1C0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F5B1A2E1-39D7-48D0-AA20-5701F93E2A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7904" y="206084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F21F122-B214-49CC-8035-D34D98546A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5125" y="386104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CD85B55-FEF0-48FD-85AA-7B805055FE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1844824"/>
            <a:ext cx="1771650" cy="136518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9151BC6-53A4-4AA2-9FFD-4315257097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1450" y="3830424"/>
            <a:ext cx="1181100" cy="170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40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CAA710-CB3A-442C-8288-B0E873A9B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10.2 </a:t>
            </a:r>
            <a:r>
              <a:rPr lang="zh-CN" altLang="zh-CN" sz="2000" dirty="0"/>
              <a:t>完备市场和</a:t>
            </a:r>
            <a:r>
              <a:rPr lang="en-US" altLang="zh-CN" sz="2000" dirty="0"/>
              <a:t>Arrow-Debreu</a:t>
            </a:r>
            <a:r>
              <a:rPr lang="zh-CN" altLang="zh-CN" sz="2000" dirty="0"/>
              <a:t>市场</a:t>
            </a:r>
            <a:br>
              <a:rPr lang="en-US" altLang="zh-CN" dirty="0"/>
            </a:br>
            <a:r>
              <a:rPr lang="en-US" altLang="zh-CN" dirty="0"/>
              <a:t>Arrow</a:t>
            </a:r>
            <a:r>
              <a:rPr lang="zh-CN" altLang="en-US" dirty="0"/>
              <a:t>证券与资产定价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C97D9A-F6C4-4034-ADE9-F4569290A0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状态价格</a:t>
            </a:r>
            <a:r>
              <a:rPr lang="zh-CN" altLang="zh-CN" dirty="0"/>
              <a:t>（</a:t>
            </a:r>
            <a:r>
              <a:rPr lang="en-US" altLang="zh-CN" dirty="0"/>
              <a:t>state price</a:t>
            </a:r>
            <a:r>
              <a:rPr lang="zh-CN" altLang="zh-CN" dirty="0"/>
              <a:t>）</a:t>
            </a:r>
            <a:r>
              <a:rPr lang="zh-CN" altLang="en-US" dirty="0"/>
              <a:t>：</a:t>
            </a:r>
            <a:r>
              <a:rPr lang="en-US" altLang="zh-CN" dirty="0"/>
              <a:t>Arrow</a:t>
            </a:r>
            <a:r>
              <a:rPr lang="zh-CN" altLang="zh-CN" dirty="0"/>
              <a:t>证券</a:t>
            </a:r>
            <a:r>
              <a:rPr lang="en-US" altLang="zh-CN" b="1" dirty="0"/>
              <a:t>I</a:t>
            </a:r>
            <a:r>
              <a:rPr lang="en-US" altLang="zh-CN" i="1" baseline="-25000" dirty="0"/>
              <a:t>s</a:t>
            </a:r>
            <a:r>
              <a:rPr lang="zh-CN" altLang="zh-CN" dirty="0"/>
              <a:t>在当前（</a:t>
            </a:r>
            <a:r>
              <a:rPr lang="en-US" altLang="zh-CN" dirty="0"/>
              <a:t>0</a:t>
            </a:r>
            <a:r>
              <a:rPr lang="zh-CN" altLang="zh-CN" dirty="0"/>
              <a:t>期）</a:t>
            </a:r>
            <a:r>
              <a:rPr lang="zh-CN" altLang="en-US" dirty="0"/>
              <a:t>的</a:t>
            </a:r>
            <a:r>
              <a:rPr lang="zh-CN" altLang="zh-CN" dirty="0"/>
              <a:t>价格</a:t>
            </a:r>
            <a:r>
              <a:rPr lang="en-US" altLang="zh-CN" i="1" dirty="0" err="1"/>
              <a:t>φ</a:t>
            </a:r>
            <a:r>
              <a:rPr lang="en-US" altLang="zh-CN" i="1" baseline="-25000" dirty="0" err="1"/>
              <a:t>s</a:t>
            </a:r>
            <a:r>
              <a:rPr lang="en-US" altLang="zh-CN" dirty="0"/>
              <a:t>——1</a:t>
            </a:r>
            <a:r>
              <a:rPr lang="zh-CN" altLang="zh-CN" dirty="0"/>
              <a:t>期某个状态下</a:t>
            </a:r>
            <a:r>
              <a:rPr lang="en-US" altLang="zh-CN" dirty="0"/>
              <a:t>1</a:t>
            </a:r>
            <a:r>
              <a:rPr lang="zh-CN" altLang="zh-CN" dirty="0"/>
              <a:t>单位支付在</a:t>
            </a:r>
            <a:r>
              <a:rPr lang="en-US" altLang="zh-CN" dirty="0"/>
              <a:t>0</a:t>
            </a:r>
            <a:r>
              <a:rPr lang="zh-CN" altLang="zh-CN" dirty="0"/>
              <a:t>期的价格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资产</a:t>
            </a:r>
            <a:r>
              <a:rPr lang="en-US" altLang="zh-CN" i="1" dirty="0"/>
              <a:t>j</a:t>
            </a:r>
            <a:r>
              <a:rPr lang="zh-CN" altLang="zh-CN" dirty="0"/>
              <a:t>当前的价格</a:t>
            </a:r>
            <a:r>
              <a:rPr lang="zh-CN" altLang="en-US" dirty="0"/>
              <a:t>（</a:t>
            </a:r>
            <a:r>
              <a:rPr lang="zh-CN" altLang="zh-CN" dirty="0"/>
              <a:t>用</a:t>
            </a:r>
            <a:r>
              <a:rPr lang="en-US" altLang="zh-CN" dirty="0"/>
              <a:t>Arrow</a:t>
            </a:r>
            <a:r>
              <a:rPr lang="zh-CN" altLang="zh-CN" dirty="0"/>
              <a:t>证券来构造资产</a:t>
            </a:r>
            <a:r>
              <a:rPr lang="en-US" altLang="zh-CN" i="1" dirty="0"/>
              <a:t>j</a:t>
            </a:r>
            <a:r>
              <a:rPr lang="zh-CN" altLang="zh-CN" dirty="0"/>
              <a:t>的组合为</a:t>
            </a:r>
            <a:r>
              <a:rPr lang="en-US" altLang="zh-CN" b="1" dirty="0" err="1"/>
              <a:t>x</a:t>
            </a:r>
            <a:r>
              <a:rPr lang="en-US" altLang="zh-CN" baseline="30000" dirty="0" err="1"/>
              <a:t>j</a:t>
            </a:r>
            <a:r>
              <a:rPr lang="zh-CN" altLang="en-US" dirty="0"/>
              <a:t>）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所有</a:t>
            </a:r>
            <a:r>
              <a:rPr lang="en-US" altLang="zh-CN" i="1" dirty="0"/>
              <a:t>J</a:t>
            </a:r>
            <a:r>
              <a:rPr lang="zh-CN" altLang="zh-CN" dirty="0"/>
              <a:t>种资产的价格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从</a:t>
            </a:r>
            <a:r>
              <a:rPr lang="zh-CN" altLang="zh-CN" dirty="0"/>
              <a:t>完备市场中</a:t>
            </a:r>
            <a:r>
              <a:rPr lang="en-US" altLang="zh-CN" i="1" dirty="0"/>
              <a:t>S</a:t>
            </a:r>
            <a:r>
              <a:rPr lang="zh-CN" altLang="zh-CN" dirty="0"/>
              <a:t>种线性无关的资产的价格</a:t>
            </a:r>
            <a:r>
              <a:rPr lang="zh-CN" altLang="en-US" dirty="0"/>
              <a:t>反推</a:t>
            </a:r>
            <a:r>
              <a:rPr lang="en-US" altLang="zh-CN" dirty="0"/>
              <a:t>Arrow</a:t>
            </a:r>
            <a:r>
              <a:rPr lang="zh-CN" altLang="zh-CN" dirty="0"/>
              <a:t>证券价格</a:t>
            </a:r>
            <a:endParaRPr lang="en-US" altLang="zh-CN" dirty="0"/>
          </a:p>
          <a:p>
            <a:endParaRPr lang="zh-CN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0338E51-F523-4479-8C8E-EAF47A8B9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C1AFD13-79F4-4F08-B33D-664D9BB41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5900" y="220486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E491900-8FAB-4745-8FB9-DE8A404CFB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E74A1A2-7D65-4A08-9F9E-2950D2C5A1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1840" y="409318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F888B0BD-9916-4232-803F-9611C15457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3E82970E-C90C-4B64-8EF9-5E7B44602F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8949" y="2132856"/>
            <a:ext cx="1637589" cy="37905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D04EFC5-0C7F-4029-B2C4-570576B0D4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2868" y="3016871"/>
            <a:ext cx="1809750" cy="64467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92F26215-8562-485A-8F19-ED6D0514CA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2655" y="3925432"/>
            <a:ext cx="4838700" cy="68259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54B6D59-B751-43F5-949C-A44E9C392E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8345" y="5245169"/>
            <a:ext cx="818795" cy="341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1239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13516</TotalTime>
  <Words>1280</Words>
  <Application>Microsoft Office PowerPoint</Application>
  <PresentationFormat>全屏显示(4:3)</PresentationFormat>
  <Paragraphs>212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黑体</vt:lpstr>
      <vt:lpstr>楷体_GB2312</vt:lpstr>
      <vt:lpstr>宋体</vt:lpstr>
      <vt:lpstr>Arial</vt:lpstr>
      <vt:lpstr>Calibri</vt:lpstr>
      <vt:lpstr>Times New Roman</vt:lpstr>
      <vt:lpstr>Wingdings</vt:lpstr>
      <vt:lpstr>Office 主题</vt:lpstr>
      <vt:lpstr>第10讲  求解完备市场中的一般均衡</vt:lpstr>
      <vt:lpstr>C-CAPM讨论路线图</vt:lpstr>
      <vt:lpstr>10.1 资产市场 不确定性的描述</vt:lpstr>
      <vt:lpstr>10.1 资产市场 资产及其支付</vt:lpstr>
      <vt:lpstr>10.1 资产市场 资产组合</vt:lpstr>
      <vt:lpstr>10.2 完备市场和Arrow-Debreu市场 完备市场</vt:lpstr>
      <vt:lpstr>10.2 完备市场和Arrow-Debreu市场 完备与非完备市场示例</vt:lpstr>
      <vt:lpstr> 10.2 完备市场和Arrow-Debreu市场 Arrow-Debreu市场与Arrow证券</vt:lpstr>
      <vt:lpstr>10.2 完备市场和Arrow-Debreu市场 Arrow证券与资产定价</vt:lpstr>
      <vt:lpstr>10.2 完备市场和Arrow-Debreu市场 无风险资产</vt:lpstr>
      <vt:lpstr>10.3 完备市场中的均衡 消费者优化问题</vt:lpstr>
      <vt:lpstr>10.3 完备市场中的均衡 消费者优化问题求解</vt:lpstr>
      <vt:lpstr>10.4 均衡算例 一般均衡的求解方法</vt:lpstr>
      <vt:lpstr>10.4 均衡算例 条件</vt:lpstr>
      <vt:lpstr>10.4 均衡算例 消费者1的优化问题</vt:lpstr>
      <vt:lpstr>10.4 均衡算例 消费者1的优化问题（续）</vt:lpstr>
      <vt:lpstr>10.4 均衡算例 消费者2的优化问题</vt:lpstr>
      <vt:lpstr>10.4 均衡算例 消费者2的优化问题（续）</vt:lpstr>
      <vt:lpstr>10.4 均衡算例 市场出清</vt:lpstr>
      <vt:lpstr>10.5 一般均衡与部分均衡 算例</vt:lpstr>
      <vt:lpstr>10.5 一般均衡与部分均衡 算例讨论</vt:lpstr>
    </vt:vector>
  </TitlesOfParts>
  <Company>Lenovo (Beijing)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徐高</dc:creator>
  <cp:lastModifiedBy>Gao Xu</cp:lastModifiedBy>
  <cp:revision>1510</cp:revision>
  <cp:lastPrinted>2019-03-23T06:29:16Z</cp:lastPrinted>
  <dcterms:created xsi:type="dcterms:W3CDTF">2011-05-10T08:48:38Z</dcterms:created>
  <dcterms:modified xsi:type="dcterms:W3CDTF">2019-06-16T05:42:32Z</dcterms:modified>
</cp:coreProperties>
</file>