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82" r:id="rId2"/>
    <p:sldId id="383" r:id="rId3"/>
    <p:sldId id="384" r:id="rId4"/>
    <p:sldId id="385" r:id="rId5"/>
    <p:sldId id="387" r:id="rId6"/>
    <p:sldId id="388" r:id="rId7"/>
    <p:sldId id="389" r:id="rId8"/>
    <p:sldId id="386" r:id="rId9"/>
    <p:sldId id="390" r:id="rId10"/>
    <p:sldId id="391" r:id="rId11"/>
    <p:sldId id="392" r:id="rId12"/>
    <p:sldId id="393" r:id="rId13"/>
    <p:sldId id="394" r:id="rId14"/>
    <p:sldId id="395" r:id="rId15"/>
    <p:sldId id="397" r:id="rId16"/>
    <p:sldId id="396" r:id="rId17"/>
    <p:sldId id="398" r:id="rId18"/>
    <p:sldId id="399" r:id="rId19"/>
    <p:sldId id="400" r:id="rId20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00"/>
    <a:srgbClr val="990033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kern="1200" dirty="0">
                <a:solidFill>
                  <a:srgbClr val="990033"/>
                </a:solidFill>
                <a:latin typeface="+mn-ea"/>
                <a:ea typeface="宋体" pitchFamily="2" charset="-122"/>
                <a:cs typeface="+mn-cs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13</a:t>
            </a:r>
            <a:r>
              <a:rPr lang="zh-CN" altLang="en-US" sz="4000" dirty="0"/>
              <a:t>讲  多因子模型与</a:t>
            </a:r>
            <a:r>
              <a:rPr lang="en-US" altLang="zh-CN" sz="4000" dirty="0"/>
              <a:t>APT</a:t>
            </a:r>
            <a:endParaRPr lang="zh-CN" altLang="en-US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515841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r>
              <a:rPr lang="en-US" altLang="zh-CN" sz="1800" dirty="0">
                <a:latin typeface="Arial" pitchFamily="34" charset="0"/>
              </a:rPr>
              <a:t>2019</a:t>
            </a:r>
            <a:r>
              <a:rPr lang="zh-CN" altLang="en-US" sz="1800" dirty="0">
                <a:latin typeface="Arial" pitchFamily="34" charset="0"/>
              </a:rPr>
              <a:t>年</a:t>
            </a:r>
            <a:r>
              <a:rPr lang="en-US" altLang="zh-CN" sz="1800" dirty="0">
                <a:latin typeface="Arial" pitchFamily="34" charset="0"/>
              </a:rPr>
              <a:t>4</a:t>
            </a:r>
            <a:r>
              <a:rPr lang="zh-CN" altLang="en-US" sz="1800" dirty="0">
                <a:latin typeface="Arial" pitchFamily="34" charset="0"/>
              </a:rPr>
              <a:t>月</a:t>
            </a:r>
            <a:r>
              <a:rPr lang="en-US" altLang="zh-CN" sz="1800" dirty="0">
                <a:latin typeface="Arial" pitchFamily="34" charset="0"/>
              </a:rPr>
              <a:t>1</a:t>
            </a:r>
            <a:r>
              <a:rPr lang="zh-CN" altLang="en-US" sz="1800" dirty="0">
                <a:latin typeface="Arial" pitchFamily="34" charset="0"/>
              </a:rPr>
              <a:t>日</a:t>
            </a: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68DD0D-2583-4F03-B642-B1E870B17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13.4.1  </a:t>
            </a:r>
            <a:r>
              <a:rPr lang="zh-CN" altLang="zh-CN" dirty="0"/>
              <a:t>精确单因子模型</a:t>
            </a:r>
            <a:r>
              <a:rPr lang="zh-CN" altLang="en-US" dirty="0"/>
              <a:t>（续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2D815A-5BF3-4303-8570-D55BCFFF3A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由于</a:t>
            </a:r>
            <a:r>
              <a:rPr lang="en-US" altLang="zh-CN" i="1" dirty="0"/>
              <a:t>p</a:t>
            </a:r>
            <a:r>
              <a:rPr lang="en-US" altLang="zh-CN" baseline="-25000" dirty="0"/>
              <a:t>0</a:t>
            </a:r>
            <a:r>
              <a:rPr lang="zh-CN" altLang="zh-CN" dirty="0"/>
              <a:t>是无风险组合，所以当市场不存在套利机会的时候，其期望回报率应该与无风险利率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f</a:t>
            </a:r>
            <a:r>
              <a:rPr lang="zh-CN" altLang="zh-CN" dirty="0"/>
              <a:t>相等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上面的等式对任意资产</a:t>
            </a:r>
            <a:r>
              <a:rPr lang="en-US" altLang="zh-CN" i="1" dirty="0" err="1"/>
              <a:t>i</a:t>
            </a:r>
            <a:r>
              <a:rPr lang="zh-CN" altLang="zh-CN" dirty="0"/>
              <a:t>和</a:t>
            </a:r>
            <a:r>
              <a:rPr lang="en-US" altLang="zh-CN" i="1" dirty="0"/>
              <a:t>j</a:t>
            </a:r>
            <a:r>
              <a:rPr lang="zh-CN" altLang="zh-CN" dirty="0"/>
              <a:t>都成立。所以可以定义一个常数</a:t>
            </a:r>
            <a:r>
              <a:rPr lang="en-US" altLang="zh-CN" i="1" dirty="0"/>
              <a:t>λ</a:t>
            </a:r>
            <a:r>
              <a:rPr lang="zh-CN" altLang="zh-CN" dirty="0"/>
              <a:t>为</a:t>
            </a:r>
          </a:p>
          <a:p>
            <a:endParaRPr lang="en-US" altLang="zh-CN" dirty="0"/>
          </a:p>
          <a:p>
            <a:r>
              <a:rPr lang="zh-CN" altLang="zh-CN" dirty="0"/>
              <a:t>资产</a:t>
            </a:r>
            <a:r>
              <a:rPr lang="en-US" altLang="zh-CN" i="1" dirty="0" err="1"/>
              <a:t>i</a:t>
            </a:r>
            <a:r>
              <a:rPr lang="zh-CN" altLang="en-US" dirty="0"/>
              <a:t>的</a:t>
            </a:r>
            <a:r>
              <a:rPr lang="zh-CN" altLang="zh-CN" dirty="0"/>
              <a:t>期望回报率必然满足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构造组合</a:t>
            </a:r>
            <a:r>
              <a:rPr lang="en-US" altLang="zh-CN" i="1" dirty="0"/>
              <a:t>p</a:t>
            </a:r>
            <a:r>
              <a:rPr lang="en-US" altLang="zh-CN" baseline="-25000" dirty="0"/>
              <a:t>1</a:t>
            </a:r>
            <a:r>
              <a:rPr lang="zh-CN" altLang="zh-CN" dirty="0"/>
              <a:t>使</a:t>
            </a:r>
            <a:r>
              <a:rPr lang="zh-CN" altLang="en-US" dirty="0"/>
              <a:t>其</a:t>
            </a:r>
            <a:r>
              <a:rPr lang="zh-CN" altLang="zh-CN" dirty="0"/>
              <a:t>因子载荷正好为</a:t>
            </a:r>
            <a:r>
              <a:rPr lang="en-US" altLang="zh-CN" dirty="0"/>
              <a:t>1</a:t>
            </a:r>
            <a:r>
              <a:rPr lang="zh-CN" altLang="en-US" dirty="0"/>
              <a:t>；</a:t>
            </a:r>
            <a:r>
              <a:rPr lang="zh-CN" altLang="zh-CN" dirty="0"/>
              <a:t>组合</a:t>
            </a:r>
            <a:r>
              <a:rPr lang="en-US" altLang="zh-CN" i="1" dirty="0"/>
              <a:t>p</a:t>
            </a:r>
            <a:r>
              <a:rPr lang="en-US" altLang="zh-CN" baseline="-25000" dirty="0"/>
              <a:t>1</a:t>
            </a:r>
            <a:r>
              <a:rPr lang="zh-CN" altLang="zh-CN" dirty="0"/>
              <a:t>中资产</a:t>
            </a:r>
            <a:r>
              <a:rPr lang="en-US" altLang="zh-CN" i="1" dirty="0" err="1"/>
              <a:t>i</a:t>
            </a:r>
            <a:r>
              <a:rPr lang="zh-CN" altLang="zh-CN" dirty="0"/>
              <a:t>的权重为</a:t>
            </a:r>
            <a:r>
              <a:rPr lang="en-US" altLang="zh-CN" i="1" dirty="0"/>
              <a:t>w</a:t>
            </a:r>
            <a:r>
              <a:rPr lang="en-US" altLang="zh-CN" baseline="-25000" dirty="0"/>
              <a:t>1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531480-CDF5-4FCA-A8E4-F056EC63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9410EA9-2C26-463E-867A-FE44A0F27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555" y="1988840"/>
            <a:ext cx="3574891" cy="6869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256BD14-F013-4225-9362-2D59AAB7E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278" y="3068960"/>
            <a:ext cx="1787445" cy="6869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1D5990B-343D-472F-A1EF-52402BA535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6922" y="4077591"/>
            <a:ext cx="1730155" cy="35952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167FC10-CB11-49DE-A6BA-60A431BA0F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2160" y="4814218"/>
            <a:ext cx="3659680" cy="70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326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68DD0D-2583-4F03-B642-B1E870B17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13.4.1  </a:t>
            </a:r>
            <a:r>
              <a:rPr lang="zh-CN" altLang="zh-CN" dirty="0"/>
              <a:t>精确单因子模型</a:t>
            </a:r>
            <a:r>
              <a:rPr lang="zh-CN" altLang="en-US" dirty="0"/>
              <a:t>（续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2D815A-5BF3-4303-8570-D55BCFFF3A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将</a:t>
            </a:r>
            <a:r>
              <a:rPr lang="en-US" altLang="zh-CN" i="1" dirty="0"/>
              <a:t>w</a:t>
            </a:r>
            <a:r>
              <a:rPr lang="en-US" altLang="zh-CN" baseline="-25000" dirty="0"/>
              <a:t>1</a:t>
            </a:r>
            <a:r>
              <a:rPr lang="zh-CN" altLang="zh-CN" dirty="0"/>
              <a:t>代回</a:t>
            </a:r>
            <a:r>
              <a:rPr lang="zh-CN" altLang="en-US" dirty="0"/>
              <a:t>组合</a:t>
            </a:r>
            <a:r>
              <a:rPr lang="en-US" altLang="zh-CN" i="1" dirty="0"/>
              <a:t>p</a:t>
            </a:r>
            <a:r>
              <a:rPr lang="zh-CN" altLang="en-US" dirty="0"/>
              <a:t>的表达式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531480-CDF5-4FCA-A8E4-F056EC63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AE78CA3-AE79-4202-AFC1-86A643C41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772816"/>
            <a:ext cx="3487810" cy="348759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27EFAE4-4A9B-42E6-8D71-8DE9BC2F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610" y="3796701"/>
            <a:ext cx="1487247" cy="1474726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88C7641-6BDB-4642-8126-AA9F22FD0352}"/>
              </a:ext>
            </a:extLst>
          </p:cNvPr>
          <p:cNvSpPr txBox="1"/>
          <p:nvPr/>
        </p:nvSpPr>
        <p:spPr>
          <a:xfrm>
            <a:off x="7430749" y="4664156"/>
            <a:ext cx="1296144" cy="607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将</a:t>
            </a:r>
            <a:r>
              <a:rPr lang="en-US" altLang="zh-CN" sz="1600" i="1" dirty="0"/>
              <a:t>r</a:t>
            </a:r>
            <a:r>
              <a:rPr lang="en-US" altLang="zh-CN" sz="1600" i="1" baseline="-25000" dirty="0"/>
              <a:t>f</a:t>
            </a:r>
            <a:r>
              <a:rPr lang="zh-CN" altLang="en-US" sz="1600" dirty="0"/>
              <a:t>代入</a:t>
            </a:r>
            <a:r>
              <a:rPr lang="el-GR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λ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的表达式可得</a:t>
            </a:r>
            <a:endParaRPr lang="zh-CN" altLang="en-US" sz="1600" dirty="0"/>
          </a:p>
        </p:txBody>
      </p:sp>
      <p:cxnSp>
        <p:nvCxnSpPr>
          <p:cNvPr id="19" name="连接符: 曲线 18">
            <a:extLst>
              <a:ext uri="{FF2B5EF4-FFF2-40B4-BE49-F238E27FC236}">
                <a16:creationId xmlns:a16="http://schemas.microsoft.com/office/drawing/2014/main" id="{9696BB2C-D6D9-4235-B82A-20B80BC5C9FF}"/>
              </a:ext>
            </a:extLst>
          </p:cNvPr>
          <p:cNvCxnSpPr>
            <a:cxnSpLocks/>
          </p:cNvCxnSpPr>
          <p:nvPr/>
        </p:nvCxnSpPr>
        <p:spPr>
          <a:xfrm rot="10800000" flipV="1">
            <a:off x="3923928" y="4534063"/>
            <a:ext cx="1543016" cy="593665"/>
          </a:xfrm>
          <a:prstGeom prst="curvedConnector3">
            <a:avLst>
              <a:gd name="adj1" fmla="val 50000"/>
            </a:avLst>
          </a:prstGeom>
          <a:ln w="12700">
            <a:solidFill>
              <a:srgbClr val="0000FF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99294D02-57C2-48C8-A0CF-95326664B577}"/>
              </a:ext>
            </a:extLst>
          </p:cNvPr>
          <p:cNvCxnSpPr>
            <a:cxnSpLocks/>
          </p:cNvCxnSpPr>
          <p:nvPr/>
        </p:nvCxnSpPr>
        <p:spPr>
          <a:xfrm flipH="1" flipV="1">
            <a:off x="6876256" y="4869160"/>
            <a:ext cx="554493" cy="1"/>
          </a:xfrm>
          <a:prstGeom prst="straightConnector1">
            <a:avLst/>
          </a:prstGeom>
          <a:ln w="12700">
            <a:solidFill>
              <a:srgbClr val="0000FF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5418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68DD0D-2583-4F03-B642-B1E870B17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13.4.1  </a:t>
            </a:r>
            <a:r>
              <a:rPr lang="zh-CN" altLang="zh-CN" dirty="0"/>
              <a:t>精确单因子模型</a:t>
            </a:r>
            <a:r>
              <a:rPr lang="zh-CN" altLang="en-US" dirty="0"/>
              <a:t>（续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2D815A-5BF3-4303-8570-D55BCFFF3A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对上式两边取期望，并注意到</a:t>
            </a:r>
            <a:r>
              <a:rPr lang="en-US" altLang="zh-CN" i="1" dirty="0"/>
              <a:t>E[f̃]=</a:t>
            </a:r>
            <a:r>
              <a:rPr lang="en-US" altLang="zh-CN" dirty="0"/>
              <a:t>0</a:t>
            </a:r>
            <a:r>
              <a:rPr lang="zh-CN" altLang="zh-CN" dirty="0"/>
              <a:t>，可得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en-US" altLang="zh-CN" i="1" dirty="0"/>
              <a:t>λ</a:t>
            </a:r>
            <a:r>
              <a:rPr lang="zh-CN" altLang="zh-CN" dirty="0"/>
              <a:t>是因子载荷为</a:t>
            </a:r>
            <a:r>
              <a:rPr lang="en-US" altLang="zh-CN" dirty="0"/>
              <a:t>1</a:t>
            </a:r>
            <a:r>
              <a:rPr lang="zh-CN" altLang="zh-CN" dirty="0"/>
              <a:t>的资产的超额回报率</a:t>
            </a:r>
            <a:endParaRPr lang="en-US" altLang="zh-CN" dirty="0"/>
          </a:p>
          <a:p>
            <a:pPr lvl="2"/>
            <a:r>
              <a:rPr lang="zh-CN" altLang="zh-CN" dirty="0"/>
              <a:t>风险载荷为</a:t>
            </a:r>
            <a:r>
              <a:rPr lang="en-US" altLang="zh-CN" dirty="0"/>
              <a:t>1</a:t>
            </a:r>
            <a:r>
              <a:rPr lang="zh-CN" altLang="zh-CN" dirty="0"/>
              <a:t>的组合叫做</a:t>
            </a:r>
            <a:r>
              <a:rPr lang="zh-CN" altLang="zh-CN" b="1" dirty="0"/>
              <a:t>因子组合</a:t>
            </a:r>
            <a:r>
              <a:rPr lang="zh-CN" altLang="zh-CN" dirty="0"/>
              <a:t>（</a:t>
            </a:r>
            <a:r>
              <a:rPr lang="en-US" altLang="zh-CN" dirty="0"/>
              <a:t>factor portfolio</a:t>
            </a:r>
            <a:r>
              <a:rPr lang="zh-CN" altLang="zh-CN" dirty="0"/>
              <a:t>）</a:t>
            </a:r>
            <a:endParaRPr lang="en-US" altLang="zh-CN" dirty="0"/>
          </a:p>
          <a:p>
            <a:pPr lvl="2"/>
            <a:r>
              <a:rPr lang="zh-CN" altLang="zh-CN" dirty="0"/>
              <a:t>其风险溢价</a:t>
            </a:r>
            <a:r>
              <a:rPr lang="en-US" altLang="zh-CN" i="1" dirty="0"/>
              <a:t>λ</a:t>
            </a:r>
            <a:r>
              <a:rPr lang="zh-CN" altLang="zh-CN" dirty="0"/>
              <a:t>叫做</a:t>
            </a:r>
            <a:r>
              <a:rPr lang="zh-CN" altLang="zh-CN" b="1" dirty="0"/>
              <a:t>因子溢价</a:t>
            </a:r>
            <a:r>
              <a:rPr lang="zh-CN" altLang="zh-CN" dirty="0"/>
              <a:t>（</a:t>
            </a:r>
            <a:r>
              <a:rPr lang="en-US" altLang="zh-CN" dirty="0"/>
              <a:t>factor premium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zh-CN" dirty="0"/>
              <a:t>在精确单因子模型中，任何资产的期望收益率都可以表示为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上式虽与</a:t>
            </a:r>
            <a:r>
              <a:rPr lang="en-US" altLang="zh-CN" dirty="0"/>
              <a:t>CAPM</a:t>
            </a:r>
            <a:r>
              <a:rPr lang="zh-CN" altLang="zh-CN" dirty="0"/>
              <a:t>中的证券市场线（</a:t>
            </a:r>
            <a:r>
              <a:rPr lang="en-US" altLang="zh-CN" dirty="0"/>
              <a:t>SML</a:t>
            </a:r>
            <a:r>
              <a:rPr lang="zh-CN" altLang="zh-CN" dirty="0"/>
              <a:t>）</a:t>
            </a:r>
            <a:r>
              <a:rPr lang="zh-CN" altLang="en-US" dirty="0"/>
              <a:t>形式类似，但</a:t>
            </a:r>
            <a:r>
              <a:rPr lang="zh-CN" altLang="zh-CN" dirty="0"/>
              <a:t>有本质不同</a:t>
            </a:r>
            <a:endParaRPr lang="en-US" altLang="zh-CN" dirty="0"/>
          </a:p>
          <a:p>
            <a:pPr lvl="1"/>
            <a:r>
              <a:rPr lang="en-US" altLang="zh-CN" dirty="0"/>
              <a:t>CAPM</a:t>
            </a:r>
            <a:r>
              <a:rPr lang="zh-CN" altLang="zh-CN" dirty="0"/>
              <a:t>中，市场组合的含义非常清楚</a:t>
            </a:r>
            <a:endParaRPr lang="en-US" altLang="zh-CN" dirty="0"/>
          </a:p>
          <a:p>
            <a:pPr lvl="1"/>
            <a:r>
              <a:rPr lang="zh-CN" altLang="zh-CN" dirty="0"/>
              <a:t>因子模型式中，组合</a:t>
            </a:r>
            <a:r>
              <a:rPr lang="en-US" altLang="zh-CN" i="1" dirty="0"/>
              <a:t>p</a:t>
            </a:r>
            <a:r>
              <a:rPr lang="en-US" altLang="zh-CN" baseline="-25000" dirty="0"/>
              <a:t>1</a:t>
            </a:r>
            <a:r>
              <a:rPr lang="zh-CN" altLang="zh-CN" dirty="0"/>
              <a:t>没有</a:t>
            </a:r>
            <a:r>
              <a:rPr lang="zh-CN" altLang="en-US" dirty="0"/>
              <a:t>那么</a:t>
            </a:r>
            <a:r>
              <a:rPr lang="zh-CN" altLang="zh-CN" dirty="0"/>
              <a:t>明确的经济含义</a:t>
            </a:r>
            <a:r>
              <a:rPr lang="zh-CN" altLang="en-US" dirty="0"/>
              <a:t>（只是因子载荷为</a:t>
            </a:r>
            <a:r>
              <a:rPr lang="en-US" altLang="zh-CN" dirty="0"/>
              <a:t>1</a:t>
            </a:r>
            <a:r>
              <a:rPr lang="zh-CN" altLang="en-US" dirty="0"/>
              <a:t>的资产而已）</a:t>
            </a:r>
            <a:r>
              <a:rPr lang="en-US" altLang="zh-CN" dirty="0"/>
              <a:t>——</a:t>
            </a:r>
            <a:r>
              <a:rPr lang="zh-CN" altLang="zh-CN" dirty="0"/>
              <a:t>这既可以说成是因子模型的模糊性，也可以说是其灵活性</a:t>
            </a:r>
            <a:endParaRPr lang="en-US" altLang="zh-CN" dirty="0"/>
          </a:p>
          <a:p>
            <a:pPr lvl="1"/>
            <a:r>
              <a:rPr lang="en-US" altLang="zh-CN" dirty="0"/>
              <a:t>CAPM</a:t>
            </a:r>
            <a:r>
              <a:rPr lang="zh-CN" altLang="en-US" dirty="0"/>
              <a:t>基于均衡，</a:t>
            </a:r>
            <a:r>
              <a:rPr lang="en-US" altLang="zh-CN" dirty="0"/>
              <a:t>APT</a:t>
            </a:r>
            <a:r>
              <a:rPr lang="zh-CN" altLang="en-US" dirty="0"/>
              <a:t>基于无套利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531480-CDF5-4FCA-A8E4-F056EC63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891AF6D-2F0A-496A-8C22-D8D5F20CC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516" y="1754117"/>
            <a:ext cx="1044967" cy="35952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E263574-D096-4371-85BB-DAEFD7205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278" y="3732310"/>
            <a:ext cx="1787445" cy="41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1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C4E0E9-4667-4673-A871-833A71E07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13.4.2 </a:t>
            </a:r>
            <a:r>
              <a:rPr lang="zh-CN" altLang="zh-CN" dirty="0"/>
              <a:t>多因子模型下的</a:t>
            </a:r>
            <a:r>
              <a:rPr lang="en-US" altLang="zh-CN" dirty="0"/>
              <a:t>APT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EC0921-0F5E-4347-9DD1-B98E26D5B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单因子时的推导思路</a:t>
            </a:r>
            <a:endParaRPr lang="en-US" altLang="zh-CN" dirty="0"/>
          </a:p>
          <a:p>
            <a:pPr lvl="1"/>
            <a:r>
              <a:rPr lang="zh-CN" altLang="zh-CN" dirty="0"/>
              <a:t>由于资产数量大于因子数量，</a:t>
            </a:r>
            <a:r>
              <a:rPr lang="zh-CN" altLang="en-US" dirty="0"/>
              <a:t>因而</a:t>
            </a:r>
            <a:r>
              <a:rPr lang="zh-CN" altLang="zh-CN" dirty="0"/>
              <a:t>可以构造组合来</a:t>
            </a:r>
            <a:r>
              <a:rPr lang="zh-CN" altLang="en-US" dirty="0"/>
              <a:t>消除因子风险（</a:t>
            </a:r>
            <a:r>
              <a:rPr lang="zh-CN" altLang="zh-CN" dirty="0"/>
              <a:t>组合对因子的载荷为</a:t>
            </a:r>
            <a:r>
              <a:rPr lang="en-US" altLang="zh-CN" dirty="0"/>
              <a:t>0</a:t>
            </a:r>
            <a:r>
              <a:rPr lang="zh-CN" altLang="en-US" dirty="0"/>
              <a:t>），从而</a:t>
            </a:r>
            <a:r>
              <a:rPr lang="zh-CN" altLang="zh-CN" dirty="0"/>
              <a:t>把不同资产的期望回报率和它的</a:t>
            </a:r>
            <a:r>
              <a:rPr lang="el-GR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zh-CN" altLang="zh-CN" dirty="0"/>
              <a:t>联系起来</a:t>
            </a:r>
            <a:endParaRPr lang="en-US" altLang="zh-CN" dirty="0"/>
          </a:p>
          <a:p>
            <a:pPr lvl="1"/>
            <a:r>
              <a:rPr lang="zh-CN" altLang="zh-CN" dirty="0"/>
              <a:t>再构造一个对某单一因子载荷为</a:t>
            </a:r>
            <a:r>
              <a:rPr lang="en-US" altLang="zh-CN" dirty="0"/>
              <a:t>1</a:t>
            </a:r>
            <a:r>
              <a:rPr lang="zh-CN" altLang="zh-CN" dirty="0"/>
              <a:t>的组合（因子组合）</a:t>
            </a:r>
            <a:r>
              <a:rPr lang="zh-CN" altLang="en-US" dirty="0"/>
              <a:t>，</a:t>
            </a:r>
            <a:r>
              <a:rPr lang="zh-CN" altLang="zh-CN" dirty="0"/>
              <a:t>这个组合的风险溢价就是对应的</a:t>
            </a:r>
            <a:r>
              <a:rPr lang="el-GR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zh-CN" altLang="zh-CN" dirty="0"/>
              <a:t>的价格</a:t>
            </a:r>
            <a:endParaRPr lang="en-US" altLang="zh-CN" dirty="0"/>
          </a:p>
          <a:p>
            <a:pPr lvl="1"/>
            <a:r>
              <a:rPr lang="zh-CN" altLang="zh-CN" dirty="0"/>
              <a:t>二者结合起来，得到了资产的定价方程</a:t>
            </a:r>
            <a:endParaRPr lang="en-US" altLang="zh-CN" dirty="0"/>
          </a:p>
          <a:p>
            <a:r>
              <a:rPr lang="zh-CN" altLang="en-US" dirty="0"/>
              <a:t>多因子下的假设</a:t>
            </a:r>
            <a:endParaRPr lang="en-US" altLang="zh-CN" dirty="0"/>
          </a:p>
          <a:p>
            <a:pPr lvl="1"/>
            <a:r>
              <a:rPr lang="en-US" altLang="zh-CN" i="1" dirty="0"/>
              <a:t>K</a:t>
            </a:r>
            <a:r>
              <a:rPr lang="zh-CN" altLang="zh-CN" dirty="0"/>
              <a:t>个会影响资产回报率的因子</a:t>
            </a:r>
            <a:r>
              <a:rPr lang="zh-CN" altLang="en-US" dirty="0"/>
              <a:t>，</a:t>
            </a:r>
            <a:r>
              <a:rPr lang="en-US" altLang="zh-CN" i="1" dirty="0"/>
              <a:t>N</a:t>
            </a:r>
            <a:r>
              <a:rPr lang="zh-CN" altLang="zh-CN" dirty="0"/>
              <a:t>种资产（</a:t>
            </a:r>
            <a:r>
              <a:rPr lang="en-US" altLang="zh-CN" i="1" dirty="0"/>
              <a:t>N</a:t>
            </a:r>
            <a:r>
              <a:rPr lang="zh-CN" altLang="zh-CN" dirty="0"/>
              <a:t>远大于</a:t>
            </a:r>
            <a:r>
              <a:rPr lang="en-US" altLang="zh-CN" i="1" dirty="0"/>
              <a:t>K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因子和个体风险期望为</a:t>
            </a:r>
            <a:r>
              <a:rPr lang="en-US" altLang="zh-CN" dirty="0"/>
              <a:t>0</a:t>
            </a:r>
            <a:r>
              <a:rPr lang="zh-CN" altLang="en-US" dirty="0"/>
              <a:t>：</a:t>
            </a:r>
            <a:r>
              <a:rPr lang="en-US" altLang="zh-CN" i="1" dirty="0"/>
              <a:t>E[</a:t>
            </a:r>
            <a:r>
              <a:rPr lang="en-US" altLang="zh-CN" i="1" dirty="0" err="1"/>
              <a:t>f̃</a:t>
            </a:r>
            <a:r>
              <a:rPr lang="en-US" altLang="zh-CN" i="1" baseline="-25000" dirty="0" err="1"/>
              <a:t>k</a:t>
            </a:r>
            <a:r>
              <a:rPr lang="en-US" altLang="zh-CN" i="1" dirty="0"/>
              <a:t>]=E[</a:t>
            </a:r>
            <a:r>
              <a:rPr lang="en-US" altLang="zh-CN" i="1" dirty="0" err="1"/>
              <a:t>ε̃</a:t>
            </a:r>
            <a:r>
              <a:rPr lang="en-US" altLang="zh-CN" i="1" baseline="-25000" dirty="0" err="1"/>
              <a:t>i</a:t>
            </a:r>
            <a:r>
              <a:rPr lang="en-US" altLang="zh-CN" i="1" dirty="0"/>
              <a:t>]=</a:t>
            </a:r>
            <a:r>
              <a:rPr lang="en-US" altLang="zh-CN" dirty="0"/>
              <a:t>0</a:t>
            </a:r>
          </a:p>
          <a:p>
            <a:pPr lvl="1"/>
            <a:r>
              <a:rPr lang="zh-CN" altLang="en-US" dirty="0"/>
              <a:t>因子方差为</a:t>
            </a:r>
            <a:r>
              <a:rPr lang="en-US" altLang="zh-CN" dirty="0"/>
              <a:t>1</a:t>
            </a:r>
            <a:r>
              <a:rPr lang="zh-CN" altLang="en-US" dirty="0"/>
              <a:t>，个体风险方差相等：</a:t>
            </a:r>
            <a:r>
              <a:rPr lang="en-US" altLang="zh-CN" i="1" dirty="0"/>
              <a:t>E[f̃</a:t>
            </a:r>
            <a:r>
              <a:rPr lang="en-US" altLang="zh-CN" i="1" baseline="-25000" dirty="0"/>
              <a:t>k</a:t>
            </a:r>
            <a:r>
              <a:rPr lang="en-US" altLang="zh-CN" baseline="30000" dirty="0"/>
              <a:t>2</a:t>
            </a:r>
            <a:r>
              <a:rPr lang="en-US" altLang="zh-CN" i="1" dirty="0"/>
              <a:t>]=</a:t>
            </a:r>
            <a:r>
              <a:rPr lang="en-US" altLang="zh-CN" dirty="0"/>
              <a:t>1</a:t>
            </a:r>
            <a:r>
              <a:rPr lang="zh-CN" altLang="zh-CN" dirty="0"/>
              <a:t>，</a:t>
            </a:r>
            <a:r>
              <a:rPr lang="en-US" altLang="zh-CN" i="1" dirty="0"/>
              <a:t>E[ε̃</a:t>
            </a:r>
            <a:r>
              <a:rPr lang="en-US" altLang="zh-CN" i="1" baseline="-25000" dirty="0"/>
              <a:t>i</a:t>
            </a:r>
            <a:r>
              <a:rPr lang="en-US" altLang="zh-CN" baseline="30000" dirty="0"/>
              <a:t>2</a:t>
            </a:r>
            <a:r>
              <a:rPr lang="en-US" altLang="zh-CN" i="1" dirty="0"/>
              <a:t>]=σ</a:t>
            </a:r>
            <a:r>
              <a:rPr lang="en-US" altLang="zh-CN" i="1" baseline="-25000" dirty="0"/>
              <a:t>ε</a:t>
            </a:r>
            <a:r>
              <a:rPr lang="en-US" altLang="zh-CN" baseline="30000" dirty="0"/>
              <a:t>2</a:t>
            </a:r>
            <a:r>
              <a:rPr lang="en-US" altLang="zh-CN" dirty="0"/>
              <a:t>&lt;∞</a:t>
            </a:r>
          </a:p>
          <a:p>
            <a:pPr lvl="1"/>
            <a:r>
              <a:rPr lang="zh-CN" altLang="en-US" dirty="0"/>
              <a:t>因子、个体风险间两两独立：</a:t>
            </a:r>
            <a:r>
              <a:rPr lang="zh-CN" altLang="zh-CN" dirty="0"/>
              <a:t>任</a:t>
            </a:r>
            <a:r>
              <a:rPr lang="zh-CN" altLang="en-US" dirty="0"/>
              <a:t>给</a:t>
            </a:r>
            <a:r>
              <a:rPr lang="en-US" altLang="zh-CN" i="1" dirty="0" err="1"/>
              <a:t>k≠k</a:t>
            </a:r>
            <a:r>
              <a:rPr lang="en-US" altLang="zh-CN" i="1" dirty="0"/>
              <a:t>'</a:t>
            </a:r>
            <a:r>
              <a:rPr lang="zh-CN" altLang="zh-CN" dirty="0"/>
              <a:t>，</a:t>
            </a:r>
            <a:r>
              <a:rPr lang="en-US" altLang="zh-CN" i="1" dirty="0" err="1"/>
              <a:t>i≠i</a:t>
            </a:r>
            <a:r>
              <a:rPr lang="en-US" altLang="zh-CN" i="1" dirty="0"/>
              <a:t>'</a:t>
            </a:r>
            <a:r>
              <a:rPr lang="zh-CN" altLang="zh-CN" dirty="0"/>
              <a:t>，有</a:t>
            </a:r>
            <a:r>
              <a:rPr lang="en-US" altLang="zh-CN" i="1" dirty="0"/>
              <a:t>E[</a:t>
            </a:r>
            <a:r>
              <a:rPr lang="en-US" altLang="zh-CN" i="1" dirty="0" err="1"/>
              <a:t>f̃</a:t>
            </a:r>
            <a:r>
              <a:rPr lang="en-US" altLang="zh-CN" i="1" baseline="-25000" dirty="0" err="1"/>
              <a:t>k</a:t>
            </a:r>
            <a:r>
              <a:rPr lang="en-US" altLang="zh-CN" i="1" dirty="0" err="1"/>
              <a:t>f̃</a:t>
            </a:r>
            <a:r>
              <a:rPr lang="en-US" altLang="zh-CN" i="1" baseline="-25000" dirty="0" err="1"/>
              <a:t>k</a:t>
            </a:r>
            <a:r>
              <a:rPr lang="en-US" altLang="zh-CN" i="1" baseline="-25000" dirty="0"/>
              <a:t>'</a:t>
            </a:r>
            <a:r>
              <a:rPr lang="en-US" altLang="zh-CN" i="1" dirty="0"/>
              <a:t>] = E[</a:t>
            </a:r>
            <a:r>
              <a:rPr lang="en-US" altLang="zh-CN" i="1" dirty="0" err="1"/>
              <a:t>ε̃</a:t>
            </a:r>
            <a:r>
              <a:rPr lang="en-US" altLang="zh-CN" i="1" baseline="-25000" dirty="0" err="1"/>
              <a:t>i</a:t>
            </a:r>
            <a:r>
              <a:rPr lang="en-US" altLang="zh-CN" i="1" dirty="0" err="1"/>
              <a:t>ε̃</a:t>
            </a:r>
            <a:r>
              <a:rPr lang="en-US" altLang="zh-CN" i="1" baseline="-25000" dirty="0" err="1"/>
              <a:t>i</a:t>
            </a:r>
            <a:r>
              <a:rPr lang="en-US" altLang="zh-CN" i="1" baseline="-25000" dirty="0"/>
              <a:t>'</a:t>
            </a:r>
            <a:r>
              <a:rPr lang="en-US" altLang="zh-CN" i="1" dirty="0"/>
              <a:t>] = E[</a:t>
            </a:r>
            <a:r>
              <a:rPr lang="en-US" altLang="zh-CN" i="1" dirty="0" err="1"/>
              <a:t>f̃</a:t>
            </a:r>
            <a:r>
              <a:rPr lang="en-US" altLang="zh-CN" i="1" baseline="-25000" dirty="0" err="1"/>
              <a:t>k</a:t>
            </a:r>
            <a:r>
              <a:rPr lang="en-US" altLang="zh-CN" i="1" dirty="0" err="1"/>
              <a:t>ε̃</a:t>
            </a:r>
            <a:r>
              <a:rPr lang="en-US" altLang="zh-CN" i="1" baseline="-25000" dirty="0" err="1"/>
              <a:t>i</a:t>
            </a:r>
            <a:r>
              <a:rPr lang="en-US" altLang="zh-CN" i="1" dirty="0"/>
              <a:t>] = </a:t>
            </a:r>
            <a:r>
              <a:rPr lang="en-US" altLang="zh-CN" dirty="0"/>
              <a:t>0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E8AEC6-25F3-4A93-BF64-8A67BAED0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8CF6C08-7EFD-4848-94DC-80897C8D0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432" y="4799459"/>
            <a:ext cx="3817800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321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C4E0E9-4667-4673-A871-833A71E07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13.4.2 </a:t>
            </a:r>
            <a:r>
              <a:rPr lang="zh-CN" altLang="zh-CN" dirty="0"/>
              <a:t>多因子模型下的</a:t>
            </a:r>
            <a:r>
              <a:rPr lang="en-US" altLang="zh-CN" dirty="0"/>
              <a:t>APT</a:t>
            </a:r>
            <a:r>
              <a:rPr lang="zh-CN" altLang="en-US" dirty="0"/>
              <a:t>（续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EC0921-0F5E-4347-9DD1-B98E26D5B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由所有</a:t>
            </a:r>
            <a:r>
              <a:rPr lang="en-US" altLang="zh-CN" i="1" dirty="0"/>
              <a:t>N</a:t>
            </a:r>
            <a:r>
              <a:rPr lang="zh-CN" altLang="zh-CN" dirty="0"/>
              <a:t>种资产形成的组合</a:t>
            </a:r>
            <a:r>
              <a:rPr lang="en-US" altLang="zh-CN" i="1" dirty="0"/>
              <a:t>p</a:t>
            </a:r>
            <a:r>
              <a:rPr lang="zh-CN" altLang="zh-CN" dirty="0"/>
              <a:t>（组合中资产</a:t>
            </a:r>
            <a:r>
              <a:rPr lang="en-US" altLang="zh-CN" i="1" dirty="0" err="1"/>
              <a:t>i</a:t>
            </a:r>
            <a:r>
              <a:rPr lang="zh-CN" altLang="zh-CN" dirty="0"/>
              <a:t>的份额为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，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i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i</a:t>
            </a:r>
            <a:r>
              <a:rPr lang="en-US" altLang="zh-CN" i="1" dirty="0"/>
              <a:t>=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选择权重来将组合</a:t>
            </a:r>
            <a:r>
              <a:rPr lang="en-US" altLang="zh-CN" i="1" dirty="0"/>
              <a:t>p</a:t>
            </a:r>
            <a:r>
              <a:rPr lang="zh-CN" altLang="zh-CN" dirty="0"/>
              <a:t>中的因子风险完全消除掉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在</a:t>
            </a:r>
            <a:r>
              <a:rPr lang="en-US" altLang="zh-CN" i="1" dirty="0"/>
              <a:t>N&gt;K</a:t>
            </a:r>
            <a:r>
              <a:rPr lang="zh-CN" altLang="zh-CN" dirty="0"/>
              <a:t>的时候，这个方程组是有解的（解可能不止一组）</a:t>
            </a:r>
            <a:r>
              <a:rPr lang="en-US" altLang="zh-CN" dirty="0"/>
              <a:t>;</a:t>
            </a:r>
            <a:r>
              <a:rPr lang="zh-CN" altLang="zh-CN" dirty="0"/>
              <a:t>将解出的权重代回</a:t>
            </a:r>
            <a:r>
              <a:rPr lang="zh-CN" altLang="en-US" dirty="0"/>
              <a:t>组合</a:t>
            </a:r>
            <a:r>
              <a:rPr lang="en-US" altLang="zh-CN" i="1" dirty="0"/>
              <a:t>p</a:t>
            </a:r>
            <a:r>
              <a:rPr lang="zh-CN" altLang="en-US" dirty="0"/>
              <a:t>的表达式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E8AEC6-25F3-4A93-BF64-8A67BAED0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0D2A125-4E01-4188-908E-179F950A3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510" y="1861890"/>
            <a:ext cx="6058981" cy="70301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8213484-0492-4E2B-B77E-5305D12AD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542" y="3151700"/>
            <a:ext cx="1358917" cy="171746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0BF8FFA-FE47-4773-9CEA-1C792E7069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1927" y="5478319"/>
            <a:ext cx="2060145" cy="68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9561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C4E0E9-4667-4673-A871-833A71E07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13.4.2 </a:t>
            </a:r>
            <a:r>
              <a:rPr lang="zh-CN" altLang="zh-CN" dirty="0"/>
              <a:t>多因子模型下的</a:t>
            </a:r>
            <a:r>
              <a:rPr lang="en-US" altLang="zh-CN" dirty="0"/>
              <a:t>APT</a:t>
            </a:r>
            <a:r>
              <a:rPr lang="zh-CN" altLang="en-US" dirty="0"/>
              <a:t>（续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EC0921-0F5E-4347-9DD1-B98E26D5B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i="1" dirty="0"/>
              <a:t>r̃</a:t>
            </a:r>
            <a:r>
              <a:rPr lang="en-US" altLang="zh-CN" i="1" baseline="-25000" dirty="0"/>
              <a:t>p</a:t>
            </a:r>
            <a:r>
              <a:rPr lang="en-US" altLang="zh-CN" baseline="-25000" dirty="0"/>
              <a:t>0</a:t>
            </a:r>
            <a:r>
              <a:rPr lang="zh-CN" altLang="zh-CN" dirty="0"/>
              <a:t>的方差</a:t>
            </a:r>
            <a:r>
              <a:rPr lang="zh-CN" altLang="en-US" dirty="0"/>
              <a:t>为</a:t>
            </a:r>
            <a:endParaRPr lang="en-US" altLang="zh-CN" dirty="0"/>
          </a:p>
          <a:p>
            <a:r>
              <a:rPr lang="zh-CN" altLang="zh-CN" dirty="0"/>
              <a:t>当资产的数量很大时（</a:t>
            </a:r>
            <a:r>
              <a:rPr lang="en-US" altLang="zh-CN" i="1" dirty="0"/>
              <a:t>N</a:t>
            </a:r>
            <a:r>
              <a:rPr lang="zh-CN" altLang="zh-CN" dirty="0"/>
              <a:t>很大），每个权重就大概为</a:t>
            </a:r>
            <a:r>
              <a:rPr lang="en-US" altLang="zh-CN" dirty="0"/>
              <a:t>1</a:t>
            </a:r>
            <a:r>
              <a:rPr lang="en-US" altLang="zh-CN" i="1" dirty="0"/>
              <a:t>/N</a:t>
            </a:r>
            <a:r>
              <a:rPr lang="zh-CN" altLang="zh-CN" dirty="0"/>
              <a:t>。因此，</a:t>
            </a:r>
            <a:r>
              <a:rPr lang="en-US" altLang="zh-CN" i="1" dirty="0"/>
              <a:t>σ</a:t>
            </a:r>
            <a:r>
              <a:rPr lang="en-US" altLang="zh-CN" baseline="30000" dirty="0"/>
              <a:t>2</a:t>
            </a:r>
            <a:r>
              <a:rPr lang="en-US" altLang="zh-CN" i="1" dirty="0"/>
              <a:t>(r̃</a:t>
            </a:r>
            <a:r>
              <a:rPr lang="en-US" altLang="zh-CN" i="1" baseline="-25000" dirty="0"/>
              <a:t>p</a:t>
            </a:r>
            <a:r>
              <a:rPr lang="en-US" altLang="zh-CN" baseline="-25000" dirty="0"/>
              <a:t>0</a:t>
            </a:r>
            <a:r>
              <a:rPr lang="en-US" altLang="zh-CN" i="1" dirty="0"/>
              <a:t>)</a:t>
            </a:r>
            <a:r>
              <a:rPr lang="zh-CN" altLang="zh-CN" dirty="0"/>
              <a:t>的量级就为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由于</a:t>
            </a:r>
            <a:r>
              <a:rPr lang="zh-CN" altLang="zh-CN" dirty="0"/>
              <a:t>个体风险的方差不是无穷大，</a:t>
            </a:r>
            <a:r>
              <a:rPr lang="zh-CN" altLang="en-US" dirty="0"/>
              <a:t>所以</a:t>
            </a:r>
            <a:r>
              <a:rPr lang="zh-CN" altLang="zh-CN" dirty="0"/>
              <a:t>当</a:t>
            </a:r>
            <a:r>
              <a:rPr lang="en-US" altLang="zh-CN" i="1" dirty="0"/>
              <a:t>N→∞</a:t>
            </a:r>
            <a:r>
              <a:rPr lang="zh-CN" altLang="zh-CN" dirty="0"/>
              <a:t>时，</a:t>
            </a:r>
            <a:r>
              <a:rPr lang="en-US" altLang="zh-CN" i="1" dirty="0"/>
              <a:t>σ</a:t>
            </a:r>
            <a:r>
              <a:rPr lang="en-US" altLang="zh-CN" i="1" baseline="30000" dirty="0"/>
              <a:t>2</a:t>
            </a:r>
            <a:r>
              <a:rPr lang="en-US" altLang="zh-CN" i="1" dirty="0"/>
              <a:t>(r̃</a:t>
            </a:r>
            <a:r>
              <a:rPr lang="en-US" altLang="zh-CN" i="1" baseline="-25000" dirty="0"/>
              <a:t>p</a:t>
            </a:r>
            <a:r>
              <a:rPr lang="en-US" altLang="zh-CN" baseline="-25000" dirty="0"/>
              <a:t>0</a:t>
            </a:r>
            <a:r>
              <a:rPr lang="en-US" altLang="zh-CN" i="1" dirty="0"/>
              <a:t>)</a:t>
            </a:r>
            <a:r>
              <a:rPr lang="en-US" altLang="zh-CN" dirty="0"/>
              <a:t> </a:t>
            </a:r>
            <a:r>
              <a:rPr lang="en-US" altLang="zh-CN" i="1" dirty="0"/>
              <a:t>→</a:t>
            </a:r>
            <a:r>
              <a:rPr lang="en-US" altLang="zh-CN" dirty="0"/>
              <a:t>0</a:t>
            </a:r>
            <a:r>
              <a:rPr lang="zh-CN" altLang="en-US" dirty="0"/>
              <a:t>，即</a:t>
            </a:r>
            <a:r>
              <a:rPr lang="zh-CN" altLang="zh-CN" dirty="0"/>
              <a:t>消除了因子风险的组合几乎是无风险的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上式中的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均为各个</a:t>
            </a:r>
            <a:r>
              <a:rPr lang="en-US" altLang="zh-CN" i="1" dirty="0"/>
              <a:t>β</a:t>
            </a:r>
            <a:r>
              <a:rPr lang="zh-CN" altLang="zh-CN" dirty="0"/>
              <a:t>的函数（因为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是方程组的解）</a:t>
            </a:r>
            <a:r>
              <a:rPr lang="zh-CN" altLang="en-US" dirty="0"/>
              <a:t>，</a:t>
            </a:r>
            <a:r>
              <a:rPr lang="zh-CN" altLang="zh-CN" dirty="0"/>
              <a:t>所以上式事实上是把各个资产的期望回报率</a:t>
            </a:r>
            <a:r>
              <a:rPr lang="en-US" altLang="zh-CN" dirty="0"/>
              <a:t>͞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表示成了无风险利率与</a:t>
            </a:r>
            <a:r>
              <a:rPr lang="en-US" altLang="zh-CN" i="1" dirty="0"/>
              <a:t>β</a:t>
            </a:r>
            <a:r>
              <a:rPr lang="zh-CN" altLang="zh-CN" dirty="0"/>
              <a:t>的函数</a:t>
            </a:r>
            <a:r>
              <a:rPr lang="zh-CN" altLang="en-US" dirty="0"/>
              <a:t>。采用单因子模型的思路可得</a:t>
            </a:r>
            <a:endParaRPr lang="en-US" altLang="zh-CN" dirty="0"/>
          </a:p>
          <a:p>
            <a:pPr lvl="1"/>
            <a:endParaRPr lang="en-US" altLang="zh-CN" dirty="0"/>
          </a:p>
          <a:p>
            <a:pPr marL="349200" indent="0">
              <a:buNone/>
            </a:pPr>
            <a:r>
              <a:rPr lang="en-US" altLang="zh-CN" i="1" dirty="0" err="1"/>
              <a:t>λ</a:t>
            </a:r>
            <a:r>
              <a:rPr lang="en-US" altLang="zh-CN" i="1" baseline="-25000" dirty="0" err="1"/>
              <a:t>k</a:t>
            </a:r>
            <a:r>
              <a:rPr lang="zh-CN" altLang="zh-CN" dirty="0"/>
              <a:t>为第</a:t>
            </a:r>
            <a:r>
              <a:rPr lang="en-US" altLang="zh-CN" i="1" dirty="0"/>
              <a:t>k</a:t>
            </a:r>
            <a:r>
              <a:rPr lang="zh-CN" altLang="zh-CN" dirty="0"/>
              <a:t>个因子的因子溢价——即对因子</a:t>
            </a:r>
            <a:r>
              <a:rPr lang="en-US" altLang="zh-CN" i="1" dirty="0"/>
              <a:t>k</a:t>
            </a:r>
            <a:r>
              <a:rPr lang="zh-CN" altLang="zh-CN" dirty="0"/>
              <a:t>的载荷为</a:t>
            </a:r>
            <a:r>
              <a:rPr lang="en-US" altLang="zh-CN" dirty="0"/>
              <a:t>1</a:t>
            </a:r>
            <a:r>
              <a:rPr lang="zh-CN" altLang="zh-CN" dirty="0"/>
              <a:t>，而对其他因子载荷为</a:t>
            </a:r>
            <a:r>
              <a:rPr lang="en-US" altLang="zh-CN" dirty="0"/>
              <a:t>0</a:t>
            </a:r>
            <a:r>
              <a:rPr lang="zh-CN" altLang="zh-CN" dirty="0"/>
              <a:t>的组合的风险溢价</a:t>
            </a:r>
            <a:endParaRPr lang="en-US" altLang="zh-CN" dirty="0"/>
          </a:p>
          <a:p>
            <a:endParaRPr lang="zh-CN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E8AEC6-25F3-4A93-BF64-8A67BAED0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FCA434A-D89A-495A-AD4D-E75B8C23F9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649" y="1340768"/>
            <a:ext cx="2944702" cy="37326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A1C9C96-DDD1-4835-857B-C47B12D9B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217" y="2293938"/>
            <a:ext cx="1945566" cy="70301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7EF89B9-02E4-4012-AFF9-B306DAA8E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9732" y="3789040"/>
            <a:ext cx="1544537" cy="64576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E9D6D50-438B-4894-ABA7-6271E907B7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3067" y="5157192"/>
            <a:ext cx="1617867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861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951EF9-9349-4614-AEF5-F08DB1404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13.5  </a:t>
            </a:r>
            <a:r>
              <a:rPr lang="zh-CN" altLang="zh-CN" dirty="0"/>
              <a:t>对多因子模型的评论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FA448B-7C1F-4B81-A14D-CC5B98232F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多因子模型（</a:t>
            </a:r>
            <a:r>
              <a:rPr lang="en-US" altLang="zh-CN" dirty="0"/>
              <a:t>APT</a:t>
            </a:r>
            <a:r>
              <a:rPr lang="zh-CN" altLang="en-US" dirty="0"/>
              <a:t>）</a:t>
            </a:r>
            <a:r>
              <a:rPr lang="zh-CN" altLang="zh-CN" dirty="0"/>
              <a:t>提供了一个解释并预测不同资产回报率</a:t>
            </a:r>
            <a:r>
              <a:rPr lang="zh-CN" altLang="en-US" dirty="0"/>
              <a:t>的</a:t>
            </a:r>
            <a:r>
              <a:rPr lang="zh-CN" altLang="zh-CN" dirty="0"/>
              <a:t>非常灵活的框架</a:t>
            </a:r>
            <a:r>
              <a:rPr lang="zh-CN" altLang="en-US" dirty="0"/>
              <a:t>（</a:t>
            </a:r>
            <a:r>
              <a:rPr lang="zh-CN" altLang="zh-CN" dirty="0"/>
              <a:t>文献中已经提出了数百个可供用来解释资产回报率的因子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zh-CN" dirty="0"/>
              <a:t>多因子模型</a:t>
            </a:r>
            <a:r>
              <a:rPr lang="zh-CN" altLang="en-US" dirty="0"/>
              <a:t>加深了我们对风险的认识：</a:t>
            </a:r>
            <a:r>
              <a:rPr lang="zh-CN" altLang="zh-CN" dirty="0"/>
              <a:t>系统风险并不仅仅只是整个市场或经济的波动，还可能来自其他源头</a:t>
            </a:r>
            <a:r>
              <a:rPr lang="en-US" altLang="zh-CN" dirty="0"/>
              <a:t>——</a:t>
            </a:r>
            <a:r>
              <a:rPr lang="zh-CN" altLang="zh-CN" dirty="0"/>
              <a:t>某投资者收获了</a:t>
            </a:r>
            <a:r>
              <a:rPr lang="en-US" altLang="zh-CN" dirty="0"/>
              <a:t>Alpha</a:t>
            </a:r>
            <a:r>
              <a:rPr lang="zh-CN" altLang="zh-CN" dirty="0"/>
              <a:t>，既有可能确实是因为她投资能力强，也可能是因为她其实只是承担了一些我们还未观测到的系统风险</a:t>
            </a:r>
            <a:endParaRPr lang="en-US" altLang="zh-CN" dirty="0"/>
          </a:p>
          <a:p>
            <a:r>
              <a:rPr lang="zh-CN" altLang="zh-CN" dirty="0"/>
              <a:t>因子可以是那些直接可观测的变量</a:t>
            </a:r>
            <a:r>
              <a:rPr lang="zh-CN" altLang="en-US" dirty="0"/>
              <a:t>，</a:t>
            </a:r>
            <a:r>
              <a:rPr lang="zh-CN" altLang="zh-CN" dirty="0"/>
              <a:t>也可以是无法观测的因子</a:t>
            </a:r>
            <a:r>
              <a:rPr lang="en-US" altLang="zh-CN" dirty="0"/>
              <a:t>——</a:t>
            </a:r>
            <a:r>
              <a:rPr lang="zh-CN" altLang="zh-CN" dirty="0"/>
              <a:t>潜在因子（</a:t>
            </a:r>
            <a:r>
              <a:rPr lang="en-US" altLang="zh-CN" dirty="0"/>
              <a:t>latent factor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en-US" dirty="0"/>
              <a:t>样本内拟合和样本外拟合的效果有重大差异</a:t>
            </a:r>
            <a:endParaRPr lang="en-US" altLang="zh-CN" dirty="0"/>
          </a:p>
          <a:p>
            <a:pPr lvl="1"/>
            <a:r>
              <a:rPr lang="zh-CN" altLang="zh-CN" dirty="0"/>
              <a:t>用当前的因子来解释当前资产收益率的差异，往往可以得到相当不错的拟合优度（</a:t>
            </a:r>
            <a:r>
              <a:rPr lang="en-US" altLang="zh-CN" dirty="0"/>
              <a:t>R</a:t>
            </a:r>
            <a:r>
              <a:rPr lang="en-US" altLang="zh-CN" baseline="30000" dirty="0"/>
              <a:t>2</a:t>
            </a:r>
            <a:r>
              <a:rPr lang="zh-CN" altLang="zh-CN" dirty="0"/>
              <a:t>甚至可以超过</a:t>
            </a:r>
            <a:r>
              <a:rPr lang="en-US" altLang="zh-CN" dirty="0"/>
              <a:t>90%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在预测性因子模型中，即用当前的因子预测未来资产收益率，拟合优度</a:t>
            </a:r>
            <a:r>
              <a:rPr lang="zh-CN" altLang="en-US" dirty="0"/>
              <a:t>往往</a:t>
            </a:r>
            <a:r>
              <a:rPr lang="zh-CN" altLang="zh-CN" dirty="0"/>
              <a:t>很低，</a:t>
            </a:r>
            <a:r>
              <a:rPr lang="en-US" altLang="zh-CN" dirty="0"/>
              <a:t>R</a:t>
            </a:r>
            <a:r>
              <a:rPr lang="en-US" altLang="zh-CN" baseline="30000" dirty="0"/>
              <a:t>2</a:t>
            </a:r>
            <a:r>
              <a:rPr lang="zh-CN" altLang="zh-CN" dirty="0"/>
              <a:t>甚至很难超过</a:t>
            </a:r>
            <a:r>
              <a:rPr lang="en-US" altLang="zh-CN" dirty="0"/>
              <a:t>2%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BCDF34F-746A-4B4C-A9E6-1C70D3745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971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7528EC-5BCE-4220-91F0-EB6B95999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13.6 </a:t>
            </a:r>
            <a:r>
              <a:rPr lang="zh-CN" altLang="zh-CN" sz="2000" dirty="0"/>
              <a:t>多因子模型的应用</a:t>
            </a:r>
            <a:br>
              <a:rPr lang="zh-CN" altLang="zh-CN" b="1" dirty="0"/>
            </a:br>
            <a:r>
              <a:rPr lang="zh-CN" altLang="zh-CN" dirty="0"/>
              <a:t>对冲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19A817-89C4-4EB1-A589-E29ADC27E6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假设对某一资产</a:t>
            </a:r>
            <a:r>
              <a:rPr lang="en-US" altLang="zh-CN" i="1" dirty="0"/>
              <a:t>r̃</a:t>
            </a:r>
            <a:r>
              <a:rPr lang="en-US" altLang="zh-CN" baseline="-25000" dirty="0"/>
              <a:t>0</a:t>
            </a:r>
            <a:r>
              <a:rPr lang="zh-CN" altLang="zh-CN" dirty="0"/>
              <a:t>构建了如下的多因子模型，用其他</a:t>
            </a:r>
            <a:r>
              <a:rPr lang="en-US" altLang="zh-CN" i="1" dirty="0"/>
              <a:t>N</a:t>
            </a:r>
            <a:r>
              <a:rPr lang="zh-CN" altLang="zh-CN" dirty="0"/>
              <a:t>种资产的回报率（</a:t>
            </a:r>
            <a:r>
              <a:rPr lang="en-US" altLang="zh-CN" i="1" dirty="0" err="1"/>
              <a:t>r̃</a:t>
            </a:r>
            <a:r>
              <a:rPr lang="en-US" altLang="zh-CN" i="1" baseline="-25000" dirty="0" err="1"/>
              <a:t>n</a:t>
            </a:r>
            <a:r>
              <a:rPr lang="zh-CN" altLang="zh-CN" dirty="0"/>
              <a:t>）来解释这种资产的回报率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估计出了上面的方程，也就找出了用</a:t>
            </a:r>
            <a:r>
              <a:rPr lang="en-US" altLang="zh-CN" i="1" dirty="0"/>
              <a:t>N</a:t>
            </a:r>
            <a:r>
              <a:rPr lang="zh-CN" altLang="zh-CN" dirty="0"/>
              <a:t>种资产来尽可能逼近资产</a:t>
            </a:r>
            <a:r>
              <a:rPr lang="en-US" altLang="zh-CN" i="1" dirty="0"/>
              <a:t>r̃</a:t>
            </a:r>
            <a:r>
              <a:rPr lang="en-US" altLang="zh-CN" i="1" baseline="-25000" dirty="0"/>
              <a:t>0</a:t>
            </a:r>
            <a:r>
              <a:rPr lang="zh-CN" altLang="zh-CN" dirty="0"/>
              <a:t>的方法。相应地，组合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n</a:t>
            </a:r>
            <a:r>
              <a:rPr lang="en-US" altLang="zh-CN" i="1" dirty="0"/>
              <a:t>β</a:t>
            </a:r>
            <a:r>
              <a:rPr lang="en-US" altLang="zh-CN" baseline="-25000" dirty="0"/>
              <a:t>0,</a:t>
            </a:r>
            <a:r>
              <a:rPr lang="en-US" altLang="zh-CN" i="1" baseline="-25000" dirty="0"/>
              <a:t>n</a:t>
            </a:r>
            <a:r>
              <a:rPr lang="en-US" altLang="zh-CN" i="1" dirty="0"/>
              <a:t>r̃</a:t>
            </a:r>
            <a:r>
              <a:rPr lang="en-US" altLang="zh-CN" i="1" baseline="-25000" dirty="0"/>
              <a:t>n</a:t>
            </a:r>
            <a:r>
              <a:rPr lang="zh-CN" altLang="zh-CN" dirty="0"/>
              <a:t>就可以用来对冲资产</a:t>
            </a:r>
            <a:r>
              <a:rPr lang="en-US" altLang="zh-CN" i="1" dirty="0"/>
              <a:t>r̃</a:t>
            </a:r>
            <a:r>
              <a:rPr lang="en-US" altLang="zh-CN" baseline="-25000" dirty="0"/>
              <a:t>0</a:t>
            </a:r>
            <a:r>
              <a:rPr lang="zh-CN" altLang="zh-CN" dirty="0"/>
              <a:t>。</a:t>
            </a:r>
            <a:endParaRPr lang="en-US" altLang="zh-CN" dirty="0"/>
          </a:p>
          <a:p>
            <a:r>
              <a:rPr lang="en-US" altLang="zh-CN" dirty="0"/>
              <a:t>Alpha-Beta</a:t>
            </a:r>
            <a:r>
              <a:rPr lang="zh-CN" altLang="zh-CN" dirty="0"/>
              <a:t>分离</a:t>
            </a:r>
            <a:r>
              <a:rPr lang="zh-CN" altLang="en-US" dirty="0"/>
              <a:t>（</a:t>
            </a:r>
            <a:r>
              <a:rPr lang="zh-CN" altLang="zh-CN" dirty="0"/>
              <a:t>可转移</a:t>
            </a:r>
            <a:r>
              <a:rPr lang="en-US" altLang="zh-CN" dirty="0"/>
              <a:t>Alpha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如果</a:t>
            </a:r>
            <a:r>
              <a:rPr lang="en-US" altLang="zh-CN" dirty="0"/>
              <a:t>APT</a:t>
            </a:r>
            <a:r>
              <a:rPr lang="zh-CN" altLang="zh-CN" dirty="0"/>
              <a:t>成立，那么回归方程中</a:t>
            </a:r>
            <a:r>
              <a:rPr lang="zh-CN" altLang="en-US" dirty="0"/>
              <a:t>的</a:t>
            </a:r>
            <a:r>
              <a:rPr lang="zh-CN" altLang="zh-CN" dirty="0"/>
              <a:t>截距项</a:t>
            </a:r>
            <a:r>
              <a:rPr lang="en-US" altLang="zh-CN" i="1" dirty="0"/>
              <a:t>α</a:t>
            </a:r>
            <a:r>
              <a:rPr lang="en-US" altLang="zh-CN" baseline="-25000" dirty="0"/>
              <a:t>0</a:t>
            </a:r>
            <a:r>
              <a:rPr lang="zh-CN" altLang="zh-CN" dirty="0"/>
              <a:t>应该为</a:t>
            </a:r>
            <a:r>
              <a:rPr lang="en-US" altLang="zh-CN" dirty="0"/>
              <a:t>0——</a:t>
            </a:r>
            <a:r>
              <a:rPr lang="zh-CN" altLang="en-US" dirty="0"/>
              <a:t>但存在</a:t>
            </a:r>
            <a:r>
              <a:rPr lang="en-US" altLang="zh-CN" i="1" dirty="0"/>
              <a:t>α</a:t>
            </a:r>
            <a:r>
              <a:rPr lang="en-US" altLang="zh-CN" baseline="-25000" dirty="0"/>
              <a:t>0</a:t>
            </a:r>
            <a:r>
              <a:rPr lang="zh-CN" altLang="en-US" dirty="0"/>
              <a:t>大于</a:t>
            </a:r>
            <a:r>
              <a:rPr lang="en-US" altLang="zh-CN" dirty="0"/>
              <a:t>0</a:t>
            </a:r>
            <a:r>
              <a:rPr lang="zh-CN" altLang="en-US" dirty="0"/>
              <a:t>的可能性（一位杰出基金经理创造了</a:t>
            </a:r>
            <a:r>
              <a:rPr lang="en-US" altLang="zh-CN" dirty="0"/>
              <a:t>Alpha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只要</a:t>
            </a:r>
            <a:r>
              <a:rPr lang="en-US" altLang="zh-CN" i="1" dirty="0"/>
              <a:t>α</a:t>
            </a:r>
            <a:r>
              <a:rPr lang="en-US" altLang="zh-CN" baseline="-25000" dirty="0"/>
              <a:t>0</a:t>
            </a:r>
            <a:r>
              <a:rPr lang="zh-CN" altLang="zh-CN" dirty="0"/>
              <a:t>稳定地为正，可以通过买入资产</a:t>
            </a:r>
            <a:r>
              <a:rPr lang="en-US" altLang="zh-CN" i="1" dirty="0"/>
              <a:t>r̃</a:t>
            </a:r>
            <a:r>
              <a:rPr lang="en-US" altLang="zh-CN" baseline="-25000" dirty="0"/>
              <a:t>0</a:t>
            </a:r>
            <a:r>
              <a:rPr lang="zh-CN" altLang="zh-CN" dirty="0"/>
              <a:t>，卖出组合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n</a:t>
            </a:r>
            <a:r>
              <a:rPr lang="en-US" altLang="zh-CN" i="1" dirty="0"/>
              <a:t>β</a:t>
            </a:r>
            <a:r>
              <a:rPr lang="en-US" altLang="zh-CN" i="1" baseline="-25000" dirty="0"/>
              <a:t>0,n</a:t>
            </a:r>
            <a:r>
              <a:rPr lang="en-US" altLang="zh-CN" i="1" dirty="0"/>
              <a:t>r̃</a:t>
            </a:r>
            <a:r>
              <a:rPr lang="en-US" altLang="zh-CN" i="1" baseline="-25000" dirty="0"/>
              <a:t>n</a:t>
            </a:r>
            <a:r>
              <a:rPr lang="zh-CN" altLang="zh-CN" dirty="0"/>
              <a:t>来将</a:t>
            </a:r>
            <a:r>
              <a:rPr lang="en-US" altLang="zh-CN" i="1" dirty="0"/>
              <a:t>α</a:t>
            </a:r>
            <a:r>
              <a:rPr lang="en-US" altLang="zh-CN" baseline="-25000" dirty="0"/>
              <a:t>0</a:t>
            </a:r>
            <a:r>
              <a:rPr lang="zh-CN" altLang="zh-CN" dirty="0"/>
              <a:t>给分离出来</a:t>
            </a:r>
            <a:r>
              <a:rPr lang="zh-CN" altLang="en-US" dirty="0"/>
              <a:t>，</a:t>
            </a:r>
            <a:r>
              <a:rPr lang="zh-CN" altLang="zh-CN" dirty="0"/>
              <a:t>获取稳定的收益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F7586A-B24C-4871-93DD-66C6FA32A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027A003-EB09-4DD7-81FD-FE0B5747A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183" y="1988840"/>
            <a:ext cx="2417634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2958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7528EC-5BCE-4220-91F0-EB6B95999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13.6 </a:t>
            </a:r>
            <a:r>
              <a:rPr lang="zh-CN" altLang="zh-CN" sz="2000" dirty="0"/>
              <a:t>多因子模型的应用</a:t>
            </a:r>
            <a:br>
              <a:rPr lang="zh-CN" altLang="zh-CN" b="1" dirty="0"/>
            </a:br>
            <a:r>
              <a:rPr lang="zh-CN" altLang="en-US" dirty="0"/>
              <a:t>因子选股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19A817-89C4-4EB1-A589-E29ADC27E6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一个因子代表了一个对股票期望回报率有解释力的因素。如果这种解释力很强，那么用因子来给所有股票从好到坏排个序，买入排在前面的股票（卖出排在后面的股票），就应该能获得不错的回报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F7586A-B24C-4871-93DD-66C6FA32A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  <p:pic>
        <p:nvPicPr>
          <p:cNvPr id="6" name="图片 5" descr="Size.png">
            <a:extLst>
              <a:ext uri="{FF2B5EF4-FFF2-40B4-BE49-F238E27FC236}">
                <a16:creationId xmlns:a16="http://schemas.microsoft.com/office/drawing/2014/main" id="{2332B0EB-0341-4D4A-999F-22F2F68BEAD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71600" y="2289552"/>
            <a:ext cx="7560840" cy="422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73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7528EC-5BCE-4220-91F0-EB6B95999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13.6 </a:t>
            </a:r>
            <a:r>
              <a:rPr lang="zh-CN" altLang="zh-CN" sz="2000" dirty="0"/>
              <a:t>多因子模型的应用</a:t>
            </a:r>
            <a:br>
              <a:rPr lang="zh-CN" altLang="zh-CN" b="1" dirty="0"/>
            </a:br>
            <a:r>
              <a:rPr lang="zh-CN" altLang="en-US" dirty="0"/>
              <a:t>统计套利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19A817-89C4-4EB1-A589-E29ADC27E6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总共有</a:t>
            </a:r>
            <a:r>
              <a:rPr lang="en-US" altLang="zh-CN" i="1" dirty="0"/>
              <a:t>J</a:t>
            </a:r>
            <a:r>
              <a:rPr lang="zh-CN" altLang="zh-CN" dirty="0"/>
              <a:t>只股票可选</a:t>
            </a:r>
            <a:r>
              <a:rPr lang="zh-CN" altLang="en-US" dirty="0"/>
              <a:t>，这些股票的</a:t>
            </a:r>
            <a:r>
              <a:rPr lang="zh-CN" altLang="zh-CN" dirty="0"/>
              <a:t>期望回报率受到总共</a:t>
            </a:r>
            <a:r>
              <a:rPr lang="en-US" altLang="zh-CN" i="1" dirty="0"/>
              <a:t>K</a:t>
            </a:r>
            <a:r>
              <a:rPr lang="zh-CN" altLang="zh-CN" dirty="0"/>
              <a:t>个因子的影响</a:t>
            </a:r>
            <a:r>
              <a:rPr lang="zh-CN" altLang="en-US" dirty="0"/>
              <a:t>；</a:t>
            </a:r>
            <a:r>
              <a:rPr lang="zh-CN" altLang="zh-CN" dirty="0"/>
              <a:t>对任何一只股票</a:t>
            </a:r>
            <a:r>
              <a:rPr lang="en-US" altLang="zh-CN" i="1" dirty="0"/>
              <a:t>j</a:t>
            </a:r>
            <a:r>
              <a:rPr lang="zh-CN" altLang="zh-CN" dirty="0"/>
              <a:t>，</a:t>
            </a:r>
            <a:r>
              <a:rPr lang="zh-CN" altLang="en-US" dirty="0"/>
              <a:t>建立</a:t>
            </a:r>
            <a:r>
              <a:rPr lang="zh-CN" altLang="zh-CN" dirty="0"/>
              <a:t>多因子计量模型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</a:t>
            </a:r>
            <a:r>
              <a:rPr lang="zh-CN" altLang="zh-CN" dirty="0"/>
              <a:t>股票</a:t>
            </a:r>
            <a:r>
              <a:rPr lang="en-US" altLang="zh-CN" i="1" dirty="0"/>
              <a:t>j</a:t>
            </a:r>
            <a:r>
              <a:rPr lang="zh-CN" altLang="zh-CN" dirty="0"/>
              <a:t>的期望回报率应该为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做多（买入）那些实际回报率不及期望回报率的股票，做空（卖出）那些实际回报率高于期望回报率的股票</a:t>
            </a:r>
            <a:endParaRPr lang="en-US" altLang="zh-CN" dirty="0"/>
          </a:p>
          <a:p>
            <a:r>
              <a:rPr lang="zh-CN" altLang="en-US" dirty="0"/>
              <a:t>统计套利不是套利！</a:t>
            </a:r>
            <a:endParaRPr lang="en-US" altLang="zh-CN" dirty="0"/>
          </a:p>
          <a:p>
            <a:pPr lvl="1"/>
            <a:r>
              <a:rPr lang="zh-CN" altLang="zh-CN" dirty="0"/>
              <a:t>长期资本管理公司（</a:t>
            </a:r>
            <a:r>
              <a:rPr lang="en-US" altLang="zh-CN" dirty="0"/>
              <a:t>LTCM</a:t>
            </a:r>
            <a:r>
              <a:rPr lang="zh-CN" altLang="zh-CN" dirty="0"/>
              <a:t>）</a:t>
            </a:r>
            <a:r>
              <a:rPr lang="zh-CN" altLang="en-US" dirty="0"/>
              <a:t>的教训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F7586A-B24C-4871-93DD-66C6FA32A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2C39954-073D-46E1-8869-7C3840892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663" y="1988840"/>
            <a:ext cx="2488674" cy="645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5417AF3-4874-444F-A8B6-A302B2D2B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1104" y="2924944"/>
            <a:ext cx="2701793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576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E14F72-3997-45EB-B911-3CAB0F711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13.1  </a:t>
            </a:r>
            <a:r>
              <a:rPr lang="zh-CN" altLang="zh-CN" dirty="0"/>
              <a:t>从绝对定价到相对定价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20E81E-F66E-434A-9CCB-FF7A0F4F54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绝对定价（均衡资产定价）</a:t>
            </a:r>
            <a:endParaRPr lang="en-US" altLang="zh-CN" dirty="0"/>
          </a:p>
          <a:p>
            <a:pPr lvl="1"/>
            <a:r>
              <a:rPr lang="zh-CN" altLang="en-US" dirty="0"/>
              <a:t>利：用统一而完整的理论模型将各种因素糅合在一起，从无到有定出各类资产价格，并呈现出资产价格背后的深层次逻辑</a:t>
            </a:r>
            <a:endParaRPr lang="en-US" altLang="zh-CN" dirty="0"/>
          </a:p>
          <a:p>
            <a:pPr lvl="1"/>
            <a:r>
              <a:rPr lang="zh-CN" altLang="en-US" dirty="0"/>
              <a:t>弊：数量上不够精确，实践中使用不便</a:t>
            </a:r>
            <a:endParaRPr lang="en-US" altLang="zh-CN" dirty="0"/>
          </a:p>
          <a:p>
            <a:r>
              <a:rPr lang="zh-CN" altLang="en-US" dirty="0"/>
              <a:t>相对定价（无套利资产定价）</a:t>
            </a:r>
            <a:endParaRPr lang="en-US" altLang="zh-CN" dirty="0"/>
          </a:p>
          <a:p>
            <a:pPr lvl="1"/>
            <a:r>
              <a:rPr lang="zh-CN" altLang="en-US" dirty="0"/>
              <a:t>以“一价定律”为基本思想，假设市场中不存在套利机会</a:t>
            </a:r>
            <a:endParaRPr lang="en-US" altLang="zh-CN" dirty="0"/>
          </a:p>
          <a:p>
            <a:pPr lvl="1"/>
            <a:r>
              <a:rPr lang="zh-CN" altLang="en-US" dirty="0"/>
              <a:t>实践中可以达到比绝对定价更高的精确度</a:t>
            </a:r>
            <a:endParaRPr lang="en-US" altLang="zh-CN" dirty="0"/>
          </a:p>
          <a:p>
            <a:pPr lvl="1"/>
            <a:r>
              <a:rPr lang="zh-CN" altLang="en-US" dirty="0"/>
              <a:t>需要以一些资产的价格为已知条件，方能定出与这些资产相关的其他资产的价格</a:t>
            </a:r>
            <a:endParaRPr lang="en-US" altLang="zh-CN" dirty="0"/>
          </a:p>
          <a:p>
            <a:pPr lvl="1"/>
            <a:r>
              <a:rPr lang="zh-CN" altLang="en-US" dirty="0"/>
              <a:t>除无套利外，无法对资产价格背后的深层次机制讲出太多道理</a:t>
            </a:r>
            <a:endParaRPr lang="en-US" altLang="zh-CN" dirty="0"/>
          </a:p>
          <a:p>
            <a:r>
              <a:rPr lang="zh-CN" altLang="en-US" dirty="0"/>
              <a:t>绝对定价与相对定价代表资产定价的两条不同思路，各有利弊，不能说谁比谁更好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5995D6-05A1-4708-BD93-2527C5FE5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244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B10A2D-076D-42F1-8EE4-1E73AA093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13.2 </a:t>
            </a:r>
            <a:r>
              <a:rPr lang="zh-CN" altLang="zh-CN" dirty="0"/>
              <a:t>从单因子到多因子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2F5ED8-588A-4BFD-A8B4-A1BC2A4B2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CAPM</a:t>
            </a:r>
            <a:r>
              <a:rPr lang="zh-CN" altLang="en-US" dirty="0"/>
              <a:t>中的证券市场线（</a:t>
            </a:r>
            <a:r>
              <a:rPr lang="en-US" altLang="zh-CN" dirty="0"/>
              <a:t>SML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写成因子模型（</a:t>
            </a:r>
            <a:r>
              <a:rPr lang="en-US" altLang="zh-CN" dirty="0"/>
              <a:t>factor model</a:t>
            </a:r>
            <a:r>
              <a:rPr lang="zh-CN" altLang="en-US" dirty="0"/>
              <a:t>）的形式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资产的期望回报率</a:t>
            </a:r>
            <a:r>
              <a:rPr lang="zh-CN" altLang="en-US" dirty="0"/>
              <a:t>受到一些</a:t>
            </a:r>
            <a:r>
              <a:rPr lang="zh-CN" altLang="zh-CN" dirty="0"/>
              <a:t>共同因素</a:t>
            </a:r>
            <a:r>
              <a:rPr lang="zh-CN" altLang="en-US" dirty="0"/>
              <a:t>的影响</a:t>
            </a:r>
            <a:r>
              <a:rPr lang="zh-CN" altLang="zh-CN" dirty="0"/>
              <a:t>。这些</a:t>
            </a:r>
            <a:r>
              <a:rPr lang="zh-CN" altLang="en-US" dirty="0"/>
              <a:t>共同</a:t>
            </a:r>
            <a:r>
              <a:rPr lang="zh-CN" altLang="zh-CN" dirty="0"/>
              <a:t>的因素就是因子（</a:t>
            </a:r>
            <a:r>
              <a:rPr lang="en-US" altLang="zh-CN" dirty="0"/>
              <a:t>factor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一个因子的解释力不够，就多加些因子进去</a:t>
            </a:r>
            <a:r>
              <a:rPr lang="en-US" altLang="zh-CN" dirty="0"/>
              <a:t>——</a:t>
            </a:r>
            <a:r>
              <a:rPr lang="zh-CN" altLang="en-US" dirty="0"/>
              <a:t>计量的思维</a:t>
            </a:r>
            <a:endParaRPr lang="en-US" altLang="zh-CN" dirty="0"/>
          </a:p>
          <a:p>
            <a:r>
              <a:rPr lang="en-US" altLang="zh-CN" dirty="0" err="1"/>
              <a:t>Fama</a:t>
            </a:r>
            <a:r>
              <a:rPr lang="zh-CN" altLang="zh-CN" dirty="0"/>
              <a:t>与</a:t>
            </a:r>
            <a:r>
              <a:rPr lang="en-US" altLang="zh-CN" dirty="0"/>
              <a:t>French</a:t>
            </a:r>
            <a:r>
              <a:rPr lang="zh-CN" altLang="zh-CN" dirty="0"/>
              <a:t>提出的三因子模型（</a:t>
            </a:r>
            <a:r>
              <a:rPr lang="en-US" altLang="zh-CN" dirty="0"/>
              <a:t>1993</a:t>
            </a:r>
            <a:r>
              <a:rPr lang="zh-CN" altLang="en-US" dirty="0"/>
              <a:t>年</a:t>
            </a:r>
            <a:r>
              <a:rPr lang="zh-CN" altLang="zh-CN" dirty="0"/>
              <a:t>）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en-US" altLang="zh-CN" i="1" dirty="0"/>
              <a:t>S̃MB</a:t>
            </a:r>
            <a:r>
              <a:rPr lang="zh-CN" altLang="zh-CN" dirty="0"/>
              <a:t>是市值因子，表征了上市公司的规模大小</a:t>
            </a:r>
            <a:r>
              <a:rPr lang="zh-CN" altLang="en-US" dirty="0"/>
              <a:t>；</a:t>
            </a:r>
            <a:r>
              <a:rPr lang="en-US" altLang="zh-CN" i="1" dirty="0"/>
              <a:t>H̃ML</a:t>
            </a:r>
            <a:r>
              <a:rPr lang="zh-CN" altLang="zh-CN" dirty="0"/>
              <a:t>是账面市值比（</a:t>
            </a:r>
            <a:r>
              <a:rPr lang="en-US" altLang="zh-CN" dirty="0"/>
              <a:t>book to market</a:t>
            </a:r>
            <a:r>
              <a:rPr lang="zh-CN" altLang="zh-CN" dirty="0"/>
              <a:t>），是公司的账面价值除以公司股票总市值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74B181-A037-4F66-B76C-3BDE9051B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F204FD8-40AD-4A2F-A0A2-1BCD01EB3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749" y="1844824"/>
            <a:ext cx="2644503" cy="4167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B129A1D-7BE0-404F-AEFA-9B18FE9D85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5169" y="2780928"/>
            <a:ext cx="2873662" cy="35952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C130B34-1816-4267-9464-D4BC888437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6757" y="4596406"/>
            <a:ext cx="4530487" cy="41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387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A9A9-3408-4DB8-AC3D-68A496D2F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13.3 </a:t>
            </a:r>
            <a:r>
              <a:rPr lang="zh-CN" altLang="zh-CN" sz="2000" dirty="0"/>
              <a:t>多因子模型的直觉</a:t>
            </a:r>
            <a:br>
              <a:rPr lang="zh-CN" altLang="zh-CN" b="1" dirty="0"/>
            </a:br>
            <a:r>
              <a:rPr lang="en-US" altLang="zh-CN" dirty="0"/>
              <a:t>C-CAPM</a:t>
            </a:r>
            <a:r>
              <a:rPr lang="zh-CN" altLang="zh-CN" dirty="0"/>
              <a:t>框架下的单因子模型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A70930-2173-458F-AFBF-8ACCA66B7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把资产回报率向一些解释变量做回归，虽然总能得到回归方程和一些回归系数，但是，</a:t>
            </a:r>
            <a:endParaRPr lang="en-US" altLang="zh-CN" dirty="0"/>
          </a:p>
          <a:p>
            <a:pPr lvl="1"/>
            <a:r>
              <a:rPr lang="zh-CN" altLang="en-US" dirty="0"/>
              <a:t>这个回归方程真的能够用来给其他资产定价吗？</a:t>
            </a:r>
            <a:endParaRPr lang="en-US" altLang="zh-CN" dirty="0"/>
          </a:p>
          <a:p>
            <a:pPr lvl="1"/>
            <a:r>
              <a:rPr lang="zh-CN" altLang="en-US" dirty="0"/>
              <a:t>这些回归系数又该做何种解读？</a:t>
            </a:r>
            <a:endParaRPr lang="en-US" altLang="zh-CN" dirty="0"/>
          </a:p>
          <a:p>
            <a:r>
              <a:rPr lang="zh-CN" altLang="en-US" dirty="0"/>
              <a:t>代表性消费的优化问题（</a:t>
            </a:r>
            <a:r>
              <a:rPr lang="en-US" altLang="zh-CN" i="1" dirty="0"/>
              <a:t>w</a:t>
            </a:r>
            <a:r>
              <a:rPr lang="en-US" altLang="zh-CN" baseline="-25000" dirty="0"/>
              <a:t>0</a:t>
            </a:r>
            <a:r>
              <a:rPr lang="zh-CN" altLang="zh-CN" dirty="0"/>
              <a:t>是消费者在</a:t>
            </a:r>
            <a:r>
              <a:rPr lang="en-US" altLang="zh-CN" dirty="0"/>
              <a:t>0</a:t>
            </a:r>
            <a:r>
              <a:rPr lang="zh-CN" altLang="zh-CN" dirty="0"/>
              <a:t>期初财富，</a:t>
            </a:r>
            <a:r>
              <a:rPr lang="en-US" altLang="zh-CN" i="1" dirty="0" err="1"/>
              <a:t>r̃</a:t>
            </a:r>
            <a:r>
              <a:rPr lang="en-US" altLang="zh-CN" i="1" baseline="-25000" dirty="0" err="1"/>
              <a:t>w</a:t>
            </a:r>
            <a:r>
              <a:rPr lang="zh-CN" altLang="zh-CN" dirty="0"/>
              <a:t>是资产市场中所有资产取得的总体回报率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 一阶条件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假设二次型效用函数（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dirty="0"/>
              <a:t>是个很大的正数）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8B3AAA-7EB8-42A6-AF55-5E85AEB20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970AE54-01EB-4C92-9369-405DBC456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723" y="3284984"/>
            <a:ext cx="2330555" cy="70301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DB9EBF5-41C5-4EAD-98E6-C28EFB262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282" y="4149080"/>
            <a:ext cx="2117436" cy="71675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D39E92C-3E34-4561-AF84-F1CAC4CB18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9317" y="5406311"/>
            <a:ext cx="1645366" cy="68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23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A9A9-3408-4DB8-AC3D-68A496D2F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13.3 </a:t>
            </a:r>
            <a:r>
              <a:rPr lang="zh-CN" altLang="zh-CN" sz="2000" dirty="0"/>
              <a:t>多因子模型的直觉</a:t>
            </a:r>
            <a:br>
              <a:rPr lang="zh-CN" altLang="zh-CN" b="1" dirty="0"/>
            </a:br>
            <a:r>
              <a:rPr lang="en-US" altLang="zh-CN" dirty="0"/>
              <a:t>C-CAPM</a:t>
            </a:r>
            <a:r>
              <a:rPr lang="zh-CN" altLang="zh-CN" dirty="0"/>
              <a:t>框架下的单因子模型</a:t>
            </a:r>
            <a:r>
              <a:rPr lang="zh-CN" altLang="en-US" dirty="0"/>
              <a:t>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A70930-2173-458F-AFBF-8ACCA66B7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24744"/>
            <a:ext cx="7786687" cy="4714875"/>
          </a:xfrm>
        </p:spPr>
        <p:txBody>
          <a:bodyPr/>
          <a:lstStyle/>
          <a:p>
            <a:r>
              <a:rPr lang="zh-CN" altLang="en-US" dirty="0"/>
              <a:t>随机折现因子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marL="400050" lvl="1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 其中</a:t>
            </a:r>
            <a:endParaRPr lang="en-US" altLang="zh-CN" dirty="0"/>
          </a:p>
          <a:p>
            <a:r>
              <a:rPr lang="zh-CN" altLang="en-US" dirty="0"/>
              <a:t>从随机折现因子到资产期望回报率</a:t>
            </a:r>
            <a:endParaRPr lang="en-US" altLang="zh-CN" dirty="0"/>
          </a:p>
          <a:p>
            <a:pPr marL="400050" lvl="1" indent="0">
              <a:buNone/>
            </a:pPr>
            <a:r>
              <a:rPr lang="zh-CN" altLang="en-US" dirty="0"/>
              <a:t>    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</a:t>
            </a:r>
            <a:r>
              <a:rPr lang="zh-CN" altLang="en-US" dirty="0"/>
              <a:t>因此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 其中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8B3AAA-7EB8-42A6-AF55-5E85AEB20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7C3FA66-FF09-4973-AF3B-7DE54E00D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376" y="2420888"/>
            <a:ext cx="3959880" cy="64576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8090171-8D29-408A-BE86-77B488567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592" y="3429000"/>
            <a:ext cx="4658817" cy="41677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9E8FB68-7BAA-42FA-BCC8-B626F6F2F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5957" y="3861048"/>
            <a:ext cx="5032347" cy="175868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4B3ED80-BAE9-4B0E-824A-2457099450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0174" y="5805264"/>
            <a:ext cx="3203652" cy="703014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5354C24A-4C21-4E1C-BD0E-05D3E3E874DE}"/>
              </a:ext>
            </a:extLst>
          </p:cNvPr>
          <p:cNvSpPr/>
          <p:nvPr/>
        </p:nvSpPr>
        <p:spPr>
          <a:xfrm>
            <a:off x="1619672" y="2132856"/>
            <a:ext cx="1296704" cy="36004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A20C030-0113-4444-92AF-F3F49FE53F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7384" y="1503639"/>
            <a:ext cx="6861040" cy="989257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5B3A70CD-9445-4442-BB1A-71E94B177223}"/>
              </a:ext>
            </a:extLst>
          </p:cNvPr>
          <p:cNvSpPr/>
          <p:nvPr/>
        </p:nvSpPr>
        <p:spPr>
          <a:xfrm>
            <a:off x="2627784" y="5246349"/>
            <a:ext cx="1512168" cy="342891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452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A9A9-3408-4DB8-AC3D-68A496D2F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13.3 </a:t>
            </a:r>
            <a:r>
              <a:rPr lang="zh-CN" altLang="zh-CN" sz="2000" dirty="0"/>
              <a:t>多因子模型的直觉</a:t>
            </a:r>
            <a:br>
              <a:rPr lang="zh-CN" altLang="zh-CN" b="1" dirty="0"/>
            </a:br>
            <a:r>
              <a:rPr lang="en-US" altLang="zh-CN" dirty="0"/>
              <a:t>C-CAPM</a:t>
            </a:r>
            <a:r>
              <a:rPr lang="zh-CN" altLang="zh-CN" dirty="0"/>
              <a:t>框架下的多因子模型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A70930-2173-458F-AFBF-8ACCA66B7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24744"/>
            <a:ext cx="7786687" cy="4714875"/>
          </a:xfrm>
        </p:spPr>
        <p:txBody>
          <a:bodyPr/>
          <a:lstStyle/>
          <a:p>
            <a:endParaRPr lang="en-US" altLang="zh-CN" dirty="0"/>
          </a:p>
          <a:p>
            <a:r>
              <a:rPr lang="zh-CN" altLang="zh-CN" dirty="0"/>
              <a:t>消费者除拥有初始财富</a:t>
            </a:r>
            <a:r>
              <a:rPr lang="en-US" altLang="zh-CN" i="1" dirty="0"/>
              <a:t>w</a:t>
            </a:r>
            <a:r>
              <a:rPr lang="en-US" altLang="zh-CN" baseline="-25000" dirty="0"/>
              <a:t>0</a:t>
            </a:r>
            <a:r>
              <a:rPr lang="zh-CN" altLang="zh-CN" dirty="0"/>
              <a:t>外，还在</a:t>
            </a:r>
            <a:r>
              <a:rPr lang="en-US" altLang="zh-CN" dirty="0"/>
              <a:t>0</a:t>
            </a:r>
            <a:r>
              <a:rPr lang="zh-CN" altLang="zh-CN" dirty="0"/>
              <a:t>期与</a:t>
            </a:r>
            <a:r>
              <a:rPr lang="en-US" altLang="zh-CN" dirty="0"/>
              <a:t>1</a:t>
            </a:r>
            <a:r>
              <a:rPr lang="zh-CN" altLang="zh-CN" dirty="0"/>
              <a:t>期分别拥有工资性收入</a:t>
            </a:r>
            <a:r>
              <a:rPr lang="en-US" altLang="zh-CN" i="1" dirty="0"/>
              <a:t>y</a:t>
            </a:r>
            <a:r>
              <a:rPr lang="en-US" altLang="zh-CN" baseline="-25000" dirty="0"/>
              <a:t>0</a:t>
            </a:r>
            <a:r>
              <a:rPr lang="zh-CN" altLang="zh-CN" dirty="0"/>
              <a:t>与</a:t>
            </a:r>
            <a:r>
              <a:rPr lang="en-US" altLang="zh-CN" i="1" dirty="0"/>
              <a:t>ỹ</a:t>
            </a:r>
            <a:r>
              <a:rPr lang="en-US" altLang="zh-CN" baseline="-25000" dirty="0"/>
              <a:t>1</a:t>
            </a:r>
            <a:r>
              <a:rPr lang="zh-CN" altLang="en-US" dirty="0"/>
              <a:t>，且</a:t>
            </a:r>
            <a:r>
              <a:rPr lang="zh-CN" altLang="zh-CN" dirty="0"/>
              <a:t>工资收入与资产市场总回报独立（</a:t>
            </a:r>
            <a:r>
              <a:rPr lang="en-US" altLang="zh-CN" i="1" dirty="0" err="1"/>
              <a:t>cov</a:t>
            </a:r>
            <a:r>
              <a:rPr lang="en-US" altLang="zh-CN" i="1" dirty="0"/>
              <a:t>(ỹ</a:t>
            </a:r>
            <a:r>
              <a:rPr lang="en-US" altLang="zh-CN" baseline="-25000" dirty="0"/>
              <a:t>1</a:t>
            </a:r>
            <a:r>
              <a:rPr lang="en-US" altLang="zh-CN" i="1" dirty="0"/>
              <a:t>,r̃</a:t>
            </a:r>
            <a:r>
              <a:rPr lang="en-US" altLang="zh-CN" i="1" baseline="-25000" dirty="0"/>
              <a:t>w</a:t>
            </a:r>
            <a:r>
              <a:rPr lang="en-US" altLang="zh-CN" i="1" dirty="0"/>
              <a:t>)=</a:t>
            </a:r>
            <a:r>
              <a:rPr lang="en-US" altLang="zh-CN" dirty="0"/>
              <a:t>0</a:t>
            </a:r>
            <a:r>
              <a:rPr lang="zh-CN" altLang="zh-CN" dirty="0"/>
              <a:t>）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二次型效用下，随机折现因子为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其中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8B3AAA-7EB8-42A6-AF55-5E85AEB20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B3A70CD-9445-4442-BB1A-71E94B177223}"/>
              </a:ext>
            </a:extLst>
          </p:cNvPr>
          <p:cNvSpPr/>
          <p:nvPr/>
        </p:nvSpPr>
        <p:spPr>
          <a:xfrm>
            <a:off x="5425906" y="3717032"/>
            <a:ext cx="1666374" cy="422679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BFF4A8F-2166-4988-8EFE-3E9945EF9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945" y="2293938"/>
            <a:ext cx="3160111" cy="70301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7DF9ED8-1A53-4C5E-908B-9941E90225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926" y="3645024"/>
            <a:ext cx="4732148" cy="645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7CEBB69-21D0-4100-8D58-427596145F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5773" y="4581128"/>
            <a:ext cx="6260643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616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A9A9-3408-4DB8-AC3D-68A496D2F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13.3 </a:t>
            </a:r>
            <a:r>
              <a:rPr lang="zh-CN" altLang="zh-CN" sz="2000" dirty="0"/>
              <a:t>多因子模型的直觉</a:t>
            </a:r>
            <a:br>
              <a:rPr lang="zh-CN" altLang="zh-CN" b="1" dirty="0"/>
            </a:br>
            <a:r>
              <a:rPr lang="en-US" altLang="zh-CN" dirty="0"/>
              <a:t>C-CAPM</a:t>
            </a:r>
            <a:r>
              <a:rPr lang="zh-CN" altLang="zh-CN" dirty="0"/>
              <a:t>框架下的多因子模型</a:t>
            </a:r>
            <a:r>
              <a:rPr lang="zh-CN" altLang="en-US" dirty="0"/>
              <a:t>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A70930-2173-458F-AFBF-8ACCA66B7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24744"/>
            <a:ext cx="7786687" cy="4714875"/>
          </a:xfrm>
        </p:spPr>
        <p:txBody>
          <a:bodyPr/>
          <a:lstStyle/>
          <a:p>
            <a:r>
              <a:rPr lang="zh-CN" altLang="en-US" dirty="0"/>
              <a:t>资产期望回报率为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 其中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因子</a:t>
            </a:r>
            <a:r>
              <a:rPr lang="zh-CN" altLang="en-US" dirty="0"/>
              <a:t>：</a:t>
            </a:r>
            <a:r>
              <a:rPr lang="zh-CN" altLang="zh-CN" dirty="0"/>
              <a:t>随机折现因子</a:t>
            </a:r>
            <a:r>
              <a:rPr lang="zh-CN" altLang="en-US" dirty="0"/>
              <a:t>中</a:t>
            </a:r>
            <a:r>
              <a:rPr lang="zh-CN" altLang="zh-CN" dirty="0"/>
              <a:t>不确定性</a:t>
            </a:r>
            <a:r>
              <a:rPr lang="zh-CN" altLang="en-US" dirty="0"/>
              <a:t>的</a:t>
            </a:r>
            <a:r>
              <a:rPr lang="zh-CN" altLang="zh-CN" dirty="0"/>
              <a:t>来源</a:t>
            </a:r>
            <a:endParaRPr lang="en-US" altLang="zh-CN" dirty="0"/>
          </a:p>
          <a:p>
            <a:pPr lvl="1"/>
            <a:r>
              <a:rPr lang="zh-CN" altLang="zh-CN" dirty="0"/>
              <a:t>因子是那些会影响人对资产选择的不同不确定性来源</a:t>
            </a:r>
            <a:endParaRPr lang="en-US" altLang="zh-CN" dirty="0"/>
          </a:p>
          <a:p>
            <a:pPr lvl="1"/>
            <a:r>
              <a:rPr lang="zh-CN" altLang="zh-CN" dirty="0"/>
              <a:t>为了补偿</a:t>
            </a:r>
            <a:r>
              <a:rPr lang="zh-CN" altLang="en-US" dirty="0"/>
              <a:t>对因子</a:t>
            </a:r>
            <a:r>
              <a:rPr lang="zh-CN" altLang="zh-CN" dirty="0"/>
              <a:t>不确定性</a:t>
            </a:r>
            <a:r>
              <a:rPr lang="zh-CN" altLang="en-US" dirty="0"/>
              <a:t>的承担</a:t>
            </a:r>
            <a:r>
              <a:rPr lang="zh-CN" altLang="zh-CN" dirty="0"/>
              <a:t>，资产需要根据自身回报率与各个因子的相关性，在期望回报率中给出相应的风险溢价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8B3AAA-7EB8-42A6-AF55-5E85AEB20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B3A70CD-9445-4442-BB1A-71E94B177223}"/>
              </a:ext>
            </a:extLst>
          </p:cNvPr>
          <p:cNvSpPr/>
          <p:nvPr/>
        </p:nvSpPr>
        <p:spPr>
          <a:xfrm>
            <a:off x="2318493" y="3517071"/>
            <a:ext cx="2520280" cy="439199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6A5D79B-9B51-4D47-8F57-65FF592CF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558" y="1484784"/>
            <a:ext cx="5130885" cy="243192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FD0F095-3453-47AD-B161-D2A4572F6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5681" y="4182175"/>
            <a:ext cx="6874791" cy="68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29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44AE60-F168-401D-96CB-95F386563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套利资产定价理论（</a:t>
            </a:r>
            <a:r>
              <a:rPr lang="en-US" altLang="zh-CN" dirty="0"/>
              <a:t>APT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C8DB60-146B-492F-AF91-8F97A14F8D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APT</a:t>
            </a:r>
            <a:r>
              <a:rPr lang="zh-CN" altLang="zh-CN" dirty="0"/>
              <a:t>的思想</a:t>
            </a:r>
            <a:r>
              <a:rPr lang="zh-CN" altLang="en-US" dirty="0"/>
              <a:t>：</a:t>
            </a:r>
            <a:r>
              <a:rPr lang="zh-CN" altLang="zh-CN" dirty="0"/>
              <a:t>当所有资产的期望回报率都由一组共同的因子</a:t>
            </a:r>
            <a:r>
              <a:rPr lang="zh-CN" altLang="en-US" dirty="0"/>
              <a:t>（不确定性来源）</a:t>
            </a:r>
            <a:r>
              <a:rPr lang="zh-CN" altLang="zh-CN" dirty="0"/>
              <a:t>所决定的时候，基于无套利的思想，不同资产期望回报率之间会具有某种线性关系</a:t>
            </a:r>
            <a:endParaRPr lang="en-US" altLang="zh-CN" dirty="0"/>
          </a:p>
          <a:p>
            <a:r>
              <a:rPr lang="en-US" altLang="zh-CN" dirty="0"/>
              <a:t>APT</a:t>
            </a:r>
            <a:r>
              <a:rPr lang="zh-CN" altLang="zh-CN" dirty="0"/>
              <a:t>和因子模型相当抽象，既没有</a:t>
            </a:r>
            <a:r>
              <a:rPr lang="zh-CN" altLang="en-US" dirty="0"/>
              <a:t>说</a:t>
            </a:r>
            <a:r>
              <a:rPr lang="zh-CN" altLang="zh-CN" dirty="0"/>
              <a:t>因子是什么，该怎么去选取，也没有</a:t>
            </a:r>
            <a:r>
              <a:rPr lang="zh-CN" altLang="en-US" dirty="0"/>
              <a:t>规定</a:t>
            </a:r>
            <a:r>
              <a:rPr lang="zh-CN" altLang="zh-CN" dirty="0"/>
              <a:t>资产对各个因子的敏感性如何估计</a:t>
            </a:r>
            <a:r>
              <a:rPr lang="en-US" altLang="zh-CN" dirty="0"/>
              <a:t>——</a:t>
            </a:r>
            <a:r>
              <a:rPr lang="zh-CN" altLang="zh-CN" dirty="0"/>
              <a:t>这恰恰是</a:t>
            </a:r>
            <a:r>
              <a:rPr lang="en-US" altLang="zh-CN" dirty="0"/>
              <a:t>APT</a:t>
            </a:r>
            <a:r>
              <a:rPr lang="zh-CN" altLang="zh-CN" dirty="0"/>
              <a:t>理论一般性、灵活性的体现</a:t>
            </a:r>
            <a:endParaRPr lang="en-US" altLang="zh-CN" dirty="0"/>
          </a:p>
          <a:p>
            <a:r>
              <a:rPr lang="zh-CN" altLang="en-US" dirty="0"/>
              <a:t>三个概念</a:t>
            </a:r>
            <a:endParaRPr lang="en-US" altLang="zh-CN" dirty="0"/>
          </a:p>
          <a:p>
            <a:pPr lvl="1"/>
            <a:r>
              <a:rPr lang="zh-CN" altLang="zh-CN" dirty="0"/>
              <a:t>因子风险（</a:t>
            </a:r>
            <a:r>
              <a:rPr lang="en-US" altLang="zh-CN" dirty="0"/>
              <a:t>factor risk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因子</a:t>
            </a:r>
            <a:r>
              <a:rPr lang="zh-CN" altLang="en-US" dirty="0"/>
              <a:t>所带来的不确定性</a:t>
            </a:r>
            <a:endParaRPr lang="en-US" altLang="zh-CN" dirty="0"/>
          </a:p>
          <a:p>
            <a:pPr lvl="1"/>
            <a:r>
              <a:rPr lang="zh-CN" altLang="zh-CN" dirty="0"/>
              <a:t>载荷（</a:t>
            </a:r>
            <a:r>
              <a:rPr lang="en-US" altLang="zh-CN" dirty="0"/>
              <a:t>loading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因子前的系数</a:t>
            </a:r>
            <a:r>
              <a:rPr lang="en-US" altLang="zh-CN" i="1" dirty="0"/>
              <a:t>β </a:t>
            </a:r>
            <a:endParaRPr lang="en-US" altLang="zh-CN" dirty="0"/>
          </a:p>
          <a:p>
            <a:pPr lvl="1"/>
            <a:r>
              <a:rPr lang="zh-CN" altLang="zh-CN" dirty="0"/>
              <a:t>个体风险（</a:t>
            </a:r>
            <a:r>
              <a:rPr lang="en-US" altLang="zh-CN" dirty="0"/>
              <a:t>idiosyncratic risk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与因子风险无关的剩余风险</a:t>
            </a:r>
            <a:r>
              <a:rPr lang="en-US" altLang="zh-CN" i="1" dirty="0" err="1"/>
              <a:t>ε̃</a:t>
            </a:r>
            <a:r>
              <a:rPr lang="en-US" altLang="zh-CN" i="1" baseline="-25000" dirty="0" err="1"/>
              <a:t>i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431D0B2-13ED-4624-8B6C-2D1E4E3CB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319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68DD0D-2583-4F03-B642-B1E870B17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13.4.1  </a:t>
            </a:r>
            <a:r>
              <a:rPr lang="zh-CN" altLang="zh-CN" dirty="0"/>
              <a:t>精确单因子模型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2D815A-5BF3-4303-8570-D55BCFFF3A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假设只有一个风险因子</a:t>
            </a:r>
            <a:r>
              <a:rPr lang="en-US" altLang="zh-CN" i="1" dirty="0"/>
              <a:t>f̃</a:t>
            </a:r>
            <a:r>
              <a:rPr lang="zh-CN" altLang="en-US" dirty="0"/>
              <a:t>（简化假设</a:t>
            </a:r>
            <a:r>
              <a:rPr lang="en-US" altLang="zh-CN" i="1" dirty="0"/>
              <a:t>E[f̃]=</a:t>
            </a:r>
            <a:r>
              <a:rPr lang="en-US" altLang="zh-CN" dirty="0"/>
              <a:t>0</a:t>
            </a:r>
            <a:r>
              <a:rPr lang="zh-CN" altLang="en-US" dirty="0"/>
              <a:t>），</a:t>
            </a:r>
            <a:r>
              <a:rPr lang="zh-CN" altLang="zh-CN" dirty="0"/>
              <a:t>所有资产个体风险为</a:t>
            </a:r>
            <a:r>
              <a:rPr lang="en-US" altLang="zh-CN" dirty="0"/>
              <a:t>0</a:t>
            </a:r>
            <a:r>
              <a:rPr lang="zh-CN" altLang="zh-CN" dirty="0"/>
              <a:t>（</a:t>
            </a:r>
            <a:r>
              <a:rPr lang="en-US" altLang="zh-CN" i="1" dirty="0" err="1"/>
              <a:t>ε̃</a:t>
            </a:r>
            <a:r>
              <a:rPr lang="en-US" altLang="zh-CN" i="1" baseline="-25000" dirty="0" err="1"/>
              <a:t>i</a:t>
            </a:r>
            <a:r>
              <a:rPr lang="en-US" altLang="zh-CN" i="1" dirty="0"/>
              <a:t>=</a:t>
            </a:r>
            <a:r>
              <a:rPr lang="en-US" altLang="zh-CN" dirty="0"/>
              <a:t>0</a:t>
            </a:r>
            <a:r>
              <a:rPr lang="zh-CN" altLang="zh-CN" dirty="0"/>
              <a:t>）</a:t>
            </a:r>
            <a:r>
              <a:rPr lang="zh-CN" altLang="en-US" dirty="0"/>
              <a:t>，并记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͞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i</a:t>
            </a:r>
            <a:r>
              <a:rPr lang="en-US" altLang="zh-CN" dirty="0"/>
              <a:t> =</a:t>
            </a:r>
            <a:r>
              <a:rPr lang="en-US" altLang="zh-CN" i="1" dirty="0"/>
              <a:t>E[</a:t>
            </a:r>
            <a:r>
              <a:rPr lang="en-US" altLang="zh-CN" i="1" dirty="0" err="1"/>
              <a:t>r̃</a:t>
            </a:r>
            <a:r>
              <a:rPr lang="en-US" altLang="zh-CN" i="1" baseline="-25000" dirty="0" err="1"/>
              <a:t>i</a:t>
            </a:r>
            <a:r>
              <a:rPr lang="en-US" altLang="zh-CN" i="1" dirty="0"/>
              <a:t>]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构造一个组合</a:t>
            </a:r>
            <a:r>
              <a:rPr lang="en-US" altLang="zh-CN" i="1" dirty="0" err="1"/>
              <a:t>r̃</a:t>
            </a:r>
            <a:r>
              <a:rPr lang="en-US" altLang="zh-CN" i="1" baseline="-25000" dirty="0" err="1"/>
              <a:t>p</a:t>
            </a:r>
            <a:r>
              <a:rPr lang="zh-CN" altLang="zh-CN" dirty="0"/>
              <a:t>，把我们正规化为</a:t>
            </a:r>
            <a:r>
              <a:rPr lang="en-US" altLang="zh-CN" dirty="0"/>
              <a:t>1</a:t>
            </a:r>
            <a:r>
              <a:rPr lang="zh-CN" altLang="zh-CN" dirty="0"/>
              <a:t>的总财富分配到两类资产上。组合中包含</a:t>
            </a:r>
            <a:r>
              <a:rPr lang="en-US" altLang="zh-CN" i="1" dirty="0"/>
              <a:t>w</a:t>
            </a:r>
            <a:r>
              <a:rPr lang="zh-CN" altLang="zh-CN" dirty="0"/>
              <a:t>份额的资产</a:t>
            </a:r>
            <a:r>
              <a:rPr lang="en-US" altLang="zh-CN" i="1" dirty="0" err="1"/>
              <a:t>i</a:t>
            </a:r>
            <a:r>
              <a:rPr lang="zh-CN" altLang="zh-CN" dirty="0"/>
              <a:t>与</a:t>
            </a:r>
            <a:r>
              <a:rPr lang="en-US" altLang="zh-CN" dirty="0"/>
              <a:t>1</a:t>
            </a:r>
            <a:r>
              <a:rPr lang="en-US" altLang="zh-CN" i="1" dirty="0"/>
              <a:t>-w</a:t>
            </a:r>
            <a:r>
              <a:rPr lang="zh-CN" altLang="zh-CN" dirty="0"/>
              <a:t>份额的资产</a:t>
            </a:r>
            <a:r>
              <a:rPr lang="en-US" altLang="zh-CN" i="1" dirty="0"/>
              <a:t>j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选择</a:t>
            </a:r>
            <a:r>
              <a:rPr lang="en-US" altLang="zh-CN" i="1" dirty="0"/>
              <a:t>w</a:t>
            </a:r>
            <a:r>
              <a:rPr lang="zh-CN" altLang="zh-CN" dirty="0"/>
              <a:t>来让组合</a:t>
            </a:r>
            <a:r>
              <a:rPr lang="en-US" altLang="zh-CN" i="1" dirty="0" err="1"/>
              <a:t>r̃</a:t>
            </a:r>
            <a:r>
              <a:rPr lang="en-US" altLang="zh-CN" i="1" baseline="-25000" dirty="0" err="1"/>
              <a:t>p</a:t>
            </a:r>
            <a:r>
              <a:rPr lang="zh-CN" altLang="zh-CN" dirty="0"/>
              <a:t>的因子载荷为</a:t>
            </a:r>
            <a:r>
              <a:rPr lang="en-US" altLang="zh-CN" dirty="0"/>
              <a:t>0</a:t>
            </a:r>
            <a:r>
              <a:rPr lang="zh-CN" altLang="en-US" dirty="0"/>
              <a:t>，</a:t>
            </a:r>
            <a:r>
              <a:rPr lang="zh-CN" altLang="zh-CN" dirty="0"/>
              <a:t>将这样的组合权重叫做</a:t>
            </a:r>
            <a:r>
              <a:rPr lang="en-US" altLang="zh-CN" i="1" dirty="0"/>
              <a:t>w</a:t>
            </a:r>
            <a:r>
              <a:rPr lang="en-US" altLang="zh-CN" baseline="-25000" dirty="0"/>
              <a:t>0</a:t>
            </a:r>
          </a:p>
          <a:p>
            <a:endParaRPr lang="en-US" altLang="zh-CN" baseline="-25000" dirty="0"/>
          </a:p>
          <a:p>
            <a:r>
              <a:rPr lang="zh-CN" altLang="zh-CN" dirty="0"/>
              <a:t>权重</a:t>
            </a:r>
            <a:r>
              <a:rPr lang="en-US" altLang="zh-CN" i="1" dirty="0"/>
              <a:t>w</a:t>
            </a:r>
            <a:r>
              <a:rPr lang="en-US" altLang="zh-CN" baseline="-25000" dirty="0"/>
              <a:t>0</a:t>
            </a:r>
            <a:r>
              <a:rPr lang="zh-CN" altLang="zh-CN" dirty="0"/>
              <a:t>代回组合</a:t>
            </a:r>
            <a:r>
              <a:rPr lang="en-US" altLang="zh-CN" i="1" dirty="0" err="1"/>
              <a:t>r̃</a:t>
            </a:r>
            <a:r>
              <a:rPr lang="en-US" altLang="zh-CN" i="1" baseline="-25000" dirty="0" err="1"/>
              <a:t>p</a:t>
            </a:r>
            <a:r>
              <a:rPr lang="zh-CN" altLang="zh-CN" dirty="0"/>
              <a:t>的表达式，得到一个无风险组合</a:t>
            </a:r>
            <a:r>
              <a:rPr lang="en-US" altLang="zh-CN" i="1" dirty="0"/>
              <a:t>p</a:t>
            </a:r>
            <a:r>
              <a:rPr lang="en-US" altLang="zh-CN" baseline="-25000" dirty="0"/>
              <a:t>0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531480-CDF5-4FCA-A8E4-F056EC63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5A49DFC-64B9-4284-A770-8D8B7F683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476" y="1844824"/>
            <a:ext cx="1187048" cy="78774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339CDBE-AEDF-434C-971A-A8CA9756B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0390" y="3460825"/>
            <a:ext cx="3703221" cy="76026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2957B26-D07C-4AD2-A4C8-552A4EF43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9666" y="4581128"/>
            <a:ext cx="4044669" cy="7030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F439FC0-129C-47B7-964C-D5A4BF1091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5628" y="5622084"/>
            <a:ext cx="5632745" cy="83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038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14178</TotalTime>
  <Words>1927</Words>
  <Application>Microsoft Office PowerPoint</Application>
  <PresentationFormat>全屏显示(4:3)</PresentationFormat>
  <Paragraphs>200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第13讲  多因子模型与APT</vt:lpstr>
      <vt:lpstr>13.1  从绝对定价到相对定价</vt:lpstr>
      <vt:lpstr>13.2 从单因子到多因子</vt:lpstr>
      <vt:lpstr>13.3 多因子模型的直觉 C-CAPM框架下的单因子模型</vt:lpstr>
      <vt:lpstr>13.3 多因子模型的直觉 C-CAPM框架下的单因子模型（续）</vt:lpstr>
      <vt:lpstr>13.3 多因子模型的直觉 C-CAPM框架下的多因子模型</vt:lpstr>
      <vt:lpstr>13.3 多因子模型的直觉 C-CAPM框架下的多因子模型（续）</vt:lpstr>
      <vt:lpstr>套利资产定价理论（APT）</vt:lpstr>
      <vt:lpstr>13.4.1  精确单因子模型</vt:lpstr>
      <vt:lpstr>13.4.1  精确单因子模型（续1）</vt:lpstr>
      <vt:lpstr>13.4.1  精确单因子模型（续2）</vt:lpstr>
      <vt:lpstr>13.4.1  精确单因子模型（续3）</vt:lpstr>
      <vt:lpstr>13.4.2 多因子模型下的APT</vt:lpstr>
      <vt:lpstr>13.4.2 多因子模型下的APT（续1）</vt:lpstr>
      <vt:lpstr>13.4.2 多因子模型下的APT（续2）</vt:lpstr>
      <vt:lpstr>13.5  对多因子模型的评论</vt:lpstr>
      <vt:lpstr>13.6 多因子模型的应用 对冲</vt:lpstr>
      <vt:lpstr>13.6 多因子模型的应用 因子选股</vt:lpstr>
      <vt:lpstr>13.6 多因子模型的应用 统计套利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1581</cp:revision>
  <cp:lastPrinted>2019-03-23T06:29:16Z</cp:lastPrinted>
  <dcterms:created xsi:type="dcterms:W3CDTF">2011-05-10T08:48:38Z</dcterms:created>
  <dcterms:modified xsi:type="dcterms:W3CDTF">2019-06-16T05:43:49Z</dcterms:modified>
</cp:coreProperties>
</file>