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82" r:id="rId2"/>
    <p:sldId id="383" r:id="rId3"/>
    <p:sldId id="385" r:id="rId4"/>
    <p:sldId id="386" r:id="rId5"/>
    <p:sldId id="387" r:id="rId6"/>
    <p:sldId id="388" r:id="rId7"/>
    <p:sldId id="389" r:id="rId8"/>
    <p:sldId id="390" r:id="rId9"/>
    <p:sldId id="391" r:id="rId10"/>
    <p:sldId id="392" r:id="rId11"/>
  </p:sldIdLst>
  <p:sldSz cx="9144000" cy="6858000" type="screen4x3"/>
  <p:notesSz cx="6797675" cy="992822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800000"/>
    <a:srgbClr val="660033"/>
    <a:srgbClr val="660066"/>
    <a:srgbClr val="CC99FF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1" autoAdjust="0"/>
    <p:restoredTop sz="94660"/>
  </p:normalViewPr>
  <p:slideViewPr>
    <p:cSldViewPr>
      <p:cViewPr varScale="1">
        <p:scale>
          <a:sx n="63" d="100"/>
          <a:sy n="63" d="100"/>
        </p:scale>
        <p:origin x="138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06B6F58D-1BB5-4308-B4DD-6C0FC118133A}" type="datetimeFigureOut">
              <a:rPr lang="zh-CN" altLang="en-US"/>
              <a:pPr>
                <a:defRPr/>
              </a:pPr>
              <a:t>2019/6/2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C530320A-D8DC-4FBF-B2E0-1088B3E9D6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276" y="1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FC5AFA0E-7F78-4574-9524-75194415ADA9}" type="datetimeFigureOut">
              <a:rPr lang="zh-CN" altLang="en-US"/>
              <a:pPr>
                <a:defRPr/>
              </a:pPr>
              <a:t>2019/6/2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68" tIns="47784" rIns="95568" bIns="47784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039" y="4714875"/>
            <a:ext cx="5437187" cy="4467225"/>
          </a:xfrm>
          <a:prstGeom prst="rect">
            <a:avLst/>
          </a:prstGeom>
        </p:spPr>
        <p:txBody>
          <a:bodyPr vert="horz" lIns="95568" tIns="47784" rIns="95568" bIns="47784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276" y="9431338"/>
            <a:ext cx="2944813" cy="495300"/>
          </a:xfrm>
          <a:prstGeom prst="rect">
            <a:avLst/>
          </a:prstGeom>
        </p:spPr>
        <p:txBody>
          <a:bodyPr vert="horz" lIns="95568" tIns="47784" rIns="95568" bIns="4778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07DECCF1-2EC0-46C0-963C-8EB7ABF184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1785938"/>
            <a:ext cx="9144000" cy="3786187"/>
          </a:xfrm>
          <a:prstGeom prst="rect">
            <a:avLst/>
          </a:prstGeom>
          <a:solidFill>
            <a:srgbClr val="990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395536" y="3429000"/>
            <a:ext cx="8358187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8596" y="2000240"/>
            <a:ext cx="7858180" cy="928694"/>
          </a:xfrm>
        </p:spPr>
        <p:txBody>
          <a:bodyPr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7929618" cy="1214446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95D5C-2370-4E2E-9E18-64208CBF73D1}" type="datetime1">
              <a:rPr lang="zh-CN" altLang="en-US"/>
              <a:pPr>
                <a:defRPr/>
              </a:pPr>
              <a:t>2019/6/2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B0920-9331-44B4-A71B-D61424E00F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571472" y="742874"/>
            <a:ext cx="5715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《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金融经济学二十五讲</a:t>
            </a:r>
            <a:r>
              <a:rPr lang="en-US" altLang="zh-CN" sz="2000" b="1" dirty="0">
                <a:solidFill>
                  <a:srgbClr val="990033"/>
                </a:solidFill>
                <a:latin typeface="+mn-ea"/>
                <a:ea typeface="+mn-ea"/>
              </a:rPr>
              <a:t>》</a:t>
            </a:r>
            <a:r>
              <a:rPr lang="zh-CN" altLang="en-US" sz="2000" b="1" dirty="0">
                <a:solidFill>
                  <a:srgbClr val="990033"/>
                </a:solidFill>
                <a:latin typeface="+mn-ea"/>
                <a:ea typeface="+mn-ea"/>
              </a:rPr>
              <a:t>配套课件</a:t>
            </a:r>
            <a:endParaRPr lang="en-US" altLang="zh-CN" sz="2000" b="1" dirty="0">
              <a:solidFill>
                <a:srgbClr val="990033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baseline="0">
                <a:latin typeface="Arial" pitchFamily="34" charset="0"/>
                <a:ea typeface="黑体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8662" y="1357298"/>
            <a:ext cx="7786687" cy="4714875"/>
          </a:xfrm>
        </p:spPr>
        <p:txBody>
          <a:bodyPr/>
          <a:lstStyle>
            <a:lvl1pPr>
              <a:spcBef>
                <a:spcPts val="1800"/>
              </a:spcBef>
              <a:defRPr sz="1800" baseline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itchFamily="2" charset="-122"/>
              </a:defRPr>
            </a:lvl3pPr>
            <a:lvl4pPr>
              <a:defRPr sz="1600">
                <a:latin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23E72-E273-4284-868A-4643E3253FD1}" type="datetime1">
              <a:rPr lang="zh-CN" altLang="en-US"/>
              <a:pPr>
                <a:defRPr/>
              </a:pPr>
              <a:t>2019/6/2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C29A2-310B-4614-9E82-82EDFD340A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2910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86314" y="1643050"/>
            <a:ext cx="4038600" cy="4525963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C1F07-A685-436B-AEAD-190B67CB340D}" type="datetime1">
              <a:rPr lang="zh-CN" altLang="en-US"/>
              <a:pPr>
                <a:defRPr/>
              </a:pPr>
              <a:t>2019/6/2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39228-A952-4448-8F87-FF29D71BA6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2910" y="1500174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rgbClr val="99003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6314" y="1500174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rgbClr val="99003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53B86-13DB-42EF-AE9C-E989ADFDEA05}" type="datetime1">
              <a:rPr lang="zh-CN" altLang="en-US"/>
              <a:pPr>
                <a:defRPr/>
              </a:pPr>
              <a:t>2019/6/2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E48A5-2352-47BA-A112-0FE5146B45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187624" y="1700808"/>
            <a:ext cx="7272808" cy="3744417"/>
          </a:xfrm>
        </p:spPr>
        <p:txBody>
          <a:bodyPr/>
          <a:lstStyle>
            <a:lvl1pPr>
              <a:spcBef>
                <a:spcPts val="1800"/>
              </a:spcBef>
              <a:defRPr sz="2000" b="1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1800" baseline="0">
                <a:latin typeface="Times New Roman" pitchFamily="18" charset="0"/>
              </a:defRPr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D4D0E-D6BB-49E9-9C78-3FDAC03551E1}" type="datetime1">
              <a:rPr lang="zh-CN" altLang="en-US"/>
              <a:pPr>
                <a:defRPr/>
              </a:pPr>
              <a:t>2019/6/2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E445D-538B-4B36-B97B-799D81D696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0801A-4342-419A-BAD3-28ED5414F797}" type="datetime1">
              <a:rPr lang="zh-CN" altLang="en-US"/>
              <a:pPr>
                <a:defRPr/>
              </a:pPr>
              <a:t>2019/6/2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6D941-A598-454B-BA31-33CABC3971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288" y="2136071"/>
            <a:ext cx="4040188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2910" y="2852936"/>
            <a:ext cx="4040188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88024" y="2132856"/>
            <a:ext cx="4041775" cy="639762"/>
          </a:xfrm>
        </p:spPr>
        <p:txBody>
          <a:bodyPr anchor="ctr"/>
          <a:lstStyle>
            <a:lvl1pPr marL="0" indent="0" algn="ctr">
              <a:buNone/>
              <a:defRPr sz="1800" b="1" baseline="0">
                <a:latin typeface="Times New Roman" pitchFamily="18" charset="0"/>
                <a:ea typeface="楷体_GB2312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86314" y="2852936"/>
            <a:ext cx="4041775" cy="3312906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>
              <a:defRPr sz="1600" baseline="0">
                <a:latin typeface="Times New Roman" pitchFamily="18" charset="0"/>
              </a:defRPr>
            </a:lvl2pPr>
            <a:lvl3pPr>
              <a:defRPr sz="1800" baseline="0">
                <a:latin typeface="Times New Roman" pitchFamily="18" charset="0"/>
              </a:defRPr>
            </a:lvl3pPr>
            <a:lvl4pPr>
              <a:defRPr sz="1600" baseline="0">
                <a:latin typeface="Times New Roman" pitchFamily="18" charset="0"/>
              </a:defRPr>
            </a:lvl4pPr>
            <a:lvl5pPr>
              <a:defRPr sz="1600" baseline="0">
                <a:latin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" name="内容占位符 2"/>
          <p:cNvSpPr>
            <a:spLocks noGrp="1"/>
          </p:cNvSpPr>
          <p:nvPr>
            <p:ph idx="13"/>
          </p:nvPr>
        </p:nvSpPr>
        <p:spPr>
          <a:xfrm>
            <a:off x="909940" y="1108352"/>
            <a:ext cx="7786687" cy="80848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lang="zh-CN" altLang="en-US" sz="1600" kern="1200" baseline="0" dirty="0" smtClean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  <a:cs typeface="+mn-cs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u"/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E6FAA-8371-4E6A-B342-0D2C2F864C88}" type="datetime1">
              <a:rPr lang="zh-CN" altLang="en-US"/>
              <a:pPr>
                <a:defRPr/>
              </a:pPr>
              <a:t>2019/6/2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16CB2-F0AF-4685-831F-1FA3FB8ADE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928688" y="0"/>
            <a:ext cx="775811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928688" y="1285875"/>
            <a:ext cx="7786687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85813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0B1F943-31FD-4698-99BE-5378A251F629}" type="datetime1">
              <a:rPr lang="zh-CN" altLang="en-US"/>
              <a:pPr>
                <a:defRPr/>
              </a:pPr>
              <a:t>2019/6/2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357563" y="635793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15125" y="63579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244337-6DAB-4CB0-8F8C-57E9F591FA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428596" cy="6858000"/>
          </a:xfrm>
          <a:prstGeom prst="rect">
            <a:avLst/>
          </a:prstGeom>
          <a:gradFill flip="none" rotWithShape="1">
            <a:gsLst>
              <a:gs pos="75000">
                <a:srgbClr val="990033"/>
              </a:gs>
              <a:gs pos="100000">
                <a:srgbClr val="CC99FF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 rot="10800000">
            <a:off x="928688" y="1000125"/>
            <a:ext cx="7786687" cy="1588"/>
          </a:xfrm>
          <a:prstGeom prst="line">
            <a:avLst/>
          </a:prstGeom>
          <a:ln w="190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5" name="TextBox 9"/>
          <p:cNvSpPr txBox="1">
            <a:spLocks noChangeArrowheads="1"/>
          </p:cNvSpPr>
          <p:nvPr userDrawn="1"/>
        </p:nvSpPr>
        <p:spPr bwMode="auto">
          <a:xfrm>
            <a:off x="59410" y="1214422"/>
            <a:ext cx="369332" cy="3929090"/>
          </a:xfrm>
          <a:prstGeom prst="rect">
            <a:avLst/>
          </a:prstGeom>
          <a:noFill/>
          <a:ln>
            <a:noFill/>
          </a:ln>
          <a:extLst/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金融经济学二十五讲</a:t>
            </a:r>
            <a:r>
              <a:rPr lang="en-US" altLang="zh-CN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》</a:t>
            </a:r>
            <a:r>
              <a:rPr lang="zh-CN" altLang="en-US" sz="1200" baseline="0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</a:rPr>
              <a:t>配套课件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06" r:id="rId1"/>
    <p:sldLayoutId id="2147485707" r:id="rId2"/>
    <p:sldLayoutId id="2147485696" r:id="rId3"/>
    <p:sldLayoutId id="2147485697" r:id="rId4"/>
    <p:sldLayoutId id="2147485699" r:id="rId5"/>
    <p:sldLayoutId id="2147485700" r:id="rId6"/>
    <p:sldLayoutId id="2147485708" r:id="rId7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 baseline="0">
          <a:solidFill>
            <a:srgbClr val="990033"/>
          </a:solidFill>
          <a:latin typeface="Arial" pitchFamily="34" charset="0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00080"/>
          </a:solidFill>
          <a:latin typeface="楷体_GB2312" pitchFamily="49" charset="-122"/>
          <a:ea typeface="楷体_GB2312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800080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5000"/>
        <a:buFont typeface="Wingdings" pitchFamily="2" charset="2"/>
        <a:buChar char="u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 baseline="0">
          <a:solidFill>
            <a:schemeClr val="tx1"/>
          </a:solidFill>
          <a:latin typeface="Times New Roman" panose="02020603050405020304" pitchFamily="18" charset="0"/>
          <a:ea typeface="宋体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>
          <a:xfrm>
            <a:off x="684213" y="1989138"/>
            <a:ext cx="8105775" cy="122383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4000" dirty="0"/>
              <a:t>第</a:t>
            </a:r>
            <a:r>
              <a:rPr lang="en-US" altLang="zh-CN" sz="4000" dirty="0"/>
              <a:t>3</a:t>
            </a:r>
            <a:r>
              <a:rPr lang="zh-CN" altLang="en-US" sz="4000" dirty="0"/>
              <a:t>讲  利率及债券价值分析</a:t>
            </a:r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827088" y="3357563"/>
            <a:ext cx="7993062" cy="1857375"/>
          </a:xfrm>
        </p:spPr>
        <p:txBody>
          <a:bodyPr/>
          <a:lstStyle/>
          <a:p>
            <a:pPr eaLnBrk="1" hangingPunct="1"/>
            <a:endParaRPr lang="en-US" altLang="zh-CN" dirty="0">
              <a:latin typeface="Arial" pitchFamily="34" charset="0"/>
            </a:endParaRPr>
          </a:p>
          <a:p>
            <a:pPr eaLnBrk="1" hangingPunct="1"/>
            <a:endParaRPr lang="en-US" altLang="zh-CN" sz="2400" dirty="0">
              <a:latin typeface="Arial" pitchFamily="34" charset="0"/>
            </a:endParaRPr>
          </a:p>
          <a:p>
            <a:pPr eaLnBrk="1" hangingPunct="1"/>
            <a:r>
              <a:rPr lang="zh-CN" altLang="en-US" sz="2400" dirty="0">
                <a:latin typeface="Arial" pitchFamily="34" charset="0"/>
              </a:rPr>
              <a:t>徐高  </a:t>
            </a:r>
            <a:r>
              <a:rPr lang="zh-CN" altLang="en-US" dirty="0">
                <a:latin typeface="Arial" pitchFamily="34" charset="0"/>
              </a:rPr>
              <a:t>博士</a:t>
            </a:r>
            <a:endParaRPr lang="en-US" altLang="zh-CN" dirty="0">
              <a:latin typeface="Arial" pitchFamily="34" charset="0"/>
            </a:endParaRPr>
          </a:p>
          <a:p>
            <a:pPr eaLnBrk="1" hangingPunct="1"/>
            <a:endParaRPr lang="zh-CN" altLang="en-US" sz="1800" dirty="0">
              <a:latin typeface="Arial" pitchFamily="34" charset="0"/>
            </a:endParaRPr>
          </a:p>
          <a:p>
            <a:pPr eaLnBrk="1" hangingPunct="1"/>
            <a:endParaRPr lang="zh-CN" altLang="en-US" sz="1600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501213-A61D-4E43-ADC4-DF3D80D07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3.4 </a:t>
            </a:r>
            <a:r>
              <a:rPr lang="zh-CN" altLang="en-US" sz="2000" dirty="0"/>
              <a:t>债券价值分析初步</a:t>
            </a:r>
            <a:br>
              <a:rPr lang="en-US" altLang="zh-CN" dirty="0"/>
            </a:br>
            <a:r>
              <a:rPr lang="zh-CN" altLang="zh-CN" dirty="0"/>
              <a:t>债券价值分析小结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05F142B-D217-4317-A35B-79C06F3C94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340768"/>
            <a:ext cx="7786687" cy="4714875"/>
          </a:xfrm>
        </p:spPr>
        <p:txBody>
          <a:bodyPr/>
          <a:lstStyle/>
          <a:p>
            <a:r>
              <a:rPr lang="zh-CN" altLang="zh-CN" dirty="0"/>
              <a:t>第一个任务是给出一个较好衡量债券价格的指标</a:t>
            </a:r>
            <a:endParaRPr lang="en-US" altLang="zh-CN" dirty="0"/>
          </a:p>
          <a:p>
            <a:pPr lvl="1"/>
            <a:r>
              <a:rPr lang="zh-CN" altLang="zh-CN" dirty="0"/>
              <a:t>债券价格不能承担此任</a:t>
            </a:r>
            <a:endParaRPr lang="en-US" altLang="zh-CN" dirty="0"/>
          </a:p>
          <a:p>
            <a:pPr lvl="1"/>
            <a:r>
              <a:rPr lang="zh-CN" altLang="zh-CN" dirty="0"/>
              <a:t>债券的内部收益率</a:t>
            </a:r>
            <a:r>
              <a:rPr lang="zh-CN" altLang="en-US" dirty="0"/>
              <a:t>（</a:t>
            </a:r>
            <a:r>
              <a:rPr lang="zh-CN" altLang="zh-CN" dirty="0"/>
              <a:t>到期收益率</a:t>
            </a:r>
            <a:r>
              <a:rPr lang="zh-CN" altLang="en-US" dirty="0"/>
              <a:t>）</a:t>
            </a:r>
            <a:r>
              <a:rPr lang="zh-CN" altLang="zh-CN" dirty="0"/>
              <a:t>，是一个在不同债券间可比的</a:t>
            </a:r>
            <a:r>
              <a:rPr lang="zh-CN" altLang="en-US" dirty="0"/>
              <a:t>价格</a:t>
            </a:r>
            <a:r>
              <a:rPr lang="zh-CN" altLang="zh-CN" dirty="0"/>
              <a:t>指标</a:t>
            </a:r>
          </a:p>
          <a:p>
            <a:r>
              <a:rPr lang="zh-CN" altLang="zh-CN" dirty="0"/>
              <a:t>第二个任务是找出给新债券定价的方法</a:t>
            </a:r>
            <a:endParaRPr lang="en-US" altLang="zh-CN" dirty="0"/>
          </a:p>
          <a:p>
            <a:pPr lvl="1"/>
            <a:r>
              <a:rPr lang="zh-CN" altLang="zh-CN" dirty="0"/>
              <a:t>关键是如何找出把未来的现金贴现到现在的贴现率</a:t>
            </a:r>
            <a:endParaRPr lang="en-US" altLang="zh-CN" dirty="0"/>
          </a:p>
          <a:p>
            <a:pPr lvl="1"/>
            <a:r>
              <a:rPr lang="zh-CN" altLang="zh-CN" dirty="0"/>
              <a:t>债券的到期收益率不堪此任</a:t>
            </a:r>
            <a:r>
              <a:rPr lang="zh-CN" altLang="en-US" dirty="0"/>
              <a:t>，</a:t>
            </a:r>
            <a:endParaRPr lang="en-US" altLang="zh-CN" dirty="0"/>
          </a:p>
          <a:p>
            <a:pPr lvl="1"/>
            <a:r>
              <a:rPr lang="zh-CN" altLang="zh-CN" dirty="0"/>
              <a:t>只有只包含两个时点的即期利率才是合理的贴现率</a:t>
            </a:r>
            <a:endParaRPr lang="en-US" altLang="zh-CN" dirty="0"/>
          </a:p>
          <a:p>
            <a:pPr lvl="1"/>
            <a:r>
              <a:rPr lang="zh-CN" altLang="en-US" dirty="0"/>
              <a:t>可利用</a:t>
            </a:r>
            <a:r>
              <a:rPr lang="zh-CN" altLang="zh-CN" dirty="0"/>
              <a:t>票息剥离法</a:t>
            </a:r>
            <a:r>
              <a:rPr lang="zh-CN" altLang="en-US" dirty="0"/>
              <a:t>从各期限到期收益率中找出各期限的即期利率</a:t>
            </a:r>
            <a:endParaRPr lang="en-US" altLang="zh-CN" dirty="0"/>
          </a:p>
          <a:p>
            <a:r>
              <a:rPr lang="zh-CN" altLang="zh-CN" dirty="0"/>
              <a:t>第三个任务是从债券价格信息中萃取市场对未来利率走势的预期</a:t>
            </a:r>
            <a:endParaRPr lang="en-US" altLang="zh-CN" dirty="0"/>
          </a:p>
          <a:p>
            <a:pPr lvl="1"/>
            <a:r>
              <a:rPr lang="zh-CN" altLang="zh-CN" dirty="0"/>
              <a:t>远期利率是现在对未来利率的预期，可以从现在的不同期限即期利率中推导出来。</a:t>
            </a:r>
          </a:p>
          <a:p>
            <a:r>
              <a:rPr lang="zh-CN" altLang="en-US" dirty="0"/>
              <a:t>久期这个</a:t>
            </a:r>
            <a:r>
              <a:rPr lang="zh-CN" altLang="zh-CN" dirty="0"/>
              <a:t>债券投资中常用的概念</a:t>
            </a:r>
            <a:endParaRPr lang="en-US" altLang="zh-CN" dirty="0"/>
          </a:p>
          <a:p>
            <a:pPr lvl="1"/>
            <a:r>
              <a:rPr lang="zh-CN" altLang="en-US" dirty="0"/>
              <a:t>可</a:t>
            </a:r>
            <a:r>
              <a:rPr lang="zh-CN" altLang="zh-CN" dirty="0"/>
              <a:t>用久期来估算利率的微小变化对债券价格的影响</a:t>
            </a:r>
            <a:endParaRPr lang="en-US" altLang="zh-CN" dirty="0"/>
          </a:p>
          <a:p>
            <a:pPr lvl="1"/>
            <a:r>
              <a:rPr lang="zh-CN" altLang="en-US" dirty="0"/>
              <a:t>久期相关的债券投资策略</a:t>
            </a:r>
            <a:endParaRPr lang="zh-CN" altLang="zh-CN" dirty="0"/>
          </a:p>
          <a:p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2AE9803-C4CD-4A80-BE0E-46A622198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53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D6A15E-BB48-40FB-9FE0-C4E796F43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 </a:t>
            </a:r>
            <a:r>
              <a:rPr lang="zh-CN" altLang="en-US" dirty="0"/>
              <a:t>真实世界中的利率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BCA698B-70D8-4DAA-9049-FC3F0ED443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62397"/>
            <a:ext cx="7786687" cy="4714875"/>
          </a:xfrm>
        </p:spPr>
        <p:txBody>
          <a:bodyPr/>
          <a:lstStyle/>
          <a:p>
            <a:r>
              <a:rPr lang="zh-CN" altLang="en-US" dirty="0"/>
              <a:t>利息与利率的区分</a:t>
            </a:r>
            <a:endParaRPr lang="en-US" altLang="zh-CN" dirty="0"/>
          </a:p>
          <a:p>
            <a:pPr lvl="1"/>
            <a:r>
              <a:rPr lang="zh-CN" altLang="en-US" dirty="0"/>
              <a:t>利息（</a:t>
            </a:r>
            <a:r>
              <a:rPr lang="en-US" altLang="zh-CN" dirty="0"/>
              <a:t>interest</a:t>
            </a:r>
            <a:r>
              <a:rPr lang="zh-CN" altLang="en-US" dirty="0"/>
              <a:t>）是一笔钱</a:t>
            </a:r>
            <a:endParaRPr lang="en-US" altLang="zh-CN" dirty="0"/>
          </a:p>
          <a:p>
            <a:pPr lvl="1"/>
            <a:r>
              <a:rPr lang="zh-CN" altLang="en-US" dirty="0"/>
              <a:t>利率</a:t>
            </a:r>
            <a:r>
              <a:rPr lang="zh-CN" altLang="zh-CN" dirty="0"/>
              <a:t>（</a:t>
            </a:r>
            <a:r>
              <a:rPr lang="en-US" altLang="zh-CN" dirty="0"/>
              <a:t>interest rate</a:t>
            </a:r>
            <a:r>
              <a:rPr lang="zh-CN" altLang="zh-CN" dirty="0"/>
              <a:t>）</a:t>
            </a:r>
            <a:r>
              <a:rPr lang="zh-CN" altLang="en-US" dirty="0"/>
              <a:t>是一个比值</a:t>
            </a:r>
            <a:r>
              <a:rPr lang="en-US" altLang="zh-CN" dirty="0"/>
              <a:t>——</a:t>
            </a:r>
            <a:r>
              <a:rPr lang="zh-CN" altLang="en-US" dirty="0"/>
              <a:t>利息与本金（</a:t>
            </a:r>
            <a:r>
              <a:rPr lang="en-US" altLang="zh-CN" dirty="0"/>
              <a:t>principle</a:t>
            </a:r>
            <a:r>
              <a:rPr lang="zh-CN" altLang="en-US" dirty="0"/>
              <a:t>）的比值</a:t>
            </a:r>
            <a:endParaRPr lang="en-US" altLang="zh-CN" dirty="0"/>
          </a:p>
          <a:p>
            <a:r>
              <a:rPr lang="zh-CN" altLang="en-US" dirty="0"/>
              <a:t>真实世界中的各种利率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2E0F7F-5EA8-494C-AAEB-225865F2F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3B8F78F-34A9-4670-8F43-75885DB31F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4844" y="2708920"/>
            <a:ext cx="5005800" cy="3425400"/>
          </a:xfrm>
          <a:prstGeom prst="rect">
            <a:avLst/>
          </a:prstGeom>
        </p:spPr>
      </p:pic>
      <p:sp>
        <p:nvSpPr>
          <p:cNvPr id="6" name="Text Box 4">
            <a:extLst>
              <a:ext uri="{FF2B5EF4-FFF2-40B4-BE49-F238E27FC236}">
                <a16:creationId xmlns:a16="http://schemas.microsoft.com/office/drawing/2014/main" id="{FA3B2169-F6E9-4DA7-B6C3-D7E91C16A1AD}"/>
              </a:ext>
            </a:extLst>
          </p:cNvPr>
          <p:cNvSpPr txBox="1">
            <a:spLocks noChangeArrowheads="1"/>
          </p:cNvSpPr>
          <p:nvPr/>
        </p:nvSpPr>
        <p:spPr bwMode="ltGray">
          <a:xfrm>
            <a:off x="906910" y="6299448"/>
            <a:ext cx="3521075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06424" eaLnBrk="0" hangingPunct="0">
              <a:spcBef>
                <a:spcPct val="50000"/>
              </a:spcBef>
            </a:pPr>
            <a:r>
              <a:rPr lang="zh-CN" altLang="en-US" sz="1000" dirty="0">
                <a:latin typeface="Frutiger 45 Light"/>
              </a:rPr>
              <a:t>数据</a:t>
            </a:r>
            <a:r>
              <a:rPr lang="zh-CN" altLang="en-GB" sz="1000" dirty="0">
                <a:latin typeface="Frutiger 45 Light"/>
              </a:rPr>
              <a:t>来源：</a:t>
            </a:r>
            <a:r>
              <a:rPr lang="en-US" altLang="zh-CN" sz="1000" dirty="0">
                <a:latin typeface="Frutiger 45 Light"/>
              </a:rPr>
              <a:t>Wind</a:t>
            </a:r>
            <a:endParaRPr lang="zh-CN" altLang="en-GB" sz="1000" dirty="0">
              <a:latin typeface="Frutiger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290028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81B3E7-7944-44EB-9E55-C03B27B1B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3.2 </a:t>
            </a:r>
            <a:r>
              <a:rPr lang="zh-CN" altLang="en-US" dirty="0"/>
              <a:t>计息习惯</a:t>
            </a:r>
            <a:endParaRPr lang="zh-CN" altLang="en-US" sz="28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A793B10-F77D-43A0-9838-22C44B6F1D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/>
              <a:t>单利</a:t>
            </a:r>
            <a:r>
              <a:rPr lang="zh-CN" altLang="en-US" dirty="0"/>
              <a:t>（</a:t>
            </a:r>
            <a:r>
              <a:rPr lang="en-US" altLang="zh-CN" dirty="0"/>
              <a:t>simple interest</a:t>
            </a:r>
            <a:r>
              <a:rPr lang="zh-CN" altLang="en-US" dirty="0"/>
              <a:t>）：利息不计入本金，利息不会产生利息</a:t>
            </a:r>
            <a:endParaRPr lang="en-US" altLang="zh-CN" dirty="0"/>
          </a:p>
          <a:p>
            <a:pPr lvl="1"/>
            <a:r>
              <a:rPr lang="zh-CN" altLang="zh-CN" dirty="0"/>
              <a:t>初始本金</a:t>
            </a:r>
            <a:r>
              <a:rPr lang="en-US" altLang="zh-CN" i="1" dirty="0"/>
              <a:t>A</a:t>
            </a:r>
            <a:r>
              <a:rPr lang="zh-CN" altLang="zh-CN" dirty="0"/>
              <a:t>存</a:t>
            </a:r>
            <a:r>
              <a:rPr lang="en-US" altLang="zh-CN" i="1" dirty="0"/>
              <a:t>n</a:t>
            </a:r>
            <a:r>
              <a:rPr lang="zh-CN" altLang="zh-CN" dirty="0"/>
              <a:t>年，且每年的利率都是</a:t>
            </a:r>
            <a:r>
              <a:rPr lang="en-US" altLang="zh-CN" i="1" dirty="0"/>
              <a:t>r</a:t>
            </a:r>
            <a:r>
              <a:rPr lang="zh-CN" altLang="zh-CN" dirty="0"/>
              <a:t>，最后能得到</a:t>
            </a:r>
            <a:r>
              <a:rPr lang="en-US" altLang="zh-CN" i="1" dirty="0"/>
              <a:t>A</a:t>
            </a:r>
            <a:r>
              <a:rPr lang="en-US" altLang="zh-CN" dirty="0"/>
              <a:t>(1+</a:t>
            </a:r>
            <a:r>
              <a:rPr lang="en-US" altLang="zh-CN" i="1" dirty="0"/>
              <a:t>nr</a:t>
            </a:r>
            <a:r>
              <a:rPr lang="en-US" altLang="zh-CN" dirty="0"/>
              <a:t>)</a:t>
            </a:r>
          </a:p>
          <a:p>
            <a:r>
              <a:rPr lang="zh-CN" altLang="en-US" b="1" dirty="0"/>
              <a:t>复利</a:t>
            </a:r>
            <a:r>
              <a:rPr lang="zh-CN" altLang="en-US" dirty="0"/>
              <a:t>（</a:t>
            </a:r>
            <a:r>
              <a:rPr lang="en-US" altLang="zh-CN" dirty="0"/>
              <a:t>compound interest</a:t>
            </a:r>
            <a:r>
              <a:rPr lang="zh-CN" altLang="en-US" dirty="0"/>
              <a:t>）</a:t>
            </a:r>
            <a:r>
              <a:rPr lang="en-US" altLang="zh-CN" dirty="0"/>
              <a:t>:</a:t>
            </a:r>
            <a:r>
              <a:rPr lang="zh-CN" altLang="en-US" dirty="0"/>
              <a:t>“利滚利”，产生的利息收入会被计入本金，也产生利息</a:t>
            </a:r>
            <a:endParaRPr lang="en-US" altLang="zh-CN" dirty="0"/>
          </a:p>
          <a:p>
            <a:pPr lvl="1"/>
            <a:r>
              <a:rPr lang="zh-CN" altLang="zh-CN" dirty="0"/>
              <a:t>初始本金</a:t>
            </a:r>
            <a:r>
              <a:rPr lang="en-US" altLang="zh-CN" i="1" dirty="0"/>
              <a:t>A</a:t>
            </a:r>
            <a:r>
              <a:rPr lang="zh-CN" altLang="zh-CN" dirty="0"/>
              <a:t>存</a:t>
            </a:r>
            <a:r>
              <a:rPr lang="en-US" altLang="zh-CN" i="1" dirty="0"/>
              <a:t>n</a:t>
            </a:r>
            <a:r>
              <a:rPr lang="zh-CN" altLang="zh-CN" dirty="0"/>
              <a:t>年，每年利率</a:t>
            </a:r>
            <a:r>
              <a:rPr lang="en-US" altLang="zh-CN" i="1" dirty="0"/>
              <a:t>r</a:t>
            </a:r>
            <a:r>
              <a:rPr lang="zh-CN" altLang="en-US" dirty="0"/>
              <a:t>，</a:t>
            </a:r>
            <a:r>
              <a:rPr lang="zh-CN" altLang="zh-CN" dirty="0"/>
              <a:t>每年仅复利一次，最后得到的金额为</a:t>
            </a:r>
            <a:r>
              <a:rPr lang="en-US" altLang="zh-CN" i="1" dirty="0"/>
              <a:t>A</a:t>
            </a:r>
            <a:r>
              <a:rPr lang="en-US" altLang="zh-CN" dirty="0"/>
              <a:t>(1+</a:t>
            </a:r>
            <a:r>
              <a:rPr lang="en-US" altLang="zh-CN" i="1" dirty="0"/>
              <a:t>r</a:t>
            </a:r>
            <a:r>
              <a:rPr lang="en-US" altLang="zh-CN" dirty="0"/>
              <a:t>)</a:t>
            </a:r>
            <a:r>
              <a:rPr lang="en-US" altLang="zh-CN" i="1" baseline="30000" dirty="0"/>
              <a:t>n</a:t>
            </a:r>
          </a:p>
          <a:p>
            <a:pPr lvl="1"/>
            <a:r>
              <a:rPr lang="zh-CN" altLang="zh-CN" dirty="0"/>
              <a:t>如果每年复利</a:t>
            </a:r>
            <a:r>
              <a:rPr lang="en-US" altLang="zh-CN" i="1" dirty="0"/>
              <a:t>m</a:t>
            </a:r>
            <a:r>
              <a:rPr lang="zh-CN" altLang="zh-CN" dirty="0"/>
              <a:t>次，则最后得到的金额为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zh-CN" b="1" dirty="0"/>
              <a:t>连续复利</a:t>
            </a:r>
            <a:r>
              <a:rPr lang="zh-CN" altLang="zh-CN" dirty="0"/>
              <a:t>（</a:t>
            </a:r>
            <a:r>
              <a:rPr lang="en-US" altLang="zh-CN" dirty="0"/>
              <a:t>continuous compounding</a:t>
            </a:r>
            <a:r>
              <a:rPr lang="zh-CN" altLang="zh-CN" dirty="0"/>
              <a:t>）</a:t>
            </a:r>
            <a:r>
              <a:rPr lang="zh-CN" altLang="en-US" dirty="0"/>
              <a:t>：</a:t>
            </a:r>
            <a:r>
              <a:rPr lang="zh-CN" altLang="zh-CN" dirty="0"/>
              <a:t>每年计复利的频率无限大，每一瞬间获得的利息收入都立即开始产生利息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“</a:t>
            </a:r>
            <a:r>
              <a:rPr lang="en-US" altLang="zh-CN" dirty="0"/>
              <a:t>72</a:t>
            </a:r>
            <a:r>
              <a:rPr lang="zh-CN" altLang="en-US" dirty="0"/>
              <a:t>法则”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737955A-9093-43BE-8578-2D3E89AD4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2A4F8CD-B2D1-4F7F-A173-007E9E6C4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9101" y="3356992"/>
            <a:ext cx="1145799" cy="68698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FE9038F-CA02-4454-A490-DA10DCED63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8935" y="4725144"/>
            <a:ext cx="3946130" cy="774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2469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038D19-2DF3-45A6-BB91-CFFAA5088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3.3 </a:t>
            </a:r>
            <a:r>
              <a:rPr lang="zh-CN" altLang="en-US" sz="2000" dirty="0"/>
              <a:t>金融决策</a:t>
            </a:r>
            <a:br>
              <a:rPr lang="en-US" altLang="zh-CN" dirty="0"/>
            </a:br>
            <a:r>
              <a:rPr lang="zh-CN" altLang="en-US" dirty="0"/>
              <a:t>净现值法则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990EAC0-CB49-48A6-BB6A-B7F31E8D53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24744"/>
            <a:ext cx="7786687" cy="4714875"/>
          </a:xfrm>
        </p:spPr>
        <p:txBody>
          <a:bodyPr/>
          <a:lstStyle/>
          <a:p>
            <a:r>
              <a:rPr lang="zh-CN" altLang="en-US" b="1" dirty="0"/>
              <a:t>现值</a:t>
            </a:r>
            <a:r>
              <a:rPr lang="zh-CN" altLang="en-US" dirty="0"/>
              <a:t>（</a:t>
            </a:r>
            <a:r>
              <a:rPr lang="en-US" altLang="zh-CN" dirty="0"/>
              <a:t>present value</a:t>
            </a:r>
            <a:r>
              <a:rPr lang="zh-CN" altLang="en-US" dirty="0"/>
              <a:t>）与</a:t>
            </a:r>
            <a:r>
              <a:rPr lang="zh-CN" altLang="en-US" b="1" dirty="0"/>
              <a:t>未来值</a:t>
            </a:r>
            <a:r>
              <a:rPr lang="zh-CN" altLang="en-US" dirty="0"/>
              <a:t>（</a:t>
            </a:r>
            <a:r>
              <a:rPr lang="en-US" altLang="zh-CN" dirty="0"/>
              <a:t>future value</a:t>
            </a:r>
            <a:r>
              <a:rPr lang="zh-CN" altLang="en-US" dirty="0"/>
              <a:t>，又叫终值）</a:t>
            </a:r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zh-CN" dirty="0"/>
              <a:t>利率又被叫做</a:t>
            </a:r>
            <a:r>
              <a:rPr lang="zh-CN" altLang="zh-CN" b="1" dirty="0"/>
              <a:t>资金的时间价值</a:t>
            </a:r>
            <a:r>
              <a:rPr lang="zh-CN" altLang="zh-CN" dirty="0"/>
              <a:t>（</a:t>
            </a:r>
            <a:r>
              <a:rPr lang="en-US" altLang="zh-CN" dirty="0"/>
              <a:t>time value of money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zh-CN" altLang="zh-CN" dirty="0"/>
              <a:t>用利率来计算未来一笔资金在当前的价值，叫做</a:t>
            </a:r>
            <a:r>
              <a:rPr lang="zh-CN" altLang="zh-CN" b="1" dirty="0"/>
              <a:t>贴现</a:t>
            </a:r>
            <a:r>
              <a:rPr lang="zh-CN" altLang="zh-CN" dirty="0"/>
              <a:t>（</a:t>
            </a:r>
            <a:r>
              <a:rPr lang="en-US" altLang="zh-CN" dirty="0"/>
              <a:t>discount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zh-CN" altLang="zh-CN" dirty="0"/>
              <a:t>用来将未来的资金折算为现值的利率叫做</a:t>
            </a:r>
            <a:r>
              <a:rPr lang="zh-CN" altLang="zh-CN" b="1" dirty="0"/>
              <a:t>贴现率</a:t>
            </a:r>
            <a:r>
              <a:rPr lang="zh-CN" altLang="zh-CN" dirty="0"/>
              <a:t>（</a:t>
            </a:r>
            <a:r>
              <a:rPr lang="en-US" altLang="zh-CN" dirty="0"/>
              <a:t>discount rate</a:t>
            </a:r>
            <a:r>
              <a:rPr lang="zh-CN" altLang="zh-CN" dirty="0"/>
              <a:t>）</a:t>
            </a:r>
            <a:endParaRPr lang="en-US" altLang="zh-CN" dirty="0"/>
          </a:p>
          <a:p>
            <a:r>
              <a:rPr lang="zh-CN" altLang="en-US" b="1" dirty="0"/>
              <a:t>净现值法则</a:t>
            </a:r>
            <a:r>
              <a:rPr lang="zh-CN" altLang="en-US" dirty="0"/>
              <a:t>：那些净现值为正的项目是值得投资的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zh-CN" dirty="0"/>
              <a:t>如果</a:t>
            </a:r>
            <a:r>
              <a:rPr lang="en-US" altLang="zh-CN" dirty="0"/>
              <a:t>3</a:t>
            </a:r>
            <a:r>
              <a:rPr lang="zh-CN" altLang="zh-CN" dirty="0"/>
              <a:t>年间的年率都为</a:t>
            </a:r>
            <a:r>
              <a:rPr lang="en-US" altLang="zh-CN" dirty="0"/>
              <a:t>10%</a:t>
            </a:r>
            <a:r>
              <a:rPr lang="zh-CN" altLang="zh-CN" dirty="0"/>
              <a:t>（每年复利一次），项目净现值为</a:t>
            </a:r>
            <a:r>
              <a:rPr lang="zh-CN" altLang="en-US" dirty="0"/>
              <a:t>正，值得投资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zh-CN" dirty="0"/>
              <a:t>如果</a:t>
            </a:r>
            <a:r>
              <a:rPr lang="en-US" altLang="zh-CN" dirty="0"/>
              <a:t>3</a:t>
            </a:r>
            <a:r>
              <a:rPr lang="zh-CN" altLang="zh-CN" dirty="0"/>
              <a:t>年间的年率都为</a:t>
            </a:r>
            <a:r>
              <a:rPr lang="en-US" altLang="zh-CN" dirty="0"/>
              <a:t>20%</a:t>
            </a:r>
            <a:r>
              <a:rPr lang="zh-CN" altLang="zh-CN" dirty="0"/>
              <a:t>（每年复利一次），项目净现值为</a:t>
            </a:r>
            <a:r>
              <a:rPr lang="zh-CN" altLang="en-US" dirty="0"/>
              <a:t>负，不值得投资</a:t>
            </a:r>
            <a:endParaRPr lang="en-US" altLang="zh-CN" dirty="0"/>
          </a:p>
          <a:p>
            <a:pPr lvl="1"/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267B67C-5ABB-4FC4-805C-DFE7C68EE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2E89299-EB62-40EF-8F0D-45E79BE0B7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7365" y="1484784"/>
            <a:ext cx="3389271" cy="62973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DD48A54-C67E-4568-9E66-E44B6747A2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0589" y="2104875"/>
            <a:ext cx="3102822" cy="31601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340FCA2-3A13-49F3-86B2-923BBAB93B6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09928" y="3811509"/>
            <a:ext cx="4094320" cy="1057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BA01D24-491B-4AF4-87B2-1EF2501657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19498" y="5085184"/>
            <a:ext cx="4988806" cy="62973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10E234F-7749-44A2-AF2E-8046CDE7A5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39752" y="6039624"/>
            <a:ext cx="5275256" cy="62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657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038D19-2DF3-45A6-BB91-CFFAA5088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3.3 </a:t>
            </a:r>
            <a:r>
              <a:rPr lang="zh-CN" altLang="en-US" sz="2000" dirty="0"/>
              <a:t>金融决策</a:t>
            </a:r>
            <a:br>
              <a:rPr lang="en-US" altLang="zh-CN" dirty="0"/>
            </a:br>
            <a:r>
              <a:rPr lang="zh-CN" altLang="en-US" dirty="0"/>
              <a:t>内部收益率法则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990EAC0-CB49-48A6-BB6A-B7F31E8D53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24744"/>
            <a:ext cx="7786687" cy="4714875"/>
          </a:xfrm>
        </p:spPr>
        <p:txBody>
          <a:bodyPr/>
          <a:lstStyle/>
          <a:p>
            <a:r>
              <a:rPr lang="zh-CN" altLang="en-US" b="1" dirty="0"/>
              <a:t>内部收益率</a:t>
            </a:r>
            <a:r>
              <a:rPr lang="zh-CN" altLang="en-US" dirty="0"/>
              <a:t>（</a:t>
            </a:r>
            <a:r>
              <a:rPr lang="en-US" altLang="zh-CN" dirty="0"/>
              <a:t>internal rate of return</a:t>
            </a:r>
            <a:r>
              <a:rPr lang="zh-CN" altLang="en-US" dirty="0"/>
              <a:t>，简称</a:t>
            </a:r>
            <a:r>
              <a:rPr lang="en-US" altLang="zh-CN" dirty="0"/>
              <a:t>IRR</a:t>
            </a:r>
            <a:r>
              <a:rPr lang="zh-CN" altLang="en-US" dirty="0"/>
              <a:t>）是使项目净现值</a:t>
            </a:r>
            <a:r>
              <a:rPr lang="en-US" altLang="zh-CN" dirty="0"/>
              <a:t>NPV</a:t>
            </a:r>
            <a:r>
              <a:rPr lang="zh-CN" altLang="en-US" dirty="0"/>
              <a:t>恰好为</a:t>
            </a:r>
            <a:r>
              <a:rPr lang="en-US" altLang="zh-CN" dirty="0"/>
              <a:t>0</a:t>
            </a:r>
            <a:r>
              <a:rPr lang="zh-CN" altLang="en-US" dirty="0"/>
              <a:t>的利率</a:t>
            </a:r>
            <a:endParaRPr lang="en-US" altLang="zh-CN" dirty="0"/>
          </a:p>
          <a:p>
            <a:pPr lvl="1"/>
            <a:r>
              <a:rPr lang="zh-CN" altLang="en-US" dirty="0"/>
              <a:t>内部收益率是对项目现金流状况的一个描述指标，与市场利率不是一回事</a:t>
            </a:r>
            <a:endParaRPr lang="en-US" altLang="zh-CN" dirty="0"/>
          </a:p>
          <a:p>
            <a:pPr lvl="1"/>
            <a:r>
              <a:rPr lang="zh-CN" altLang="en-US" dirty="0"/>
              <a:t>用下式可以计算出前一个例子中的</a:t>
            </a:r>
            <a:r>
              <a:rPr lang="en-US" altLang="zh-CN" dirty="0"/>
              <a:t>IRR</a:t>
            </a:r>
            <a:r>
              <a:rPr lang="zh-CN" altLang="en-US" dirty="0"/>
              <a:t>为</a:t>
            </a:r>
            <a:r>
              <a:rPr lang="en-US" altLang="zh-CN" dirty="0"/>
              <a:t>13.7%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en-US" b="1" dirty="0"/>
              <a:t>内部收益率法则</a:t>
            </a:r>
            <a:r>
              <a:rPr lang="zh-CN" altLang="en-US" dirty="0"/>
              <a:t>：如果项目内部收益率高于资金成本，则项目值得投资</a:t>
            </a:r>
            <a:endParaRPr lang="en-US" altLang="zh-CN" dirty="0"/>
          </a:p>
          <a:p>
            <a:r>
              <a:rPr lang="zh-CN" altLang="zh-CN" b="1" dirty="0"/>
              <a:t>再投资风险</a:t>
            </a:r>
            <a:r>
              <a:rPr lang="zh-CN" altLang="zh-CN" dirty="0"/>
              <a:t>（</a:t>
            </a:r>
            <a:r>
              <a:rPr lang="en-US" altLang="zh-CN" dirty="0"/>
              <a:t>reinvestment risk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zh-CN" altLang="en-US" dirty="0"/>
              <a:t>计算内部收益率的式子可以变形为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zh-CN" dirty="0"/>
              <a:t>用</a:t>
            </a:r>
            <a:r>
              <a:rPr lang="en-US" altLang="zh-CN" dirty="0"/>
              <a:t>IRR</a:t>
            </a:r>
            <a:r>
              <a:rPr lang="zh-CN" altLang="zh-CN" dirty="0"/>
              <a:t>计算项目未来的终值时，假定了项目中间</a:t>
            </a:r>
            <a:r>
              <a:rPr lang="zh-CN" altLang="en-US" dirty="0"/>
              <a:t>产生</a:t>
            </a:r>
            <a:r>
              <a:rPr lang="zh-CN" altLang="zh-CN" dirty="0"/>
              <a:t>的现金流都能够以项目自身的</a:t>
            </a:r>
            <a:r>
              <a:rPr lang="en-US" altLang="zh-CN" dirty="0"/>
              <a:t>IRR</a:t>
            </a:r>
            <a:r>
              <a:rPr lang="zh-CN" altLang="zh-CN" dirty="0"/>
              <a:t>水平获得回报</a:t>
            </a:r>
            <a:endParaRPr lang="en-US" altLang="zh-CN" dirty="0"/>
          </a:p>
          <a:p>
            <a:pPr lvl="1"/>
            <a:r>
              <a:rPr lang="zh-CN" altLang="en-US" dirty="0"/>
              <a:t>如果项目中间产生的现金流可能无法取得项目</a:t>
            </a:r>
            <a:r>
              <a:rPr lang="en-US" altLang="zh-CN" dirty="0"/>
              <a:t>IRR</a:t>
            </a:r>
            <a:r>
              <a:rPr lang="zh-CN" altLang="en-US" dirty="0"/>
              <a:t>的投资回报率水平</a:t>
            </a:r>
            <a:endParaRPr lang="en-US" altLang="zh-CN" dirty="0"/>
          </a:p>
          <a:p>
            <a:pPr lvl="1"/>
            <a:r>
              <a:rPr lang="zh-CN" altLang="zh-CN" dirty="0"/>
              <a:t>对产业投资来说，再投资风险一般可以忽略</a:t>
            </a:r>
            <a:r>
              <a:rPr lang="zh-CN" altLang="en-US" dirty="0"/>
              <a:t>；</a:t>
            </a:r>
            <a:r>
              <a:rPr lang="zh-CN" altLang="zh-CN" dirty="0"/>
              <a:t>对债券投资来说，再投资风险就不可忽略</a:t>
            </a:r>
            <a:endParaRPr lang="en-US" altLang="zh-CN" dirty="0"/>
          </a:p>
          <a:p>
            <a:pPr lvl="1"/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267B67C-5ABB-4FC4-805C-DFE7C68EE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B8BEC54-86E9-439C-A1D1-9EDDEE58DE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6541" y="2295208"/>
            <a:ext cx="4030918" cy="62973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17A2637-44E2-4C0B-B8E5-6900CEC788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0407" y="4307353"/>
            <a:ext cx="4803187" cy="34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4082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501213-A61D-4E43-ADC4-DF3D80D07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3.4 </a:t>
            </a:r>
            <a:r>
              <a:rPr lang="zh-CN" altLang="en-US" sz="2000" dirty="0"/>
              <a:t>债券价值分析初步</a:t>
            </a:r>
            <a:br>
              <a:rPr lang="en-US" altLang="zh-CN" dirty="0"/>
            </a:br>
            <a:r>
              <a:rPr lang="zh-CN" altLang="en-US" dirty="0"/>
              <a:t>到期收益率（</a:t>
            </a:r>
            <a:r>
              <a:rPr lang="en-US" altLang="zh-CN" dirty="0"/>
              <a:t>yield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05F142B-D217-4317-A35B-79C06F3C94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债券的</a:t>
            </a:r>
            <a:r>
              <a:rPr lang="zh-CN" altLang="en-US" b="1" dirty="0"/>
              <a:t>到期收益率</a:t>
            </a:r>
            <a:r>
              <a:rPr lang="zh-CN" altLang="zh-CN" dirty="0"/>
              <a:t>（</a:t>
            </a:r>
            <a:r>
              <a:rPr lang="en-US" altLang="zh-CN" dirty="0"/>
              <a:t>yield to maturity</a:t>
            </a:r>
            <a:r>
              <a:rPr lang="zh-CN" altLang="zh-CN" dirty="0"/>
              <a:t>，简称</a:t>
            </a:r>
            <a:r>
              <a:rPr lang="en-US" altLang="zh-CN" dirty="0"/>
              <a:t>yield</a:t>
            </a:r>
            <a:r>
              <a:rPr lang="zh-CN" altLang="en-US" dirty="0"/>
              <a:t>）就是债券的</a:t>
            </a:r>
            <a:r>
              <a:rPr lang="en-US" altLang="zh-CN" dirty="0"/>
              <a:t>IRR</a:t>
            </a:r>
          </a:p>
          <a:p>
            <a:pPr lvl="1"/>
            <a:r>
              <a:rPr lang="zh-CN" altLang="en-US" dirty="0"/>
              <a:t>常说的债券收益率是债券的到期收益率</a:t>
            </a:r>
            <a:endParaRPr lang="en-US" altLang="zh-CN" dirty="0"/>
          </a:p>
          <a:p>
            <a:pPr lvl="1"/>
            <a:r>
              <a:rPr lang="zh-CN" altLang="en-US" dirty="0"/>
              <a:t>票息与债券面值之比为</a:t>
            </a:r>
            <a:r>
              <a:rPr lang="zh-CN" altLang="en-US" b="1" dirty="0"/>
              <a:t>票息率</a:t>
            </a:r>
            <a:r>
              <a:rPr lang="zh-CN" altLang="en-US" dirty="0"/>
              <a:t>（</a:t>
            </a:r>
            <a:r>
              <a:rPr lang="en-US" altLang="zh-CN" dirty="0"/>
              <a:t>coupon rate</a:t>
            </a:r>
            <a:r>
              <a:rPr lang="zh-CN" altLang="en-US" dirty="0"/>
              <a:t>）；票息率不是债券的收益率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en-US" altLang="zh-CN" dirty="0"/>
              <a:t>2</a:t>
            </a:r>
            <a:r>
              <a:rPr lang="zh-CN" altLang="en-US" dirty="0"/>
              <a:t>年期债券的收益率为</a:t>
            </a:r>
            <a:r>
              <a:rPr lang="en-US" altLang="zh-CN" i="1" dirty="0"/>
              <a:t>y</a:t>
            </a:r>
            <a:r>
              <a:rPr lang="en-US" altLang="zh-CN" dirty="0"/>
              <a:t>=6.65%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zh-CN" dirty="0"/>
              <a:t>债券的到期收益率是债券的内部收益率</a:t>
            </a:r>
            <a:r>
              <a:rPr lang="zh-CN" altLang="en-US" dirty="0"/>
              <a:t>，反映了债券自身的现金流状况</a:t>
            </a:r>
            <a:r>
              <a:rPr lang="en-US" altLang="zh-CN" dirty="0"/>
              <a:t>——</a:t>
            </a:r>
            <a:r>
              <a:rPr lang="zh-CN" altLang="en-US" dirty="0"/>
              <a:t>但因为债券当前价格会跟随市场利率的变化而变化，所以债券到期收益率会跟随市场利率变化而变化</a:t>
            </a:r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2AE9803-C4CD-4A80-BE0E-46A622198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26702B1-D304-4DB9-8A24-37810215FB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1961" y="2256656"/>
            <a:ext cx="4706303" cy="150876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31D25BB-02E9-4804-AB59-29374BFD25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1612" y="4005064"/>
            <a:ext cx="1860777" cy="62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574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501213-A61D-4E43-ADC4-DF3D80D07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3.4 </a:t>
            </a:r>
            <a:r>
              <a:rPr lang="zh-CN" altLang="en-US" sz="2000" dirty="0"/>
              <a:t>债券价值分析初步</a:t>
            </a:r>
            <a:br>
              <a:rPr lang="en-US" altLang="zh-CN" dirty="0"/>
            </a:br>
            <a:r>
              <a:rPr lang="zh-CN" altLang="en-US" dirty="0"/>
              <a:t>即期利率（</a:t>
            </a:r>
            <a:r>
              <a:rPr lang="en-US" altLang="zh-CN" dirty="0"/>
              <a:t>spot rate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05F142B-D217-4317-A35B-79C06F3C94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/>
              <a:t>即期利率</a:t>
            </a:r>
            <a:r>
              <a:rPr lang="zh-CN" altLang="en-US" dirty="0"/>
              <a:t>（</a:t>
            </a:r>
            <a:r>
              <a:rPr lang="en-US" altLang="zh-CN" dirty="0"/>
              <a:t>spot rate</a:t>
            </a:r>
            <a:r>
              <a:rPr lang="zh-CN" altLang="en-US" dirty="0"/>
              <a:t>）：现在投入资金，直到最后一天才获得现金支付（期间没有现金支付）的情况下，所得到的收益率</a:t>
            </a:r>
            <a:endParaRPr lang="en-US" altLang="zh-CN" dirty="0"/>
          </a:p>
          <a:p>
            <a:pPr lvl="1"/>
            <a:r>
              <a:rPr lang="zh-CN" altLang="en-US" dirty="0"/>
              <a:t>零息债券（</a:t>
            </a:r>
            <a:r>
              <a:rPr lang="en-US" altLang="zh-CN" dirty="0"/>
              <a:t>zero coupon bond</a:t>
            </a:r>
            <a:r>
              <a:rPr lang="zh-CN" altLang="en-US" dirty="0"/>
              <a:t>）的收益率就是即期利率，所以即期利率又被称为零息利率（</a:t>
            </a:r>
            <a:r>
              <a:rPr lang="en-US" altLang="zh-CN" dirty="0"/>
              <a:t>zero rate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zh-CN" altLang="en-US" b="1" dirty="0"/>
              <a:t>票息剥离法</a:t>
            </a:r>
            <a:r>
              <a:rPr lang="zh-CN" altLang="en-US" dirty="0"/>
              <a:t>（</a:t>
            </a:r>
            <a:r>
              <a:rPr lang="en-US" altLang="zh-CN" dirty="0"/>
              <a:t>bootstrap method</a:t>
            </a:r>
            <a:r>
              <a:rPr lang="zh-CN" altLang="en-US" dirty="0"/>
              <a:t>）从不同期限的到期收益率中计算即期利率（以前面算例为例）</a:t>
            </a:r>
            <a:endParaRPr lang="en-US" altLang="zh-CN" dirty="0"/>
          </a:p>
          <a:p>
            <a:pPr lvl="1"/>
            <a:r>
              <a:rPr lang="zh-CN" altLang="en-US" dirty="0"/>
              <a:t>由于</a:t>
            </a:r>
            <a:r>
              <a:rPr lang="en-US" altLang="zh-CN" dirty="0"/>
              <a:t>1</a:t>
            </a:r>
            <a:r>
              <a:rPr lang="zh-CN" altLang="zh-CN" dirty="0"/>
              <a:t>年期国债是零息债券，所以它的收益率就是即期利率</a:t>
            </a:r>
            <a:r>
              <a:rPr lang="zh-CN" altLang="en-US" dirty="0"/>
              <a:t>，</a:t>
            </a:r>
            <a:r>
              <a:rPr lang="en-US" altLang="zh-CN" i="1" dirty="0"/>
              <a:t>r</a:t>
            </a:r>
            <a:r>
              <a:rPr lang="en-US" altLang="zh-CN" baseline="-25000" dirty="0"/>
              <a:t>1</a:t>
            </a:r>
            <a:r>
              <a:rPr lang="en-US" altLang="zh-CN" dirty="0"/>
              <a:t>=5.26%</a:t>
            </a:r>
          </a:p>
          <a:p>
            <a:pPr lvl="1"/>
            <a:r>
              <a:rPr lang="en-US" altLang="zh-CN" dirty="0"/>
              <a:t>2</a:t>
            </a:r>
            <a:r>
              <a:rPr lang="zh-CN" altLang="en-US" dirty="0"/>
              <a:t>年期债券</a:t>
            </a:r>
            <a:r>
              <a:rPr lang="en-US" altLang="zh-CN" dirty="0"/>
              <a:t>97</a:t>
            </a:r>
            <a:r>
              <a:rPr lang="zh-CN" altLang="en-US" dirty="0"/>
              <a:t>元的价格中，一部分是第</a:t>
            </a:r>
            <a:r>
              <a:rPr lang="en-US" altLang="zh-CN" dirty="0"/>
              <a:t>1</a:t>
            </a:r>
            <a:r>
              <a:rPr lang="zh-CN" altLang="en-US" dirty="0"/>
              <a:t>年利息的折现值，一部分是第</a:t>
            </a:r>
            <a:r>
              <a:rPr lang="en-US" altLang="zh-CN" dirty="0"/>
              <a:t>2</a:t>
            </a:r>
            <a:r>
              <a:rPr lang="zh-CN" altLang="en-US" dirty="0"/>
              <a:t>年本息的折现值（折现所用的即期利率为</a:t>
            </a:r>
            <a:r>
              <a:rPr lang="en-US" altLang="zh-CN" i="1" dirty="0"/>
              <a:t>r</a:t>
            </a:r>
            <a:r>
              <a:rPr lang="en-US" altLang="zh-CN" baseline="-25000" dirty="0"/>
              <a:t>2</a:t>
            </a:r>
            <a:r>
              <a:rPr lang="zh-CN" altLang="en-US" dirty="0"/>
              <a:t>）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利用即期利率给债券定价（</a:t>
            </a:r>
            <a:r>
              <a:rPr lang="zh-CN" altLang="zh-CN" dirty="0"/>
              <a:t>面值</a:t>
            </a:r>
            <a:r>
              <a:rPr lang="en-US" altLang="zh-CN" dirty="0"/>
              <a:t>100</a:t>
            </a:r>
            <a:r>
              <a:rPr lang="zh-CN" altLang="zh-CN" dirty="0"/>
              <a:t>元，两年，按年付息票息率</a:t>
            </a:r>
            <a:r>
              <a:rPr lang="en-US" altLang="zh-CN" dirty="0"/>
              <a:t>6% </a:t>
            </a:r>
            <a:r>
              <a:rPr lang="zh-CN" altLang="en-US" dirty="0"/>
              <a:t>）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b="1" dirty="0"/>
              <a:t>收益率曲线</a:t>
            </a:r>
            <a:r>
              <a:rPr lang="zh-CN" altLang="zh-CN" dirty="0"/>
              <a:t>（</a:t>
            </a:r>
            <a:r>
              <a:rPr lang="en-US" altLang="zh-CN" dirty="0"/>
              <a:t>yield curve</a:t>
            </a:r>
            <a:r>
              <a:rPr lang="zh-CN" altLang="zh-CN" dirty="0"/>
              <a:t>）</a:t>
            </a:r>
            <a:r>
              <a:rPr lang="zh-CN" altLang="en-US" dirty="0"/>
              <a:t>是到期收益率曲线，不是即期利率曲线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2AE9803-C4CD-4A80-BE0E-46A622198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24C5E21-3F60-4981-8593-B300BAF201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024" y="4151387"/>
            <a:ext cx="4159248" cy="64576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13AB7DD-07F0-4209-A5DB-FC8673D77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6716" y="5159499"/>
            <a:ext cx="5073596" cy="645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540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501213-A61D-4E43-ADC4-DF3D80D07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3.4 </a:t>
            </a:r>
            <a:r>
              <a:rPr lang="zh-CN" altLang="en-US" sz="2000" dirty="0"/>
              <a:t>债券价值分析初步</a:t>
            </a:r>
            <a:br>
              <a:rPr lang="en-US" altLang="zh-CN" dirty="0"/>
            </a:br>
            <a:r>
              <a:rPr lang="zh-CN" altLang="zh-CN" dirty="0"/>
              <a:t>远期利率（</a:t>
            </a:r>
            <a:r>
              <a:rPr lang="en-US" altLang="zh-CN" dirty="0"/>
              <a:t>forward rate</a:t>
            </a:r>
            <a:r>
              <a:rPr lang="zh-CN" altLang="zh-CN" dirty="0"/>
              <a:t>）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05F142B-D217-4317-A35B-79C06F3C94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不同期限的即期利率为什么不一样？</a:t>
            </a:r>
            <a:endParaRPr lang="en-US" altLang="zh-CN" dirty="0"/>
          </a:p>
          <a:p>
            <a:r>
              <a:rPr lang="zh-CN" altLang="en-US" dirty="0"/>
              <a:t>两种策略</a:t>
            </a:r>
            <a:endParaRPr lang="en-US" altLang="zh-CN" dirty="0"/>
          </a:p>
          <a:p>
            <a:pPr lvl="1"/>
            <a:r>
              <a:rPr lang="zh-CN" altLang="zh-CN" dirty="0"/>
              <a:t>将</a:t>
            </a:r>
            <a:r>
              <a:rPr lang="en-US" altLang="zh-CN" dirty="0"/>
              <a:t>100</a:t>
            </a:r>
            <a:r>
              <a:rPr lang="zh-CN" altLang="zh-CN" dirty="0"/>
              <a:t>块钱用当前</a:t>
            </a:r>
            <a:r>
              <a:rPr lang="en-US" altLang="zh-CN" dirty="0"/>
              <a:t>2</a:t>
            </a:r>
            <a:r>
              <a:rPr lang="zh-CN" altLang="zh-CN" dirty="0"/>
              <a:t>年期即期利率连存两年，将在第二年得到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zh-CN" dirty="0"/>
              <a:t>将</a:t>
            </a:r>
            <a:r>
              <a:rPr lang="en-US" altLang="zh-CN" dirty="0"/>
              <a:t>100</a:t>
            </a:r>
            <a:r>
              <a:rPr lang="zh-CN" altLang="zh-CN" dirty="0"/>
              <a:t>块钱用当前和一年后的</a:t>
            </a:r>
            <a:r>
              <a:rPr lang="en-US" altLang="zh-CN" dirty="0"/>
              <a:t>1</a:t>
            </a:r>
            <a:r>
              <a:rPr lang="zh-CN" altLang="zh-CN" dirty="0"/>
              <a:t>年期即期利率连滚两年，即连买两年</a:t>
            </a:r>
            <a:r>
              <a:rPr lang="en-US" altLang="zh-CN" dirty="0"/>
              <a:t>1</a:t>
            </a:r>
            <a:r>
              <a:rPr lang="zh-CN" altLang="zh-CN" dirty="0"/>
              <a:t>年期零息债券</a:t>
            </a:r>
            <a:r>
              <a:rPr lang="zh-CN" altLang="en-US" dirty="0"/>
              <a:t>（</a:t>
            </a:r>
            <a:r>
              <a:rPr lang="zh-CN" altLang="zh-CN" dirty="0"/>
              <a:t>用</a:t>
            </a:r>
            <a:r>
              <a:rPr lang="en-US" altLang="zh-CN" i="1" dirty="0" err="1"/>
              <a:t>fr</a:t>
            </a:r>
            <a:r>
              <a:rPr lang="zh-CN" altLang="zh-CN" dirty="0"/>
              <a:t>来代表一年后的</a:t>
            </a:r>
            <a:r>
              <a:rPr lang="en-US" altLang="zh-CN" dirty="0"/>
              <a:t>1</a:t>
            </a:r>
            <a:r>
              <a:rPr lang="zh-CN" altLang="zh-CN" dirty="0"/>
              <a:t>年期即期利率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zh-CN" altLang="zh-CN" dirty="0"/>
              <a:t>如果不存在套利机会的话，以上两种策略在两年后得到的终值应该相等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en-US" dirty="0"/>
              <a:t>从中解出</a:t>
            </a:r>
            <a:r>
              <a:rPr lang="en-US" altLang="zh-CN" i="1" dirty="0" err="1"/>
              <a:t>fr</a:t>
            </a:r>
            <a:r>
              <a:rPr lang="en-US" altLang="zh-CN" dirty="0"/>
              <a:t>=8.13%</a:t>
            </a:r>
          </a:p>
          <a:p>
            <a:r>
              <a:rPr lang="en-US" altLang="zh-CN" i="1" dirty="0" err="1"/>
              <a:t>fr</a:t>
            </a:r>
            <a:r>
              <a:rPr lang="zh-CN" altLang="zh-CN" dirty="0"/>
              <a:t>就是</a:t>
            </a:r>
            <a:r>
              <a:rPr lang="zh-CN" altLang="zh-CN" b="1" dirty="0"/>
              <a:t>远期利率</a:t>
            </a:r>
            <a:r>
              <a:rPr lang="zh-CN" altLang="zh-CN" dirty="0"/>
              <a:t>（</a:t>
            </a:r>
            <a:r>
              <a:rPr lang="en-US" altLang="zh-CN" dirty="0"/>
              <a:t>forward interest rate</a:t>
            </a:r>
            <a:r>
              <a:rPr lang="zh-CN" altLang="zh-CN" dirty="0"/>
              <a:t>）</a:t>
            </a:r>
            <a:r>
              <a:rPr lang="zh-CN" altLang="en-US" dirty="0"/>
              <a:t>，</a:t>
            </a:r>
            <a:r>
              <a:rPr lang="zh-CN" altLang="zh-CN" dirty="0"/>
              <a:t>代表了市场对未来即期利率的预期</a:t>
            </a:r>
            <a:endParaRPr lang="en-US" altLang="zh-CN" dirty="0"/>
          </a:p>
          <a:p>
            <a:r>
              <a:rPr lang="zh-CN" altLang="zh-CN" b="1" dirty="0"/>
              <a:t>收益率赌博</a:t>
            </a:r>
            <a:r>
              <a:rPr lang="zh-CN" altLang="zh-CN" dirty="0"/>
              <a:t>（</a:t>
            </a:r>
            <a:r>
              <a:rPr lang="en-US" altLang="zh-CN" dirty="0"/>
              <a:t>yield curve play</a:t>
            </a:r>
            <a:r>
              <a:rPr lang="zh-CN" altLang="zh-CN" dirty="0"/>
              <a:t>）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2AE9803-C4CD-4A80-BE0E-46A622198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D36721B-715C-4220-AD60-01B6198E2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3183" y="2564904"/>
            <a:ext cx="2417634" cy="34578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AD709D0-3867-40CC-A5E7-DAE00390A0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3621" y="4004562"/>
            <a:ext cx="3116571" cy="28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5884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501213-A61D-4E43-ADC4-DF3D80D07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3.4 </a:t>
            </a:r>
            <a:r>
              <a:rPr lang="zh-CN" altLang="en-US" sz="2000" dirty="0"/>
              <a:t>债券价值分析初步</a:t>
            </a:r>
            <a:br>
              <a:rPr lang="en-US" altLang="zh-CN" dirty="0"/>
            </a:br>
            <a:r>
              <a:rPr lang="zh-CN" altLang="en-US" dirty="0"/>
              <a:t>久期（</a:t>
            </a:r>
            <a:r>
              <a:rPr lang="en-US" altLang="zh-CN" dirty="0"/>
              <a:t>duration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05F142B-D217-4317-A35B-79C06F3C94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662" y="1124744"/>
            <a:ext cx="7786687" cy="4714875"/>
          </a:xfrm>
        </p:spPr>
        <p:txBody>
          <a:bodyPr/>
          <a:lstStyle/>
          <a:p>
            <a:r>
              <a:rPr lang="zh-CN" altLang="zh-CN" b="1" dirty="0"/>
              <a:t>久期</a:t>
            </a:r>
            <a:r>
              <a:rPr lang="zh-CN" altLang="zh-CN" dirty="0"/>
              <a:t>（</a:t>
            </a:r>
            <a:r>
              <a:rPr lang="en-US" altLang="zh-CN" dirty="0"/>
              <a:t>duration</a:t>
            </a:r>
            <a:r>
              <a:rPr lang="zh-CN" altLang="zh-CN" dirty="0"/>
              <a:t>）</a:t>
            </a:r>
            <a:r>
              <a:rPr lang="zh-CN" altLang="en-US" dirty="0"/>
              <a:t>：</a:t>
            </a:r>
            <a:r>
              <a:rPr lang="zh-CN" altLang="zh-CN" dirty="0"/>
              <a:t>债券投资者为收到债券所提供的所有现金流平均要等待的时间</a:t>
            </a:r>
            <a:endParaRPr lang="en-US" altLang="zh-CN" dirty="0"/>
          </a:p>
          <a:p>
            <a:pPr lvl="1"/>
            <a:r>
              <a:rPr lang="zh-CN" altLang="zh-CN" dirty="0"/>
              <a:t>假设债券在第</a:t>
            </a:r>
            <a:r>
              <a:rPr lang="en-US" altLang="zh-CN" i="1" dirty="0"/>
              <a:t>n</a:t>
            </a:r>
            <a:r>
              <a:rPr lang="zh-CN" altLang="zh-CN" dirty="0"/>
              <a:t>年到期</a:t>
            </a:r>
            <a:r>
              <a:rPr lang="zh-CN" altLang="en-US" dirty="0"/>
              <a:t>，在之前</a:t>
            </a:r>
            <a:r>
              <a:rPr lang="zh-CN" altLang="zh-CN" dirty="0"/>
              <a:t>会在</a:t>
            </a:r>
            <a:r>
              <a:rPr lang="en-US" altLang="zh-CN" i="1" dirty="0" err="1"/>
              <a:t>t</a:t>
            </a:r>
            <a:r>
              <a:rPr lang="en-US" altLang="zh-CN" i="1" baseline="-25000" dirty="0" err="1"/>
              <a:t>i</a:t>
            </a:r>
            <a:r>
              <a:rPr lang="zh-CN" altLang="zh-CN" dirty="0"/>
              <a:t>时刻给债券持有人提供现金流</a:t>
            </a:r>
            <a:r>
              <a:rPr lang="en-US" altLang="zh-CN" i="1" dirty="0"/>
              <a:t>c</a:t>
            </a:r>
            <a:r>
              <a:rPr lang="en-US" altLang="zh-CN" i="1" baseline="-25000" dirty="0"/>
              <a:t>i</a:t>
            </a: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en-US" altLang="zh-CN" i="1" dirty="0"/>
              <a:t>≤i≤n</a:t>
            </a:r>
            <a:r>
              <a:rPr lang="zh-CN" altLang="zh-CN" dirty="0"/>
              <a:t>）</a:t>
            </a:r>
            <a:r>
              <a:rPr lang="zh-CN" altLang="en-US" dirty="0"/>
              <a:t>，</a:t>
            </a:r>
            <a:r>
              <a:rPr lang="zh-CN" altLang="zh-CN" dirty="0"/>
              <a:t>则债券当前价格</a:t>
            </a:r>
            <a:r>
              <a:rPr lang="en-US" altLang="zh-CN" i="1" dirty="0"/>
              <a:t>P</a:t>
            </a:r>
            <a:r>
              <a:rPr lang="zh-CN" altLang="zh-CN" dirty="0"/>
              <a:t>与债券到期收益率</a:t>
            </a:r>
            <a:r>
              <a:rPr lang="en-US" altLang="zh-CN" i="1" dirty="0"/>
              <a:t>y</a:t>
            </a:r>
            <a:r>
              <a:rPr lang="zh-CN" altLang="zh-CN" dirty="0"/>
              <a:t>之间有如下关系</a:t>
            </a:r>
            <a:r>
              <a:rPr lang="zh-CN" altLang="en-US" dirty="0"/>
              <a:t>（连续复利情况）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zh-CN" dirty="0"/>
              <a:t>债券的久期（</a:t>
            </a:r>
            <a:r>
              <a:rPr lang="en-US" altLang="zh-CN" i="1" dirty="0"/>
              <a:t>D</a:t>
            </a:r>
            <a:r>
              <a:rPr lang="zh-CN" altLang="zh-CN" dirty="0"/>
              <a:t>）就是用每时刻现金流的现值与当前价格之比为权重，计算的债券各个现金流支付时间的加权平均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zh-CN" dirty="0"/>
              <a:t>债券到期收益率的变化幅度乘上债券的久期，就是债券价格变化的比率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en-US" dirty="0"/>
              <a:t>非连续复利的情况下，需要对久期进行修正</a:t>
            </a:r>
            <a:r>
              <a:rPr lang="en-US" altLang="zh-CN" dirty="0"/>
              <a:t>——</a:t>
            </a:r>
            <a:r>
              <a:rPr lang="zh-CN" altLang="zh-CN" b="1" dirty="0"/>
              <a:t>修正久期</a:t>
            </a:r>
            <a:r>
              <a:rPr lang="zh-CN" altLang="zh-CN" dirty="0"/>
              <a:t>（</a:t>
            </a:r>
            <a:r>
              <a:rPr lang="en-US" altLang="zh-CN" dirty="0"/>
              <a:t>modified duration</a:t>
            </a:r>
            <a:r>
              <a:rPr lang="zh-CN" altLang="zh-CN" dirty="0"/>
              <a:t>）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2AE9803-C4CD-4A80-BE0E-46A622198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C29A2-310B-4614-9E82-82EDFD340A49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609149C-2DAB-4B5C-B5E9-91BC36C221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9832" y="2276872"/>
            <a:ext cx="1244337" cy="64576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5A4CC07-6D11-4B15-862B-FB46B635E5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3814" y="3375847"/>
            <a:ext cx="2816373" cy="98925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10F4457-BF03-43E5-813A-E6A2792566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1892" y="4629752"/>
            <a:ext cx="6888540" cy="959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6328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14288</TotalTime>
  <Words>1218</Words>
  <Application>Microsoft Office PowerPoint</Application>
  <PresentationFormat>全屏显示(4:3)</PresentationFormat>
  <Paragraphs>119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Frutiger 45 Light</vt:lpstr>
      <vt:lpstr>黑体</vt:lpstr>
      <vt:lpstr>楷体_GB2312</vt:lpstr>
      <vt:lpstr>宋体</vt:lpstr>
      <vt:lpstr>Arial</vt:lpstr>
      <vt:lpstr>Calibri</vt:lpstr>
      <vt:lpstr>Times New Roman</vt:lpstr>
      <vt:lpstr>Wingdings</vt:lpstr>
      <vt:lpstr>Office 主题</vt:lpstr>
      <vt:lpstr>第3讲  利率及债券价值分析</vt:lpstr>
      <vt:lpstr>3.1 真实世界中的利率</vt:lpstr>
      <vt:lpstr>3.2 计息习惯</vt:lpstr>
      <vt:lpstr>3.3 金融决策 净现值法则</vt:lpstr>
      <vt:lpstr>3.3 金融决策 内部收益率法则</vt:lpstr>
      <vt:lpstr>3.4 债券价值分析初步 到期收益率（yield）</vt:lpstr>
      <vt:lpstr>3.4 债券价值分析初步 即期利率（spot rate）</vt:lpstr>
      <vt:lpstr>3.4 债券价值分析初步 远期利率（forward rate）</vt:lpstr>
      <vt:lpstr>3.4 债券价值分析初步 久期（duration）</vt:lpstr>
      <vt:lpstr>3.4 债券价值分析初步 债券价值分析小结</vt:lpstr>
    </vt:vector>
  </TitlesOfParts>
  <Company>Lenovo (Beijing)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徐高</dc:creator>
  <cp:lastModifiedBy>Gao Xu</cp:lastModifiedBy>
  <cp:revision>1586</cp:revision>
  <cp:lastPrinted>2019-03-23T06:29:16Z</cp:lastPrinted>
  <dcterms:created xsi:type="dcterms:W3CDTF">2011-05-10T08:48:38Z</dcterms:created>
  <dcterms:modified xsi:type="dcterms:W3CDTF">2019-06-02T02:25:27Z</dcterms:modified>
</cp:coreProperties>
</file>