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82" r:id="rId2"/>
    <p:sldId id="383" r:id="rId3"/>
    <p:sldId id="384" r:id="rId4"/>
    <p:sldId id="385" r:id="rId5"/>
    <p:sldId id="386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4" r:id="rId14"/>
    <p:sldId id="395" r:id="rId15"/>
    <p:sldId id="396" r:id="rId16"/>
    <p:sldId id="397" r:id="rId17"/>
    <p:sldId id="398" r:id="rId18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18</a:t>
            </a:r>
            <a:r>
              <a:rPr lang="zh-CN" altLang="en-US" sz="4000" dirty="0"/>
              <a:t>讲</a:t>
            </a:r>
            <a:br>
              <a:rPr lang="en-US" altLang="zh-CN" sz="4000" dirty="0"/>
            </a:br>
            <a:r>
              <a:rPr lang="zh-CN" altLang="en-US" sz="4000" dirty="0"/>
              <a:t>连续时间金融与</a:t>
            </a:r>
            <a:r>
              <a:rPr lang="en-US" altLang="zh-CN" sz="4000" dirty="0"/>
              <a:t>Black-Scholes</a:t>
            </a:r>
            <a:r>
              <a:rPr lang="zh-CN" altLang="en-US" sz="4000" dirty="0"/>
              <a:t>公式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en-US" altLang="zh-CN" dirty="0">
                <a:latin typeface="Arial" pitchFamily="34" charset="0"/>
              </a:rPr>
              <a:t>2019</a:t>
            </a:r>
            <a:r>
              <a:rPr lang="zh-CN" altLang="en-US" dirty="0">
                <a:latin typeface="Arial" pitchFamily="34" charset="0"/>
              </a:rPr>
              <a:t>年</a:t>
            </a:r>
            <a:r>
              <a:rPr lang="en-US" altLang="zh-CN" dirty="0">
                <a:latin typeface="Arial" pitchFamily="34" charset="0"/>
              </a:rPr>
              <a:t>4</a:t>
            </a:r>
            <a:r>
              <a:rPr lang="zh-CN" altLang="en-US" dirty="0">
                <a:latin typeface="Arial" pitchFamily="34" charset="0"/>
              </a:rPr>
              <a:t>月</a:t>
            </a:r>
            <a:r>
              <a:rPr lang="en-US" altLang="zh-CN" dirty="0">
                <a:latin typeface="Arial" pitchFamily="34" charset="0"/>
              </a:rPr>
              <a:t>22</a:t>
            </a:r>
            <a:r>
              <a:rPr lang="zh-CN" altLang="en-US" dirty="0">
                <a:latin typeface="Arial" pitchFamily="34" charset="0"/>
              </a:rPr>
              <a:t>日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076175-605B-4397-B8CE-BADFF9BFD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18.3  Black-Scholes</a:t>
            </a:r>
            <a:r>
              <a:rPr lang="zh-CN" altLang="zh-CN" dirty="0"/>
              <a:t>公式的偏微分方程推导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7BFD9F-E344-4B56-A9E8-C7183FC9F4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模型设定</a:t>
            </a:r>
            <a:endParaRPr lang="en-US" altLang="zh-CN" dirty="0"/>
          </a:p>
          <a:p>
            <a:pPr lvl="1"/>
            <a:r>
              <a:rPr lang="zh-CN" altLang="zh-CN" dirty="0"/>
              <a:t>市场中存在股票和无风险债券两种资产，价格分别为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zh-CN" altLang="zh-CN" dirty="0"/>
              <a:t>与</a:t>
            </a:r>
            <a:r>
              <a:rPr lang="en-US" altLang="zh-CN" i="1" dirty="0" err="1"/>
              <a:t>B</a:t>
            </a:r>
            <a:r>
              <a:rPr lang="en-US" altLang="zh-CN" i="1" baseline="-25000" dirty="0" err="1"/>
              <a:t>t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市场中还存在一种衍生品，其价格与时间</a:t>
            </a:r>
            <a:r>
              <a:rPr lang="en-US" altLang="zh-CN" i="1" dirty="0"/>
              <a:t>t</a:t>
            </a:r>
            <a:r>
              <a:rPr lang="zh-CN" altLang="zh-CN" dirty="0"/>
              <a:t>和股票价格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zh-CN" altLang="zh-CN" dirty="0"/>
              <a:t>有关</a:t>
            </a:r>
            <a:r>
              <a:rPr lang="zh-CN" altLang="en-US" dirty="0"/>
              <a:t>，</a:t>
            </a:r>
            <a:r>
              <a:rPr lang="zh-CN" altLang="zh-CN" dirty="0"/>
              <a:t>写为</a:t>
            </a:r>
            <a:r>
              <a:rPr lang="en-US" altLang="zh-CN" i="1" dirty="0"/>
              <a:t>C</a:t>
            </a:r>
            <a:r>
              <a:rPr lang="en-US" altLang="zh-CN" i="1" baseline="-25000" dirty="0"/>
              <a:t>t</a:t>
            </a:r>
            <a:r>
              <a:rPr lang="en-US" altLang="zh-CN" dirty="0"/>
              <a:t>=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 err="1"/>
              <a:t>t,S</a:t>
            </a:r>
            <a:r>
              <a:rPr lang="en-US" altLang="zh-CN" i="1" baseline="-25000" dirty="0" err="1"/>
              <a:t>t</a:t>
            </a:r>
            <a:r>
              <a:rPr lang="en-US" altLang="zh-CN" dirty="0"/>
              <a:t>)</a:t>
            </a:r>
          </a:p>
          <a:p>
            <a:r>
              <a:rPr lang="zh-CN" altLang="en-US" dirty="0"/>
              <a:t>衍生品定价思路：用股票和衍生品构造无风险组合，组合的回报率应该为无风险利率</a:t>
            </a:r>
            <a:endParaRPr lang="en-US" altLang="zh-CN" dirty="0"/>
          </a:p>
          <a:p>
            <a:pPr lvl="1"/>
            <a:r>
              <a:rPr lang="zh-CN" altLang="en-US" dirty="0"/>
              <a:t>组合价值（</a:t>
            </a:r>
            <a:r>
              <a:rPr lang="en-US" altLang="zh-CN" dirty="0"/>
              <a:t>1</a:t>
            </a:r>
            <a:r>
              <a:rPr lang="zh-CN" altLang="zh-CN" dirty="0"/>
              <a:t>单位衍生品的空头，以及</a:t>
            </a:r>
            <a:r>
              <a:rPr lang="el-GR" altLang="zh-CN" dirty="0">
                <a:cs typeface="Times New Roman" panose="02020603050405020304" pitchFamily="18" charset="0"/>
              </a:rPr>
              <a:t>Δ</a:t>
            </a:r>
            <a:r>
              <a:rPr lang="zh-CN" altLang="zh-CN" dirty="0"/>
              <a:t>股的股票多头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要求这是一个无风险组合意味着</a:t>
            </a:r>
            <a:r>
              <a:rPr lang="en-US" altLang="zh-CN" i="1" dirty="0"/>
              <a:t>∂V/∂s</a:t>
            </a:r>
            <a:r>
              <a:rPr lang="en-US" altLang="zh-CN" dirty="0"/>
              <a:t>=0</a:t>
            </a:r>
            <a:r>
              <a:rPr lang="zh-CN" altLang="en-US" dirty="0"/>
              <a:t>，从中解出</a:t>
            </a:r>
            <a:r>
              <a:rPr lang="el-GR" altLang="zh-CN" dirty="0">
                <a:cs typeface="Times New Roman" panose="02020603050405020304" pitchFamily="18" charset="0"/>
              </a:rPr>
              <a:t>Δ</a:t>
            </a:r>
            <a:r>
              <a:rPr lang="en-US" altLang="zh-CN" dirty="0">
                <a:cs typeface="Times New Roman" panose="02020603050405020304" pitchFamily="18" charset="0"/>
              </a:rPr>
              <a:t>=</a:t>
            </a:r>
            <a:r>
              <a:rPr lang="en-US" altLang="zh-CN" i="1" dirty="0"/>
              <a:t> ∂f/∂s</a:t>
            </a:r>
            <a:endParaRPr lang="en-US" altLang="zh-CN" dirty="0"/>
          </a:p>
          <a:p>
            <a:pPr lvl="2"/>
            <a:r>
              <a:rPr lang="en-US" altLang="zh-CN" i="1" dirty="0"/>
              <a:t>∂f/∂s</a:t>
            </a:r>
            <a:r>
              <a:rPr lang="zh-CN" altLang="zh-CN" dirty="0"/>
              <a:t>可随时变化</a:t>
            </a:r>
            <a:r>
              <a:rPr lang="en-US" altLang="zh-CN" dirty="0"/>
              <a:t>——</a:t>
            </a:r>
            <a:r>
              <a:rPr lang="zh-CN" altLang="zh-CN" dirty="0"/>
              <a:t>组合的权重是随时调整</a:t>
            </a:r>
            <a:endParaRPr lang="en-US" altLang="zh-CN" dirty="0"/>
          </a:p>
          <a:p>
            <a:pPr lvl="2"/>
            <a:r>
              <a:rPr lang="en-US" altLang="zh-CN" i="1" dirty="0"/>
              <a:t>∂f/∂S</a:t>
            </a:r>
            <a:r>
              <a:rPr lang="zh-CN" altLang="zh-CN" dirty="0"/>
              <a:t>是“可预知的”（</a:t>
            </a:r>
            <a:r>
              <a:rPr lang="en-US" altLang="zh-CN" dirty="0" err="1"/>
              <a:t>previsible</a:t>
            </a:r>
            <a:r>
              <a:rPr lang="zh-CN" altLang="zh-CN" dirty="0"/>
              <a:t>），由之前的信息所决定，因而</a:t>
            </a:r>
            <a:r>
              <a:rPr lang="zh-CN" altLang="en-US" dirty="0"/>
              <a:t>在每时刻都要被</a:t>
            </a:r>
            <a:r>
              <a:rPr lang="zh-CN" altLang="zh-CN" dirty="0"/>
              <a:t>看成常数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9B8C286-D18D-49B5-8CD6-71ABADE72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7B7E485-28CF-417C-8C88-A71AB7ED7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928" y="2060848"/>
            <a:ext cx="2060145" cy="7304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C05914A-1E56-4436-92E6-A393EDFD5D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243" y="4307353"/>
            <a:ext cx="2259515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850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31D19D-33E1-4986-97E7-E30F69C4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18.3  Black-Scholes</a:t>
            </a:r>
            <a:r>
              <a:rPr lang="zh-CN" altLang="zh-CN" dirty="0"/>
              <a:t>公式的偏微分方程推导</a:t>
            </a:r>
            <a:r>
              <a:rPr lang="zh-CN" altLang="en-US" dirty="0"/>
              <a:t>（续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DC9E10-B644-4798-8A09-D6F276923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利用伊藤引理推导组合价值的微分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由于组合无风险，所以组合的价值理应按照无风险利率</a:t>
            </a:r>
            <a:r>
              <a:rPr lang="en-US" altLang="zh-CN" i="1" dirty="0"/>
              <a:t>r</a:t>
            </a:r>
            <a:r>
              <a:rPr lang="zh-CN" altLang="zh-CN" dirty="0"/>
              <a:t>增长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D6F12CE-A7CB-42B3-8D7A-668FC14AC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FB0D4BA-B5CA-4703-A3A9-93C2A7FEB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367" y="1700808"/>
            <a:ext cx="4945266" cy="335935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9E14A35-600E-4B00-9432-91AAEE850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987" y="5609114"/>
            <a:ext cx="5818365" cy="106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645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718D64-E5E6-4C1A-AD42-7751A9533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18.3  Black-Scholes</a:t>
            </a:r>
            <a:r>
              <a:rPr lang="zh-CN" altLang="zh-CN" dirty="0"/>
              <a:t>公式的偏微分方程推导</a:t>
            </a:r>
            <a:r>
              <a:rPr lang="zh-CN" altLang="en-US" dirty="0"/>
              <a:t>（续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C4F0DF-187E-4CCE-A998-93BB745AB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前面</a:t>
            </a:r>
            <a:r>
              <a:rPr lang="zh-CN" altLang="zh-CN" dirty="0"/>
              <a:t>等式左右两边</a:t>
            </a:r>
            <a:r>
              <a:rPr lang="en-US" altLang="zh-CN" i="1" dirty="0"/>
              <a:t>dt</a:t>
            </a:r>
            <a:r>
              <a:rPr lang="zh-CN" altLang="zh-CN" dirty="0"/>
              <a:t>前的系数一定要相等，所以必有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这是</a:t>
            </a:r>
            <a:r>
              <a:rPr lang="en-US" altLang="zh-CN" b="1" dirty="0"/>
              <a:t>Black-Scholes</a:t>
            </a:r>
            <a:r>
              <a:rPr lang="zh-CN" altLang="zh-CN" b="1" dirty="0"/>
              <a:t>偏微分方程</a:t>
            </a:r>
            <a:r>
              <a:rPr lang="zh-CN" altLang="en-US" dirty="0"/>
              <a:t>：</a:t>
            </a:r>
            <a:r>
              <a:rPr lang="zh-CN" altLang="zh-CN" dirty="0"/>
              <a:t>任何衍生品都必须满足的偏微分方程</a:t>
            </a:r>
            <a:r>
              <a:rPr lang="zh-CN" altLang="en-US" dirty="0"/>
              <a:t>；</a:t>
            </a:r>
            <a:r>
              <a:rPr lang="zh-CN" altLang="zh-CN" dirty="0"/>
              <a:t>结合具体的边界条件，就能解出具体的衍生品价格</a:t>
            </a:r>
            <a:endParaRPr lang="en-US" altLang="zh-CN" dirty="0"/>
          </a:p>
          <a:p>
            <a:pPr lvl="1"/>
            <a:r>
              <a:rPr lang="zh-CN" altLang="zh-CN" dirty="0"/>
              <a:t>欧式买入期权边界条件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T,S</a:t>
            </a:r>
            <a:r>
              <a:rPr lang="en-US" altLang="zh-CN" i="1" baseline="-25000" dirty="0"/>
              <a:t>T</a:t>
            </a:r>
            <a:r>
              <a:rPr lang="en-US" altLang="zh-CN" dirty="0"/>
              <a:t>)</a:t>
            </a:r>
            <a:r>
              <a:rPr lang="en-US" altLang="zh-CN" i="1" dirty="0"/>
              <a:t>=max</a:t>
            </a:r>
            <a:r>
              <a:rPr lang="en-US" altLang="zh-CN" dirty="0"/>
              <a:t>{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en-US" altLang="zh-CN" i="1" dirty="0"/>
              <a:t>-K,</a:t>
            </a:r>
            <a:r>
              <a:rPr lang="en-US" altLang="zh-CN" dirty="0"/>
              <a:t>0}</a:t>
            </a:r>
            <a:r>
              <a:rPr lang="zh-CN" altLang="en-US" dirty="0"/>
              <a:t> </a:t>
            </a:r>
            <a:endParaRPr lang="en-US" altLang="zh-CN" dirty="0"/>
          </a:p>
          <a:p>
            <a:pPr lvl="1"/>
            <a:r>
              <a:rPr lang="zh-CN" altLang="zh-CN" dirty="0"/>
              <a:t>欧式卖出期权边界条件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T,S</a:t>
            </a:r>
            <a:r>
              <a:rPr lang="en-US" altLang="zh-CN" i="1" baseline="-25000" dirty="0"/>
              <a:t>T</a:t>
            </a:r>
            <a:r>
              <a:rPr lang="en-US" altLang="zh-CN" dirty="0"/>
              <a:t>)</a:t>
            </a:r>
            <a:r>
              <a:rPr lang="en-US" altLang="zh-CN" i="1" dirty="0"/>
              <a:t>=max</a:t>
            </a:r>
            <a:r>
              <a:rPr lang="en-US" altLang="zh-CN" dirty="0"/>
              <a:t>{</a:t>
            </a:r>
            <a:r>
              <a:rPr lang="en-US" altLang="zh-CN" i="1" dirty="0"/>
              <a:t>K-S</a:t>
            </a:r>
            <a:r>
              <a:rPr lang="en-US" altLang="zh-CN" i="1" baseline="-25000" dirty="0"/>
              <a:t>T</a:t>
            </a:r>
            <a:r>
              <a:rPr lang="en-US" altLang="zh-CN" i="1" dirty="0"/>
              <a:t>,</a:t>
            </a:r>
            <a:r>
              <a:rPr lang="en-US" altLang="zh-CN" dirty="0"/>
              <a:t>0}</a:t>
            </a:r>
          </a:p>
          <a:p>
            <a:r>
              <a:rPr lang="zh-CN" altLang="en-US" dirty="0"/>
              <a:t>求解</a:t>
            </a:r>
            <a:r>
              <a:rPr lang="en-US" altLang="zh-CN" dirty="0"/>
              <a:t>Black-Scholes</a:t>
            </a:r>
            <a:r>
              <a:rPr lang="zh-CN" altLang="en-US" dirty="0"/>
              <a:t>偏微分方程即可得到</a:t>
            </a:r>
            <a:r>
              <a:rPr lang="en-US" altLang="zh-CN" dirty="0"/>
              <a:t>Black-Scholes</a:t>
            </a:r>
            <a:r>
              <a:rPr lang="zh-CN" altLang="en-US" dirty="0"/>
              <a:t>期权定价公式</a:t>
            </a:r>
            <a:endParaRPr lang="en-US" altLang="zh-CN" dirty="0"/>
          </a:p>
          <a:p>
            <a:pPr lvl="1"/>
            <a:r>
              <a:rPr lang="en-US" altLang="zh-CN" dirty="0"/>
              <a:t>Black-Scholes</a:t>
            </a:r>
            <a:r>
              <a:rPr lang="zh-CN" altLang="en-US" dirty="0"/>
              <a:t>偏微分方程在物理学中属于“热传导方程”，已经被求解出来了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123D126-25FE-4E21-A8FD-9D27F054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5743D7F-84C5-4DF8-B0BC-861747B1D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919" y="2236940"/>
            <a:ext cx="2846163" cy="61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913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4AFDAB-832F-4D46-9CE3-9245811A2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18.4  Black-Scholes</a:t>
            </a:r>
            <a:r>
              <a:rPr lang="zh-CN" altLang="en-US" sz="2000" dirty="0"/>
              <a:t>公式的鞅方法推导</a:t>
            </a:r>
            <a:br>
              <a:rPr lang="en-US" altLang="zh-CN" dirty="0"/>
            </a:br>
            <a:r>
              <a:rPr lang="zh-CN" altLang="en-US" dirty="0"/>
              <a:t>债券与股票价格的积分表示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B4744B-D014-42C2-80DE-03597A60C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债券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股票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0B9E60B-B96F-4790-956D-1A69C144B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5EA547C-7B7F-4DA2-A7EE-33239112A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268760"/>
            <a:ext cx="3075322" cy="19166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20B9F17-4E81-447E-B360-C306E3CF8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581" y="3501008"/>
            <a:ext cx="6301891" cy="263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725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EA9139-5C5C-4F82-8B03-486FF34B5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18.4  Black-Scholes</a:t>
            </a:r>
            <a:r>
              <a:rPr lang="zh-CN" altLang="en-US" sz="2000" dirty="0"/>
              <a:t>公式的鞅方法推导</a:t>
            </a:r>
            <a:br>
              <a:rPr lang="en-US" altLang="zh-CN" dirty="0"/>
            </a:br>
            <a:r>
              <a:rPr lang="zh-CN" altLang="en-US" dirty="0"/>
              <a:t>从真实世界到等价鞅测度的变换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220A2D-21E0-4CA9-B3B1-7EBA5DB18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根据对数正态分布的性质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由于这是在真实世界中计算的期望，所以股票价格不符合鞅性</a:t>
            </a:r>
            <a:r>
              <a:rPr lang="en-US" altLang="zh-CN" i="1" dirty="0"/>
              <a:t>E</a:t>
            </a:r>
            <a:r>
              <a:rPr lang="en-US" altLang="zh-CN" dirty="0"/>
              <a:t>(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en-US" altLang="zh-CN" dirty="0"/>
              <a:t>)</a:t>
            </a:r>
            <a:r>
              <a:rPr lang="en-US" altLang="zh-CN" i="1" dirty="0"/>
              <a:t>≠S</a:t>
            </a:r>
            <a:r>
              <a:rPr lang="en-US" altLang="zh-CN" baseline="-25000" dirty="0"/>
              <a:t>0</a:t>
            </a:r>
            <a:r>
              <a:rPr lang="en-US" altLang="zh-CN" i="1" dirty="0"/>
              <a:t>e</a:t>
            </a:r>
            <a:r>
              <a:rPr lang="en-US" altLang="zh-CN" i="1" baseline="30000" dirty="0"/>
              <a:t>rT</a:t>
            </a:r>
            <a:endParaRPr lang="en-US" altLang="zh-CN" dirty="0"/>
          </a:p>
          <a:p>
            <a:r>
              <a:rPr lang="zh-CN" altLang="zh-CN" dirty="0"/>
              <a:t>当市场中不存在套利机会时，一定存在一个等价鞅测度，</a:t>
            </a:r>
            <a:r>
              <a:rPr lang="zh-CN" altLang="en-US" dirty="0"/>
              <a:t>使得</a:t>
            </a:r>
            <a:r>
              <a:rPr lang="zh-CN" altLang="zh-CN" dirty="0"/>
              <a:t>股票价格在这个测度下符合鞅性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期望符号上</a:t>
            </a:r>
            <a:r>
              <a:rPr lang="zh-CN" altLang="en-US" dirty="0"/>
              <a:t>的</a:t>
            </a:r>
            <a:r>
              <a:rPr lang="zh-CN" altLang="zh-CN" dirty="0"/>
              <a:t>波浪号表示这是在等价鞅测度下求取的期望</a:t>
            </a:r>
            <a:endParaRPr lang="en-US" altLang="zh-CN" dirty="0"/>
          </a:p>
          <a:p>
            <a:pPr lvl="1"/>
            <a:r>
              <a:rPr lang="zh-CN" altLang="en-US" dirty="0"/>
              <a:t>基于</a:t>
            </a:r>
            <a:r>
              <a:rPr lang="en-US" altLang="zh-CN" dirty="0" err="1"/>
              <a:t>Girsanov</a:t>
            </a:r>
            <a:r>
              <a:rPr lang="zh-CN" altLang="zh-CN" dirty="0"/>
              <a:t>定理</a:t>
            </a:r>
            <a:r>
              <a:rPr lang="zh-CN" altLang="en-US" dirty="0"/>
              <a:t>，</a:t>
            </a:r>
            <a:r>
              <a:rPr lang="zh-CN" altLang="zh-CN" dirty="0"/>
              <a:t>在等价鞅测度下，股价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zh-CN" altLang="zh-CN" dirty="0"/>
              <a:t>应该满足</a:t>
            </a:r>
            <a:r>
              <a:rPr lang="zh-CN" altLang="en-US" dirty="0"/>
              <a:t>（其中加了波浪符号的</a:t>
            </a:r>
            <a:r>
              <a:rPr lang="en-US" altLang="zh-CN" i="1" dirty="0" err="1"/>
              <a:t>dz</a:t>
            </a:r>
            <a:r>
              <a:rPr lang="en-US" altLang="zh-CN" i="1" baseline="-25000" dirty="0" err="1"/>
              <a:t>t</a:t>
            </a:r>
            <a:r>
              <a:rPr lang="zh-CN" altLang="zh-CN" dirty="0"/>
              <a:t>是等价鞅测度下的布朗运动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i="1" dirty="0"/>
              <a:t>T</a:t>
            </a:r>
            <a:r>
              <a:rPr lang="zh-CN" altLang="zh-CN" dirty="0"/>
              <a:t>时刻到期，行权价为</a:t>
            </a:r>
            <a:r>
              <a:rPr lang="en-US" altLang="zh-CN" i="1" dirty="0"/>
              <a:t>K</a:t>
            </a:r>
            <a:r>
              <a:rPr lang="zh-CN" altLang="zh-CN" dirty="0"/>
              <a:t>的欧式买入期权在</a:t>
            </a:r>
            <a:r>
              <a:rPr lang="en-US" altLang="zh-CN" dirty="0"/>
              <a:t>0</a:t>
            </a:r>
            <a:r>
              <a:rPr lang="zh-CN" altLang="zh-CN" dirty="0"/>
              <a:t>时刻的价格</a:t>
            </a:r>
            <a:r>
              <a:rPr lang="zh-CN" altLang="en-US" dirty="0"/>
              <a:t>为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A5D601-15B5-451F-A03C-23E2D0EA0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82C7D6E-5211-43CA-BFBB-0C9BC5DDF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521" y="1772816"/>
            <a:ext cx="1374959" cy="3732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43ED7D5-C28E-4D2D-9DFF-9A85C18C0C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542" y="3304579"/>
            <a:ext cx="1358917" cy="37326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EBEBB03-637A-459F-AC57-3A8B0154E0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7447" y="4509120"/>
            <a:ext cx="1989106" cy="5175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AB24991-7966-40F2-A682-DAF02E3866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6624" y="5504010"/>
            <a:ext cx="2630753" cy="37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40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8A65FC-F331-4B31-990F-55A40DF57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18.4  Black-Scholes</a:t>
            </a:r>
            <a:r>
              <a:rPr lang="zh-CN" altLang="en-US" sz="2000" dirty="0"/>
              <a:t>公式的鞅方法推导</a:t>
            </a:r>
            <a:br>
              <a:rPr lang="en-US" altLang="zh-CN" dirty="0"/>
            </a:br>
            <a:r>
              <a:rPr lang="zh-CN" altLang="en-US" dirty="0"/>
              <a:t>等价鞅测度中求期望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F0313F-D581-499B-9B0B-91B2FC3B1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在等价鞅测度中，</a:t>
            </a:r>
            <a:r>
              <a:rPr lang="zh-CN" altLang="zh-CN" dirty="0"/>
              <a:t>站在</a:t>
            </a:r>
            <a:r>
              <a:rPr lang="en-US" altLang="zh-CN" dirty="0"/>
              <a:t>0</a:t>
            </a:r>
            <a:r>
              <a:rPr lang="zh-CN" altLang="zh-CN" dirty="0"/>
              <a:t>时刻来看，</a:t>
            </a:r>
            <a:r>
              <a:rPr lang="en-US" altLang="zh-CN" dirty="0" err="1"/>
              <a:t>log</a:t>
            </a:r>
            <a:r>
              <a:rPr lang="en-US" altLang="zh-CN" i="1" dirty="0" err="1"/>
              <a:t>S</a:t>
            </a:r>
            <a:r>
              <a:rPr lang="en-US" altLang="zh-CN" i="1" baseline="-25000" dirty="0" err="1"/>
              <a:t>T</a:t>
            </a:r>
            <a:r>
              <a:rPr lang="zh-CN" altLang="zh-CN" dirty="0"/>
              <a:t>是一个正态分布的随机变量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定义</a:t>
            </a:r>
            <a:endParaRPr lang="en-US" altLang="zh-CN" dirty="0"/>
          </a:p>
          <a:p>
            <a:pPr lvl="1"/>
            <a:r>
              <a:rPr lang="en-US" altLang="zh-CN" i="1" dirty="0"/>
              <a:t>u</a:t>
            </a:r>
            <a:r>
              <a:rPr lang="zh-CN" altLang="zh-CN" dirty="0"/>
              <a:t>是一个服从标准正态分布的随机变量（</a:t>
            </a:r>
            <a:r>
              <a:rPr lang="en-US" altLang="zh-CN" i="1" dirty="0"/>
              <a:t>u~</a:t>
            </a:r>
            <a:r>
              <a:rPr lang="en-US" altLang="zh-CN" i="1" dirty="0">
                <a:sym typeface="Symbol" panose="05050102010706020507" pitchFamily="18" charset="2"/>
              </a:rPr>
              <a:t></a:t>
            </a:r>
            <a:r>
              <a:rPr lang="en-US" altLang="zh-CN" dirty="0"/>
              <a:t>(0,1)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en-US" altLang="zh-CN" i="1" dirty="0"/>
              <a:t>a</a:t>
            </a:r>
            <a:r>
              <a:rPr lang="zh-CN" altLang="zh-CN" dirty="0"/>
              <a:t>、</a:t>
            </a:r>
            <a:r>
              <a:rPr lang="en-US" altLang="zh-CN" i="1" dirty="0"/>
              <a:t>b</a:t>
            </a:r>
            <a:r>
              <a:rPr lang="zh-CN" altLang="zh-CN" dirty="0"/>
              <a:t>两个参数分别为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找期权行权价</a:t>
            </a:r>
            <a:r>
              <a:rPr lang="en-US" altLang="zh-CN" i="1" dirty="0"/>
              <a:t>K</a:t>
            </a:r>
            <a:r>
              <a:rPr lang="zh-CN" altLang="en-US" dirty="0"/>
              <a:t>所对应的</a:t>
            </a:r>
            <a:r>
              <a:rPr lang="en-US" altLang="zh-CN" i="1" dirty="0"/>
              <a:t>U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51274E-109B-4E98-9DD1-0A3479887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B052EBF-045C-4CA0-9555-DF028C027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220" y="1772816"/>
            <a:ext cx="3501560" cy="4740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86AA29E-4A2B-48A8-9691-709F85123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97" y="2363137"/>
            <a:ext cx="1416207" cy="3457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257EE40-355A-4B84-ABCA-7066FD043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1389" y="4509120"/>
            <a:ext cx="4344867" cy="10739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ED0A0B9-3903-49CA-BE89-53F26B3C10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40" y="3274570"/>
            <a:ext cx="2144934" cy="73049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30023A8-674D-4AB1-8380-673240E284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0421" y="3318079"/>
            <a:ext cx="2688043" cy="68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561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48EDF-494D-46CA-9389-E3AA73B06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18.4  Black-Scholes</a:t>
            </a:r>
            <a:r>
              <a:rPr lang="zh-CN" altLang="en-US" sz="2000" dirty="0"/>
              <a:t>公式的鞅方法推导</a:t>
            </a:r>
            <a:br>
              <a:rPr lang="en-US" altLang="zh-CN" dirty="0"/>
            </a:br>
            <a:r>
              <a:rPr lang="zh-CN" altLang="en-US" dirty="0"/>
              <a:t>等价鞅测度中求期望（续）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3D8DC0-481E-40BC-AAC7-3DA9DEABC3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求取期望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其中</a:t>
            </a:r>
            <a:r>
              <a:rPr lang="zh-CN" altLang="en-US" dirty="0"/>
              <a:t>的</a:t>
            </a:r>
            <a:r>
              <a:rPr lang="en-US" altLang="zh-CN" i="1" dirty="0"/>
              <a:t>N</a:t>
            </a:r>
            <a:r>
              <a:rPr lang="en-US" altLang="zh-CN" dirty="0"/>
              <a:t>(</a:t>
            </a:r>
            <a:r>
              <a:rPr lang="en-US" altLang="zh-CN" i="1" dirty="0"/>
              <a:t>U</a:t>
            </a:r>
            <a:r>
              <a:rPr lang="en-US" altLang="zh-CN" dirty="0"/>
              <a:t>)</a:t>
            </a:r>
            <a:r>
              <a:rPr lang="zh-CN" altLang="zh-CN" dirty="0"/>
              <a:t>是标准正态分布的分布函数（即一个标准正态分布的随机变量取值小于</a:t>
            </a:r>
            <a:r>
              <a:rPr lang="en-US" altLang="zh-CN" i="1" dirty="0"/>
              <a:t>U</a:t>
            </a:r>
            <a:r>
              <a:rPr lang="zh-CN" altLang="zh-CN" dirty="0"/>
              <a:t>的概率）</a:t>
            </a:r>
            <a:endParaRPr lang="en-US" altLang="zh-CN" dirty="0"/>
          </a:p>
          <a:p>
            <a:r>
              <a:rPr lang="zh-CN" altLang="en-US" dirty="0"/>
              <a:t>期权价格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1AFBE9-A587-41B8-B71D-F35B59E97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C2EBA47-DE5E-425B-9644-AAF3549F5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372930"/>
            <a:ext cx="5531915" cy="341660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CBCDA39-AA33-4069-A8F0-4948897DD5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64" y="5517232"/>
            <a:ext cx="5316504" cy="41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89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F8CF2B-ABC6-4761-86AD-376EFB1AA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18.4  Black-Scholes</a:t>
            </a:r>
            <a:r>
              <a:rPr lang="zh-CN" altLang="en-US" sz="2000" dirty="0"/>
              <a:t>公式的鞅方法推导</a:t>
            </a:r>
            <a:br>
              <a:rPr lang="en-US" altLang="zh-CN" dirty="0"/>
            </a:br>
            <a:r>
              <a:rPr lang="en-US" altLang="zh-CN" dirty="0"/>
              <a:t>Black-Scholes</a:t>
            </a:r>
            <a:r>
              <a:rPr lang="zh-CN" altLang="zh-CN" dirty="0"/>
              <a:t>公式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7B2B3F-22F6-4641-9042-A457AD18E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欧式买入期权价格的</a:t>
            </a:r>
            <a:r>
              <a:rPr lang="en-US" altLang="zh-CN" dirty="0"/>
              <a:t>Black-Scholes</a:t>
            </a:r>
            <a:r>
              <a:rPr lang="zh-CN" altLang="zh-CN" dirty="0"/>
              <a:t>公式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Black-Scholes</a:t>
            </a:r>
            <a:r>
              <a:rPr lang="zh-CN" altLang="zh-CN" dirty="0"/>
              <a:t>公式</a:t>
            </a:r>
            <a:r>
              <a:rPr lang="zh-CN" altLang="en-US" dirty="0"/>
              <a:t>的经济解释</a:t>
            </a:r>
            <a:endParaRPr lang="en-US" altLang="zh-CN" dirty="0"/>
          </a:p>
          <a:p>
            <a:pPr lvl="1"/>
            <a:r>
              <a:rPr lang="en-US" altLang="zh-CN" i="1" dirty="0"/>
              <a:t>N</a:t>
            </a:r>
            <a:r>
              <a:rPr lang="en-US" altLang="zh-CN" dirty="0"/>
              <a:t>(</a:t>
            </a:r>
            <a:r>
              <a:rPr lang="en-US" altLang="zh-CN" i="1" dirty="0"/>
              <a:t>d</a:t>
            </a:r>
            <a:r>
              <a:rPr lang="en-US" altLang="zh-CN" baseline="-25000" dirty="0"/>
              <a:t>2</a:t>
            </a:r>
            <a:r>
              <a:rPr lang="en-US" altLang="zh-CN" dirty="0"/>
              <a:t>)</a:t>
            </a:r>
            <a:r>
              <a:rPr lang="zh-CN" altLang="en-US" dirty="0"/>
              <a:t>：</a:t>
            </a:r>
            <a:r>
              <a:rPr lang="zh-CN" altLang="zh-CN" dirty="0"/>
              <a:t>等价鞅测度下，买入期权被执行的概率</a:t>
            </a:r>
            <a:endParaRPr lang="en-US" altLang="zh-CN" dirty="0"/>
          </a:p>
          <a:p>
            <a:pPr lvl="1"/>
            <a:r>
              <a:rPr lang="en-US" altLang="zh-CN" i="1" dirty="0"/>
              <a:t>e</a:t>
            </a:r>
            <a:r>
              <a:rPr lang="en-US" altLang="zh-CN" i="1" baseline="30000" dirty="0"/>
              <a:t>-</a:t>
            </a:r>
            <a:r>
              <a:rPr lang="en-US" altLang="zh-CN" i="1" baseline="30000" dirty="0" err="1"/>
              <a:t>rT</a:t>
            </a:r>
            <a:r>
              <a:rPr lang="en-US" altLang="zh-CN" i="1" dirty="0" err="1"/>
              <a:t>KN</a:t>
            </a:r>
            <a:r>
              <a:rPr lang="en-US" altLang="zh-CN" dirty="0"/>
              <a:t>(</a:t>
            </a:r>
            <a:r>
              <a:rPr lang="en-US" altLang="zh-CN" i="1" dirty="0"/>
              <a:t>d</a:t>
            </a:r>
            <a:r>
              <a:rPr lang="en-US" altLang="zh-CN" baseline="-25000" dirty="0"/>
              <a:t>2</a:t>
            </a:r>
            <a:r>
              <a:rPr lang="en-US" altLang="zh-CN" dirty="0"/>
              <a:t>)</a:t>
            </a:r>
            <a:r>
              <a:rPr lang="zh-CN" altLang="en-US" dirty="0"/>
              <a:t>：</a:t>
            </a:r>
            <a:r>
              <a:rPr lang="zh-CN" altLang="zh-CN" dirty="0"/>
              <a:t>等价鞅测度下，</a:t>
            </a:r>
            <a:r>
              <a:rPr lang="zh-CN" altLang="en-US" dirty="0"/>
              <a:t>期望期权行权费用的现值</a:t>
            </a:r>
            <a:endParaRPr lang="en-US" altLang="zh-CN" dirty="0"/>
          </a:p>
          <a:p>
            <a:pPr lvl="1"/>
            <a:r>
              <a:rPr lang="en-US" altLang="zh-CN" i="1" dirty="0"/>
              <a:t>S</a:t>
            </a:r>
            <a:r>
              <a:rPr lang="en-US" altLang="zh-CN" baseline="-25000" dirty="0"/>
              <a:t>0</a:t>
            </a:r>
            <a:r>
              <a:rPr lang="en-US" altLang="zh-CN" i="1" dirty="0"/>
              <a:t>N</a:t>
            </a:r>
            <a:r>
              <a:rPr lang="en-US" altLang="zh-CN" dirty="0"/>
              <a:t>(</a:t>
            </a:r>
            <a:r>
              <a:rPr lang="en-US" altLang="zh-CN" i="1" dirty="0"/>
              <a:t>d</a:t>
            </a:r>
            <a:r>
              <a:rPr lang="en-US" altLang="zh-CN" baseline="-25000" dirty="0"/>
              <a:t>1</a:t>
            </a:r>
            <a:r>
              <a:rPr lang="en-US" altLang="zh-CN" dirty="0"/>
              <a:t>)</a:t>
            </a:r>
            <a:r>
              <a:rPr lang="zh-CN" altLang="en-US" dirty="0"/>
              <a:t>：</a:t>
            </a:r>
            <a:r>
              <a:rPr lang="zh-CN" altLang="zh-CN" dirty="0"/>
              <a:t>等价鞅测度下，某个随机变量期望值用无风险利率贴现到</a:t>
            </a:r>
            <a:r>
              <a:rPr lang="en-US" altLang="zh-CN" dirty="0"/>
              <a:t>0</a:t>
            </a:r>
            <a:r>
              <a:rPr lang="zh-CN" altLang="zh-CN" dirty="0"/>
              <a:t>时刻的值</a:t>
            </a:r>
            <a:r>
              <a:rPr lang="en-US" altLang="zh-CN" dirty="0"/>
              <a:t>——</a:t>
            </a:r>
            <a:r>
              <a:rPr lang="zh-CN" altLang="zh-CN" dirty="0"/>
              <a:t>这个随机变量在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en-US" altLang="zh-CN" i="1" dirty="0"/>
              <a:t>&gt;K</a:t>
            </a:r>
            <a:r>
              <a:rPr lang="zh-CN" altLang="zh-CN" dirty="0"/>
              <a:t>的时候等于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zh-CN" altLang="zh-CN" dirty="0"/>
              <a:t>，其他情况下等于</a:t>
            </a:r>
            <a:r>
              <a:rPr lang="en-US" altLang="zh-CN" dirty="0"/>
              <a:t>0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2B4376-2395-4FAC-BEA6-C4FBF095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F5029DE-4558-44A9-B7D5-483759733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916" y="1768019"/>
            <a:ext cx="6817500" cy="144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844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AEE906-8EB5-408C-9A65-1534D341E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18.1 </a:t>
            </a:r>
            <a:r>
              <a:rPr lang="zh-CN" altLang="en-US" sz="2000" dirty="0"/>
              <a:t>准备知识：正态分布与对数正态分布</a:t>
            </a:r>
            <a:br>
              <a:rPr lang="en-US" altLang="zh-CN" dirty="0"/>
            </a:br>
            <a:r>
              <a:rPr lang="zh-CN" altLang="zh-CN" dirty="0"/>
              <a:t>正态分布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932235-E8F9-4E78-B5DA-A968A6D876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中心极限定理</a:t>
            </a:r>
            <a:r>
              <a:rPr lang="zh-CN" altLang="en-US" dirty="0"/>
              <a:t>：</a:t>
            </a:r>
            <a:r>
              <a:rPr lang="zh-CN" altLang="zh-CN" dirty="0"/>
              <a:t>当一个随机变量的取值受到大量不同因素的影响，且没有一个因素起支配作用时，这个随机变量的分布就是</a:t>
            </a:r>
            <a:r>
              <a:rPr lang="zh-CN" altLang="zh-CN" b="1" dirty="0"/>
              <a:t>正态分布</a:t>
            </a:r>
            <a:r>
              <a:rPr lang="zh-CN" altLang="zh-CN" dirty="0"/>
              <a:t>（</a:t>
            </a:r>
            <a:r>
              <a:rPr lang="en-US" altLang="zh-CN" dirty="0"/>
              <a:t>normal distribution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zh-CN" dirty="0"/>
              <a:t>正态分布</a:t>
            </a:r>
            <a:r>
              <a:rPr lang="en-US" altLang="zh-CN" i="1" dirty="0"/>
              <a:t>x~</a:t>
            </a:r>
            <a:r>
              <a:rPr lang="en-US" altLang="zh-CN" i="1" dirty="0">
                <a:sym typeface="Symbol" panose="05050102010706020507" pitchFamily="18" charset="2"/>
              </a:rPr>
              <a:t></a:t>
            </a:r>
            <a:r>
              <a:rPr lang="en-US" altLang="zh-CN" dirty="0"/>
              <a:t>(</a:t>
            </a:r>
            <a:r>
              <a:rPr lang="en-US" altLang="zh-CN" i="1" dirty="0"/>
              <a:t>μ,σ</a:t>
            </a:r>
            <a:r>
              <a:rPr lang="en-US" altLang="zh-CN" baseline="30000" dirty="0"/>
              <a:t>2</a:t>
            </a:r>
            <a:r>
              <a:rPr lang="en-US" altLang="zh-CN" dirty="0"/>
              <a:t>)</a:t>
            </a:r>
            <a:r>
              <a:rPr lang="zh-CN" altLang="zh-CN" dirty="0"/>
              <a:t> 的均值</a:t>
            </a:r>
            <a:r>
              <a:rPr lang="en-US" altLang="zh-CN" i="1" dirty="0"/>
              <a:t>μ=E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</a:t>
            </a:r>
            <a:r>
              <a:rPr lang="zh-CN" altLang="zh-CN" dirty="0"/>
              <a:t>与方差</a:t>
            </a:r>
            <a:r>
              <a:rPr lang="en-US" altLang="zh-CN" i="1" dirty="0"/>
              <a:t>σ</a:t>
            </a:r>
            <a:r>
              <a:rPr lang="en-US" altLang="zh-CN" baseline="30000" dirty="0"/>
              <a:t>2</a:t>
            </a:r>
            <a:r>
              <a:rPr lang="en-US" altLang="zh-CN" i="1" dirty="0"/>
              <a:t>=</a:t>
            </a:r>
            <a:r>
              <a:rPr lang="en-US" altLang="zh-CN" dirty="0"/>
              <a:t>var(</a:t>
            </a:r>
            <a:r>
              <a:rPr lang="en-US" altLang="zh-CN" i="1" dirty="0"/>
              <a:t>x</a:t>
            </a:r>
            <a:r>
              <a:rPr lang="en-US" altLang="zh-CN" dirty="0"/>
              <a:t>)</a:t>
            </a:r>
            <a:r>
              <a:rPr lang="zh-CN" altLang="zh-CN" dirty="0"/>
              <a:t>完全描述了分布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定义</a:t>
            </a:r>
            <a:r>
              <a:rPr lang="en-US" altLang="zh-CN" i="1" dirty="0"/>
              <a:t>t=</a:t>
            </a:r>
            <a:r>
              <a:rPr lang="en-US" altLang="zh-CN" dirty="0"/>
              <a:t>(</a:t>
            </a:r>
            <a:r>
              <a:rPr lang="en-US" altLang="zh-CN" i="1" dirty="0"/>
              <a:t>x-μ</a:t>
            </a:r>
            <a:r>
              <a:rPr lang="en-US" altLang="zh-CN" dirty="0"/>
              <a:t>)</a:t>
            </a:r>
            <a:r>
              <a:rPr lang="en-US" altLang="zh-CN" i="1" dirty="0"/>
              <a:t>/σ</a:t>
            </a:r>
            <a:r>
              <a:rPr lang="zh-CN" altLang="en-US" dirty="0"/>
              <a:t>，</a:t>
            </a:r>
            <a:r>
              <a:rPr lang="en-US" altLang="zh-CN" i="1" dirty="0"/>
              <a:t>t</a:t>
            </a:r>
            <a:r>
              <a:rPr lang="zh-CN" altLang="en-US" dirty="0"/>
              <a:t>即为标准正态分布</a:t>
            </a:r>
            <a:r>
              <a:rPr lang="en-US" altLang="zh-CN" i="1" dirty="0"/>
              <a:t> t~</a:t>
            </a:r>
            <a:r>
              <a:rPr lang="en-US" altLang="zh-CN" i="1" dirty="0">
                <a:sym typeface="Symbol" panose="05050102010706020507" pitchFamily="18" charset="2"/>
              </a:rPr>
              <a:t></a:t>
            </a:r>
            <a:r>
              <a:rPr lang="en-US" altLang="zh-CN" dirty="0"/>
              <a:t>(0</a:t>
            </a:r>
            <a:r>
              <a:rPr lang="en-US" altLang="zh-CN" i="1" dirty="0"/>
              <a:t>,</a:t>
            </a:r>
            <a:r>
              <a:rPr lang="en-US" altLang="zh-CN" dirty="0"/>
              <a:t>1)</a:t>
            </a:r>
          </a:p>
          <a:p>
            <a:endParaRPr lang="en-US" altLang="zh-CN" dirty="0"/>
          </a:p>
          <a:p>
            <a:r>
              <a:rPr lang="zh-CN" altLang="zh-CN" dirty="0"/>
              <a:t>标准正态分布随机变量的分布函数记为</a:t>
            </a:r>
            <a:r>
              <a:rPr lang="en-US" altLang="zh-CN" i="1" dirty="0"/>
              <a:t>N(U)=</a:t>
            </a:r>
            <a:r>
              <a:rPr lang="en-US" altLang="zh-CN" i="1" dirty="0" err="1"/>
              <a:t>Pr</a:t>
            </a:r>
            <a:r>
              <a:rPr lang="en-US" altLang="zh-CN" i="1" dirty="0"/>
              <a:t>(</a:t>
            </a:r>
            <a:r>
              <a:rPr lang="en-US" altLang="zh-CN" i="1" dirty="0" err="1"/>
              <a:t>t</a:t>
            </a:r>
            <a:r>
              <a:rPr lang="en-US" altLang="zh-CN" i="1" dirty="0" err="1">
                <a:cs typeface="Times New Roman" panose="02020603050405020304" pitchFamily="18" charset="0"/>
              </a:rPr>
              <a:t>≤U</a:t>
            </a:r>
            <a:r>
              <a:rPr lang="en-US" altLang="zh-CN" i="1" dirty="0">
                <a:cs typeface="Times New Roman" panose="02020603050405020304" pitchFamily="18" charset="0"/>
              </a:rPr>
              <a:t>)</a:t>
            </a:r>
            <a:endParaRPr lang="en-US" altLang="zh-CN" i="1" dirty="0"/>
          </a:p>
          <a:p>
            <a:endParaRPr lang="en-US" altLang="zh-CN" i="1" dirty="0"/>
          </a:p>
          <a:p>
            <a:r>
              <a:rPr lang="zh-CN" altLang="zh-CN" dirty="0"/>
              <a:t>标准正态分布的密度函数以</a:t>
            </a:r>
            <a:r>
              <a:rPr lang="en-US" altLang="zh-CN" dirty="0"/>
              <a:t>0</a:t>
            </a:r>
            <a:r>
              <a:rPr lang="zh-CN" altLang="zh-CN" dirty="0"/>
              <a:t>为对称轴左右对称</a:t>
            </a:r>
            <a:endParaRPr lang="en-US" altLang="zh-CN" i="1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7DD445-73EB-4CA9-B571-BCBA08FD6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2CB2CD3-CBE7-43DC-9EE5-1D263A487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303" y="2780928"/>
            <a:ext cx="2101395" cy="7442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C13319-F585-4E3B-A4F4-86313AA13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11" y="3717032"/>
            <a:ext cx="1560578" cy="7030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28BEBDD-AB73-44BF-8F85-4B2025EC13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0473" y="4742210"/>
            <a:ext cx="2303055" cy="7030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5105586-0CC5-4E08-80C7-8050214A1E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2027" y="5849291"/>
            <a:ext cx="1759947" cy="31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47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2FCE41-82DE-4875-AFE8-A3EA1F084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18.1 </a:t>
            </a:r>
            <a:r>
              <a:rPr lang="zh-CN" altLang="en-US" sz="2000" dirty="0"/>
              <a:t>准备知识：正态分布与对数正态分布</a:t>
            </a:r>
            <a:br>
              <a:rPr lang="en-US" altLang="zh-CN" dirty="0"/>
            </a:br>
            <a:r>
              <a:rPr lang="zh-CN" altLang="en-US" dirty="0"/>
              <a:t>对数</a:t>
            </a:r>
            <a:r>
              <a:rPr lang="zh-CN" altLang="zh-CN" dirty="0"/>
              <a:t>正态分布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1E0EA3-7C31-4FE6-882B-71DB186CE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为了保证资产价格总是为正，建模时我们通常假设资产价格的对数变化（</a:t>
            </a:r>
            <a:r>
              <a:rPr lang="en-US" altLang="zh-CN" dirty="0"/>
              <a:t>log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T</a:t>
            </a:r>
            <a:r>
              <a:rPr lang="en-US" altLang="zh-CN" i="1" dirty="0"/>
              <a:t>-</a:t>
            </a:r>
            <a:r>
              <a:rPr lang="en-US" altLang="zh-CN" dirty="0"/>
              <a:t>log</a:t>
            </a:r>
            <a:r>
              <a:rPr lang="en-US" altLang="zh-CN" i="1" dirty="0"/>
              <a:t>S</a:t>
            </a:r>
            <a:r>
              <a:rPr lang="en-US" altLang="zh-CN" baseline="-25000" dirty="0"/>
              <a:t>0</a:t>
            </a:r>
            <a:r>
              <a:rPr lang="zh-CN" altLang="zh-CN" dirty="0"/>
              <a:t>）服从正态分布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随机变量</a:t>
            </a:r>
            <a:r>
              <a:rPr lang="en-US" altLang="zh-CN" i="1" dirty="0"/>
              <a:t>e</a:t>
            </a:r>
            <a:r>
              <a:rPr lang="en-US" altLang="zh-CN" i="1" baseline="30000" dirty="0"/>
              <a:t>x</a:t>
            </a:r>
            <a:r>
              <a:rPr lang="zh-CN" altLang="zh-CN" dirty="0"/>
              <a:t>服从对数正态分布（</a:t>
            </a:r>
            <a:r>
              <a:rPr lang="en-US" altLang="zh-CN" i="1" dirty="0"/>
              <a:t>x</a:t>
            </a:r>
            <a:r>
              <a:rPr lang="zh-CN" altLang="zh-CN" dirty="0"/>
              <a:t>服从正态分布），定义</a:t>
            </a:r>
            <a:r>
              <a:rPr lang="en-US" altLang="zh-CN" i="1" dirty="0"/>
              <a:t>t=</a:t>
            </a:r>
            <a:r>
              <a:rPr lang="en-US" altLang="zh-CN" dirty="0"/>
              <a:t>(</a:t>
            </a:r>
            <a:r>
              <a:rPr lang="en-US" altLang="zh-CN" i="1" dirty="0"/>
              <a:t>x-μ</a:t>
            </a:r>
            <a:r>
              <a:rPr lang="en-US" altLang="zh-CN" dirty="0"/>
              <a:t>)</a:t>
            </a:r>
            <a:r>
              <a:rPr lang="en-US" altLang="zh-CN" i="1" dirty="0"/>
              <a:t>/σ</a:t>
            </a:r>
          </a:p>
          <a:p>
            <a:endParaRPr lang="en-US" altLang="zh-CN" i="1" dirty="0"/>
          </a:p>
          <a:p>
            <a:endParaRPr lang="en-US" altLang="zh-CN" i="1" dirty="0"/>
          </a:p>
          <a:p>
            <a:endParaRPr lang="en-US" altLang="zh-CN" i="1" dirty="0"/>
          </a:p>
          <a:p>
            <a:r>
              <a:rPr lang="zh-CN" altLang="zh-CN" dirty="0"/>
              <a:t>如果一个随机变量</a:t>
            </a:r>
            <a:r>
              <a:rPr lang="en-US" altLang="zh-CN" i="1" dirty="0"/>
              <a:t>X</a:t>
            </a:r>
            <a:r>
              <a:rPr lang="zh-CN" altLang="zh-CN" dirty="0"/>
              <a:t>服从对数正态分布，即</a:t>
            </a:r>
            <a:r>
              <a:rPr lang="en-US" altLang="zh-CN" dirty="0" err="1"/>
              <a:t>log</a:t>
            </a:r>
            <a:r>
              <a:rPr lang="en-US" altLang="zh-CN" i="1" dirty="0" err="1"/>
              <a:t>X</a:t>
            </a:r>
            <a:r>
              <a:rPr lang="en-US" altLang="zh-CN" i="1" dirty="0"/>
              <a:t>~</a:t>
            </a:r>
            <a:r>
              <a:rPr lang="en-US" altLang="zh-CN" i="1" dirty="0">
                <a:sym typeface="Symbol" panose="05050102010706020507" pitchFamily="18" charset="2"/>
              </a:rPr>
              <a:t></a:t>
            </a:r>
            <a:r>
              <a:rPr lang="en-US" altLang="zh-CN" dirty="0"/>
              <a:t>(</a:t>
            </a:r>
            <a:r>
              <a:rPr lang="en-US" altLang="zh-CN" i="1" dirty="0"/>
              <a:t>μ,σ</a:t>
            </a:r>
            <a:r>
              <a:rPr lang="en-US" altLang="zh-CN" baseline="30000" dirty="0"/>
              <a:t>2</a:t>
            </a:r>
            <a:r>
              <a:rPr lang="en-US" altLang="zh-CN" dirty="0"/>
              <a:t>)</a:t>
            </a:r>
            <a:r>
              <a:rPr lang="zh-CN" altLang="zh-CN" dirty="0"/>
              <a:t>，那么有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FD80D7-4390-44E7-9C2E-39A2216CF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DE59154-3C73-4318-A0DF-EC4771976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217" y="1988840"/>
            <a:ext cx="4617567" cy="3595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487F2EF-CE37-4073-B2D5-7963E6F96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816" y="2852936"/>
            <a:ext cx="7431648" cy="144495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9A8AC9B-539C-40B1-B691-C19BA74E2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4953" y="4840929"/>
            <a:ext cx="2374095" cy="46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19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3588BC-3963-48D1-B860-BBF318C10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18.2 </a:t>
            </a:r>
            <a:r>
              <a:rPr lang="zh-CN" altLang="en-US" sz="2000" dirty="0"/>
              <a:t>连续时间金融基础</a:t>
            </a:r>
            <a:br>
              <a:rPr lang="en-US" altLang="zh-CN" dirty="0"/>
            </a:br>
            <a:r>
              <a:rPr lang="zh-CN" altLang="en-US" dirty="0"/>
              <a:t>思路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5CF26D-CEB5-4A9F-974F-491366F7DB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zh-CN" dirty="0"/>
              <a:t>资产价格每时每刻的</a:t>
            </a:r>
            <a:r>
              <a:rPr lang="zh-CN" altLang="en-US" dirty="0"/>
              <a:t>对数</a:t>
            </a:r>
            <a:r>
              <a:rPr lang="zh-CN" altLang="zh-CN" dirty="0"/>
              <a:t>变化都</a:t>
            </a:r>
            <a:r>
              <a:rPr lang="zh-CN" altLang="en-US" dirty="0"/>
              <a:t>假设</a:t>
            </a:r>
            <a:r>
              <a:rPr lang="zh-CN" altLang="zh-CN" dirty="0"/>
              <a:t>服从正态分布</a:t>
            </a:r>
            <a:r>
              <a:rPr lang="zh-CN" altLang="en-US" dirty="0"/>
              <a:t>，需要</a:t>
            </a:r>
            <a:r>
              <a:rPr lang="zh-CN" altLang="zh-CN" dirty="0"/>
              <a:t>构造出描述</a:t>
            </a:r>
            <a:r>
              <a:rPr lang="zh-CN" altLang="en-US" dirty="0"/>
              <a:t>资产价格</a:t>
            </a:r>
            <a:r>
              <a:rPr lang="zh-CN" altLang="zh-CN" dirty="0"/>
              <a:t>运动的数学模型</a:t>
            </a:r>
            <a:r>
              <a:rPr lang="zh-CN" altLang="en-US" dirty="0"/>
              <a:t>（随机过程）</a:t>
            </a:r>
            <a:r>
              <a:rPr lang="en-US" altLang="zh-CN" dirty="0"/>
              <a:t>——</a:t>
            </a:r>
            <a:r>
              <a:rPr lang="zh-CN" altLang="zh-CN" dirty="0"/>
              <a:t>布朗运动和维纳过程</a:t>
            </a:r>
            <a:endParaRPr lang="en-US" altLang="zh-CN" dirty="0"/>
          </a:p>
          <a:p>
            <a:r>
              <a:rPr lang="zh-CN" altLang="en-US" dirty="0"/>
              <a:t>研究</a:t>
            </a:r>
            <a:r>
              <a:rPr lang="zh-CN" altLang="zh-CN" dirty="0"/>
              <a:t>运动</a:t>
            </a:r>
            <a:endParaRPr lang="en-US" altLang="zh-CN" dirty="0"/>
          </a:p>
          <a:p>
            <a:pPr lvl="1"/>
            <a:r>
              <a:rPr lang="zh-CN" altLang="zh-CN" dirty="0"/>
              <a:t>首先需要知道在无穷小的时间间隔内它是怎样运动的——微分</a:t>
            </a:r>
            <a:endParaRPr lang="en-US" altLang="zh-CN" dirty="0"/>
          </a:p>
          <a:p>
            <a:pPr lvl="1"/>
            <a:r>
              <a:rPr lang="zh-CN" altLang="zh-CN" dirty="0"/>
              <a:t>需要知道这些无穷小时间间隔内的运动所产生的总效应是怎样的——积分</a:t>
            </a:r>
            <a:endParaRPr lang="en-US" altLang="zh-CN" dirty="0"/>
          </a:p>
          <a:p>
            <a:r>
              <a:rPr lang="zh-CN" altLang="en-US" dirty="0"/>
              <a:t>研究描述资产价格运动的随机过程</a:t>
            </a:r>
            <a:r>
              <a:rPr lang="en-US" altLang="zh-CN" dirty="0"/>
              <a:t>——</a:t>
            </a:r>
            <a:r>
              <a:rPr lang="zh-CN" altLang="zh-CN" dirty="0"/>
              <a:t>随机微积分（</a:t>
            </a:r>
            <a:r>
              <a:rPr lang="en-US" altLang="zh-CN" dirty="0"/>
              <a:t>stochastic calculus</a:t>
            </a:r>
            <a:r>
              <a:rPr lang="zh-CN" altLang="zh-CN" dirty="0"/>
              <a:t>）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1580E0C-9AFD-4B94-9CA0-F7B4121F1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171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3588BC-3963-48D1-B860-BBF318C10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18.2 </a:t>
            </a:r>
            <a:r>
              <a:rPr lang="zh-CN" altLang="en-US" sz="2000" dirty="0"/>
              <a:t>连续时间金融基础</a:t>
            </a:r>
            <a:br>
              <a:rPr lang="en-US" altLang="zh-CN" dirty="0"/>
            </a:br>
            <a:r>
              <a:rPr lang="zh-CN" altLang="en-US" dirty="0"/>
              <a:t>从</a:t>
            </a:r>
            <a:r>
              <a:rPr lang="zh-CN" altLang="zh-CN" dirty="0"/>
              <a:t>随机游走</a:t>
            </a:r>
            <a:r>
              <a:rPr lang="zh-CN" altLang="en-US" dirty="0"/>
              <a:t>到布朗运动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5CF26D-CEB5-4A9F-974F-491366F7D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en-US" dirty="0"/>
              <a:t>发展历史</a:t>
            </a:r>
            <a:endParaRPr lang="en-US" altLang="zh-CN" dirty="0"/>
          </a:p>
          <a:p>
            <a:pPr lvl="1"/>
            <a:r>
              <a:rPr lang="en-US" altLang="zh-CN" dirty="0"/>
              <a:t>1827</a:t>
            </a:r>
            <a:r>
              <a:rPr lang="zh-CN" altLang="zh-CN" dirty="0"/>
              <a:t>年，苏格兰植物学家罗伯特·布朗（</a:t>
            </a:r>
            <a:r>
              <a:rPr lang="en-US" altLang="zh-CN" dirty="0"/>
              <a:t>Robert Brown</a:t>
            </a:r>
            <a:r>
              <a:rPr lang="zh-CN" altLang="zh-CN" dirty="0"/>
              <a:t>）发现水中花粉释放出的微小悬浮颗粒在不停地做不规则的随机运动</a:t>
            </a:r>
            <a:r>
              <a:rPr lang="en-US" altLang="zh-CN" dirty="0"/>
              <a:t>——</a:t>
            </a:r>
            <a:r>
              <a:rPr lang="zh-CN" altLang="zh-CN" b="1" dirty="0"/>
              <a:t>布朗运动</a:t>
            </a:r>
            <a:r>
              <a:rPr lang="zh-CN" altLang="zh-CN" dirty="0"/>
              <a:t>（</a:t>
            </a:r>
            <a:r>
              <a:rPr lang="en-US" altLang="zh-CN" dirty="0"/>
              <a:t>Brownian motion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en-US" altLang="zh-CN" dirty="0"/>
              <a:t>1905</a:t>
            </a:r>
            <a:r>
              <a:rPr lang="zh-CN" altLang="zh-CN" dirty="0"/>
              <a:t>年，爱因斯坦（</a:t>
            </a:r>
            <a:r>
              <a:rPr lang="en-US" altLang="zh-CN" dirty="0"/>
              <a:t>Einstein</a:t>
            </a:r>
            <a:r>
              <a:rPr lang="zh-CN" altLang="zh-CN" dirty="0"/>
              <a:t>）发表论文指出，布朗运动产生于微粒周围不断做分子热运动的分子对微粒的撞击</a:t>
            </a:r>
            <a:endParaRPr lang="en-US" altLang="zh-CN" dirty="0"/>
          </a:p>
          <a:p>
            <a:pPr lvl="1"/>
            <a:r>
              <a:rPr lang="en-US" altLang="zh-CN" dirty="0"/>
              <a:t>1923</a:t>
            </a:r>
            <a:r>
              <a:rPr lang="zh-CN" altLang="zh-CN" dirty="0"/>
              <a:t>年，诺伯特·维纳（</a:t>
            </a:r>
            <a:r>
              <a:rPr lang="en-US" altLang="zh-CN" dirty="0"/>
              <a:t>Norbert Wiener</a:t>
            </a:r>
            <a:r>
              <a:rPr lang="zh-CN" altLang="zh-CN" dirty="0"/>
              <a:t>）构建了描述布朗运动的数学模型</a:t>
            </a:r>
            <a:r>
              <a:rPr lang="zh-CN" altLang="en-US" dirty="0"/>
              <a:t>（随机过程）</a:t>
            </a:r>
            <a:r>
              <a:rPr lang="en-US" altLang="zh-CN" dirty="0"/>
              <a:t>——</a:t>
            </a:r>
            <a:r>
              <a:rPr lang="zh-CN" altLang="zh-CN" b="1" dirty="0"/>
              <a:t>维纳过程</a:t>
            </a:r>
            <a:r>
              <a:rPr lang="zh-CN" altLang="zh-CN" dirty="0"/>
              <a:t>（</a:t>
            </a:r>
            <a:r>
              <a:rPr lang="en-US" altLang="zh-CN" dirty="0"/>
              <a:t>Wiener process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en-US" dirty="0"/>
              <a:t>随机游走</a:t>
            </a:r>
            <a:r>
              <a:rPr lang="zh-CN" altLang="zh-CN" dirty="0"/>
              <a:t>（</a:t>
            </a:r>
            <a:r>
              <a:rPr lang="en-US" altLang="zh-CN" dirty="0"/>
              <a:t>random walk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有一系列</a:t>
            </a:r>
            <a:r>
              <a:rPr lang="zh-CN" altLang="en-US" dirty="0"/>
              <a:t>独立其同分布的</a:t>
            </a:r>
            <a:r>
              <a:rPr lang="zh-CN" altLang="zh-CN" dirty="0"/>
              <a:t>随机变量</a:t>
            </a:r>
            <a:r>
              <a:rPr lang="en-US" altLang="zh-CN" i="1" dirty="0" err="1"/>
              <a:t>ε</a:t>
            </a:r>
            <a:r>
              <a:rPr lang="en-US" altLang="zh-CN" i="1" baseline="-25000" dirty="0" err="1"/>
              <a:t>t</a:t>
            </a:r>
            <a:r>
              <a:rPr lang="zh-CN" altLang="zh-CN" dirty="0"/>
              <a:t>均服从标准正态分布，即</a:t>
            </a:r>
            <a:r>
              <a:rPr lang="en-US" altLang="zh-CN" i="1" dirty="0" err="1"/>
              <a:t>ε</a:t>
            </a:r>
            <a:r>
              <a:rPr lang="en-US" altLang="zh-CN" i="1" baseline="-25000" dirty="0" err="1"/>
              <a:t>t</a:t>
            </a:r>
            <a:r>
              <a:rPr lang="en-US" altLang="zh-CN" i="1" dirty="0"/>
              <a:t>~</a:t>
            </a:r>
            <a:r>
              <a:rPr lang="en-US" altLang="zh-CN" i="1" dirty="0">
                <a:sym typeface="Symbol" panose="05050102010706020507" pitchFamily="18" charset="2"/>
              </a:rPr>
              <a:t></a:t>
            </a:r>
            <a:r>
              <a:rPr lang="en-US" altLang="zh-CN" dirty="0"/>
              <a:t>(0,1)</a:t>
            </a:r>
          </a:p>
          <a:p>
            <a:pPr lvl="1"/>
            <a:r>
              <a:rPr lang="zh-CN" altLang="zh-CN" dirty="0"/>
              <a:t>有一系列随机变量</a:t>
            </a:r>
            <a:r>
              <a:rPr lang="en-US" altLang="zh-CN" dirty="0"/>
              <a:t>{</a:t>
            </a:r>
            <a:r>
              <a:rPr lang="en-US" altLang="zh-CN" i="1" dirty="0" err="1"/>
              <a:t>z</a:t>
            </a:r>
            <a:r>
              <a:rPr lang="en-US" altLang="zh-CN" i="1" baseline="-25000" dirty="0" err="1"/>
              <a:t>t</a:t>
            </a:r>
            <a:r>
              <a:rPr lang="en-US" altLang="zh-CN" dirty="0"/>
              <a:t>}</a:t>
            </a:r>
            <a:r>
              <a:rPr lang="zh-CN" altLang="zh-CN" dirty="0"/>
              <a:t>，满足</a:t>
            </a:r>
            <a:endParaRPr lang="en-US" altLang="zh-CN" dirty="0"/>
          </a:p>
          <a:p>
            <a:pPr lvl="1"/>
            <a:r>
              <a:rPr lang="en-US" altLang="zh-CN" dirty="0"/>
              <a:t>{</a:t>
            </a:r>
            <a:r>
              <a:rPr lang="en-US" altLang="zh-CN" i="1" dirty="0" err="1"/>
              <a:t>z</a:t>
            </a:r>
            <a:r>
              <a:rPr lang="en-US" altLang="zh-CN" i="1" baseline="-25000" dirty="0" err="1"/>
              <a:t>t</a:t>
            </a:r>
            <a:r>
              <a:rPr lang="en-US" altLang="zh-CN" dirty="0"/>
              <a:t>}</a:t>
            </a:r>
            <a:r>
              <a:rPr lang="zh-CN" altLang="en-US" dirty="0"/>
              <a:t>这个</a:t>
            </a:r>
            <a:r>
              <a:rPr lang="zh-CN" altLang="zh-CN" dirty="0"/>
              <a:t>随机过程</a:t>
            </a:r>
            <a:r>
              <a:rPr lang="zh-CN" altLang="en-US" dirty="0"/>
              <a:t>就是</a:t>
            </a:r>
            <a:r>
              <a:rPr lang="zh-CN" altLang="zh-CN" dirty="0"/>
              <a:t>随机游走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1580E0C-9AFD-4B94-9CA0-F7B4121F1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A02719B-7648-4637-B35C-DD0CD0178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314" y="4149080"/>
            <a:ext cx="3474062" cy="345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42FDF49-1DF5-46EF-BF53-00B7FD63A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862" y="4849353"/>
            <a:ext cx="4560277" cy="153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32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9B77A9-679A-4B06-A6C7-23234755C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18.2 </a:t>
            </a:r>
            <a:r>
              <a:rPr lang="zh-CN" altLang="en-US" sz="2000" dirty="0"/>
              <a:t>连续时间金融基础</a:t>
            </a:r>
            <a:br>
              <a:rPr lang="en-US" altLang="zh-CN" sz="2000" dirty="0"/>
            </a:br>
            <a:r>
              <a:rPr lang="zh-CN" altLang="en-US" dirty="0"/>
              <a:t>从</a:t>
            </a:r>
            <a:r>
              <a:rPr lang="zh-CN" altLang="zh-CN" dirty="0"/>
              <a:t>随机游走</a:t>
            </a:r>
            <a:r>
              <a:rPr lang="zh-CN" altLang="en-US" dirty="0"/>
              <a:t>到布朗运动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AC6A3C-939D-41B4-A5BB-ED3086B8A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布朗运动就是连续时间下的随机游走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随机游走要求</a:t>
            </a:r>
            <a:r>
              <a:rPr lang="el-GR" altLang="zh-CN" dirty="0">
                <a:cs typeface="Times New Roman" panose="02020603050405020304" pitchFamily="18" charset="0"/>
              </a:rPr>
              <a:t>Δ</a:t>
            </a:r>
            <a:r>
              <a:rPr lang="zh-CN" altLang="en-US" dirty="0">
                <a:cs typeface="Times New Roman" panose="02020603050405020304" pitchFamily="18" charset="0"/>
              </a:rPr>
              <a:t>是正整数</a:t>
            </a:r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r>
              <a:rPr lang="zh-CN" altLang="en-US" dirty="0">
                <a:cs typeface="Times New Roman" panose="02020603050405020304" pitchFamily="18" charset="0"/>
              </a:rPr>
              <a:t>布朗运动要求</a:t>
            </a:r>
            <a:r>
              <a:rPr lang="el-GR" altLang="zh-CN" dirty="0">
                <a:cs typeface="Times New Roman" panose="02020603050405020304" pitchFamily="18" charset="0"/>
              </a:rPr>
              <a:t>Δ</a:t>
            </a:r>
            <a:r>
              <a:rPr lang="zh-CN" altLang="en-US" dirty="0">
                <a:cs typeface="Times New Roman" panose="02020603050405020304" pitchFamily="18" charset="0"/>
              </a:rPr>
              <a:t>是正数（不一定是正整数）</a:t>
            </a:r>
            <a:endParaRPr lang="en-US" altLang="zh-CN" dirty="0"/>
          </a:p>
          <a:p>
            <a:r>
              <a:rPr lang="zh-CN" altLang="zh-CN" b="1" dirty="0"/>
              <a:t>定义</a:t>
            </a:r>
            <a:r>
              <a:rPr lang="en-US" altLang="zh-CN" b="1" dirty="0"/>
              <a:t>18.1</a:t>
            </a:r>
            <a:r>
              <a:rPr lang="zh-CN" altLang="zh-CN" b="1" dirty="0"/>
              <a:t>：</a:t>
            </a:r>
            <a:r>
              <a:rPr lang="zh-CN" altLang="zh-CN" dirty="0"/>
              <a:t>若一个随机过程</a:t>
            </a:r>
            <a:r>
              <a:rPr lang="en-US" altLang="zh-CN" dirty="0"/>
              <a:t>{</a:t>
            </a:r>
            <a:r>
              <a:rPr lang="en-US" altLang="zh-CN" i="1" dirty="0"/>
              <a:t>X(t),t≥</a:t>
            </a:r>
            <a:r>
              <a:rPr lang="en-US" altLang="zh-CN" dirty="0"/>
              <a:t>0}</a:t>
            </a:r>
            <a:r>
              <a:rPr lang="zh-CN" altLang="zh-CN" dirty="0"/>
              <a:t>满足：</a:t>
            </a:r>
          </a:p>
          <a:p>
            <a:pPr marL="760050" lvl="1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/>
              <a:t>t</a:t>
            </a:r>
            <a:r>
              <a:rPr lang="en-US" altLang="zh-CN" dirty="0"/>
              <a:t>)</a:t>
            </a:r>
            <a:r>
              <a:rPr lang="zh-CN" altLang="zh-CN" dirty="0"/>
              <a:t>是独立增量过程</a:t>
            </a:r>
          </a:p>
          <a:p>
            <a:pPr marL="760050" lvl="1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）对任意</a:t>
            </a:r>
            <a:r>
              <a:rPr lang="en-US" altLang="zh-CN" i="1" dirty="0" err="1"/>
              <a:t>s,t</a:t>
            </a:r>
            <a:r>
              <a:rPr lang="en-US" altLang="zh-CN" i="1" dirty="0"/>
              <a:t>&gt;</a:t>
            </a:r>
            <a:r>
              <a:rPr lang="en-US" altLang="zh-CN" dirty="0"/>
              <a:t>0</a:t>
            </a:r>
            <a:r>
              <a:rPr lang="zh-CN" altLang="zh-CN" dirty="0"/>
              <a:t>，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 err="1"/>
              <a:t>s+t</a:t>
            </a:r>
            <a:r>
              <a:rPr lang="en-US" altLang="zh-CN" dirty="0"/>
              <a:t>)</a:t>
            </a:r>
            <a:r>
              <a:rPr lang="en-US" altLang="zh-CN" i="1" dirty="0"/>
              <a:t>-X</a:t>
            </a:r>
            <a:r>
              <a:rPr lang="en-US" altLang="zh-CN" dirty="0"/>
              <a:t>(</a:t>
            </a:r>
            <a:r>
              <a:rPr lang="en-US" altLang="zh-CN" i="1" dirty="0"/>
              <a:t>s</a:t>
            </a:r>
            <a:r>
              <a:rPr lang="en-US" altLang="zh-CN" dirty="0"/>
              <a:t>)</a:t>
            </a:r>
            <a:r>
              <a:rPr lang="en-US" altLang="zh-CN" i="1" dirty="0"/>
              <a:t>~ </a:t>
            </a:r>
            <a:r>
              <a:rPr lang="en-US" altLang="zh-CN" i="1" dirty="0">
                <a:sym typeface="Symbol" panose="05050102010706020507" pitchFamily="18" charset="2"/>
              </a:rPr>
              <a:t></a:t>
            </a:r>
            <a:r>
              <a:rPr lang="en-US" altLang="zh-CN" dirty="0"/>
              <a:t>(0</a:t>
            </a:r>
            <a:r>
              <a:rPr lang="en-US" altLang="zh-CN" i="1" dirty="0"/>
              <a:t>,σ</a:t>
            </a:r>
            <a:r>
              <a:rPr lang="en-US" altLang="zh-CN" baseline="30000" dirty="0"/>
              <a:t>2</a:t>
            </a:r>
            <a:r>
              <a:rPr lang="en-US" altLang="zh-CN" i="1" dirty="0"/>
              <a:t>t</a:t>
            </a:r>
            <a:r>
              <a:rPr lang="en-US" altLang="zh-CN" dirty="0"/>
              <a:t>)</a:t>
            </a:r>
            <a:r>
              <a:rPr lang="zh-CN" altLang="zh-CN" dirty="0"/>
              <a:t>（即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 err="1"/>
              <a:t>s+t</a:t>
            </a:r>
            <a:r>
              <a:rPr lang="en-US" altLang="zh-CN" dirty="0"/>
              <a:t>)</a:t>
            </a:r>
            <a:r>
              <a:rPr lang="en-US" altLang="zh-CN" i="1" dirty="0"/>
              <a:t>-X</a:t>
            </a:r>
            <a:r>
              <a:rPr lang="en-US" altLang="zh-CN" dirty="0"/>
              <a:t>(</a:t>
            </a:r>
            <a:r>
              <a:rPr lang="en-US" altLang="zh-CN" i="1" dirty="0"/>
              <a:t>s</a:t>
            </a:r>
            <a:r>
              <a:rPr lang="en-US" altLang="zh-CN" dirty="0"/>
              <a:t>)</a:t>
            </a:r>
            <a:r>
              <a:rPr lang="zh-CN" altLang="zh-CN" dirty="0"/>
              <a:t>是期望为</a:t>
            </a:r>
            <a:r>
              <a:rPr lang="en-US" altLang="zh-CN" dirty="0"/>
              <a:t>0</a:t>
            </a:r>
            <a:r>
              <a:rPr lang="zh-CN" altLang="zh-CN" dirty="0"/>
              <a:t>，方差为</a:t>
            </a:r>
            <a:r>
              <a:rPr lang="en-US" altLang="zh-CN" i="1" dirty="0"/>
              <a:t>σ</a:t>
            </a:r>
            <a:r>
              <a:rPr lang="en-US" altLang="zh-CN" baseline="30000" dirty="0"/>
              <a:t>2</a:t>
            </a:r>
            <a:r>
              <a:rPr lang="en-US" altLang="zh-CN" i="1" dirty="0"/>
              <a:t>t</a:t>
            </a:r>
            <a:r>
              <a:rPr lang="zh-CN" altLang="zh-CN" dirty="0"/>
              <a:t>的正态分布</a:t>
            </a:r>
          </a:p>
          <a:p>
            <a:pPr marL="760050" lvl="1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/>
              <a:t>t</a:t>
            </a:r>
            <a:r>
              <a:rPr lang="en-US" altLang="zh-CN" dirty="0"/>
              <a:t>)</a:t>
            </a:r>
            <a:r>
              <a:rPr lang="zh-CN" altLang="zh-CN" dirty="0"/>
              <a:t>是关于</a:t>
            </a:r>
            <a:r>
              <a:rPr lang="en-US" altLang="zh-CN" i="1" dirty="0"/>
              <a:t>t</a:t>
            </a:r>
            <a:r>
              <a:rPr lang="zh-CN" altLang="zh-CN" dirty="0"/>
              <a:t>的连续函数</a:t>
            </a:r>
          </a:p>
          <a:p>
            <a:pPr marL="760050" lvl="1" indent="0">
              <a:buNone/>
            </a:pPr>
            <a:r>
              <a:rPr lang="zh-CN" altLang="zh-CN" dirty="0"/>
              <a:t>则称</a:t>
            </a:r>
            <a:r>
              <a:rPr lang="en-US" altLang="zh-CN" dirty="0"/>
              <a:t>{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/>
              <a:t>t</a:t>
            </a:r>
            <a:r>
              <a:rPr lang="en-US" altLang="zh-CN" dirty="0"/>
              <a:t>)</a:t>
            </a:r>
            <a:r>
              <a:rPr lang="en-US" altLang="zh-CN" i="1" dirty="0"/>
              <a:t>,t≥</a:t>
            </a:r>
            <a:r>
              <a:rPr lang="en-US" altLang="zh-CN" dirty="0"/>
              <a:t>0}</a:t>
            </a:r>
            <a:r>
              <a:rPr lang="zh-CN" altLang="zh-CN" dirty="0"/>
              <a:t>是维纳过程或布朗运动。如果</a:t>
            </a:r>
            <a:r>
              <a:rPr lang="en-US" altLang="zh-CN" i="1" dirty="0"/>
              <a:t>σ=</a:t>
            </a:r>
            <a:r>
              <a:rPr lang="en-US" altLang="zh-CN" dirty="0"/>
              <a:t>1</a:t>
            </a:r>
            <a:r>
              <a:rPr lang="zh-CN" altLang="zh-CN" dirty="0"/>
              <a:t>，则将其称为标准布朗运动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531E663-F211-4BA3-90A5-4038222D0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83C7F91-E49E-4825-8385-D0C80000B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723" y="1700808"/>
            <a:ext cx="2330555" cy="41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197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9B77A9-679A-4B06-A6C7-23234755C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18.2 </a:t>
            </a:r>
            <a:r>
              <a:rPr lang="zh-CN" altLang="en-US" sz="2000" dirty="0"/>
              <a:t>连续时间金融基础</a:t>
            </a:r>
            <a:br>
              <a:rPr lang="en-US" altLang="zh-CN" sz="2000" dirty="0"/>
            </a:br>
            <a:r>
              <a:rPr lang="zh-CN" altLang="en-US" dirty="0"/>
              <a:t>随机微分（</a:t>
            </a:r>
            <a:r>
              <a:rPr lang="en-US" altLang="zh-CN" dirty="0"/>
              <a:t>stochastic differentiation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AC6A3C-939D-41B4-A5BB-ED3086B8A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定义布朗运动的微分为</a:t>
            </a:r>
            <a:endParaRPr lang="en-US" altLang="zh-CN" dirty="0"/>
          </a:p>
          <a:p>
            <a:pPr lvl="1"/>
            <a:r>
              <a:rPr lang="zh-CN" altLang="zh-CN" dirty="0"/>
              <a:t>离散时间中，与</a:t>
            </a:r>
            <a:r>
              <a:rPr lang="en-US" altLang="zh-CN" i="1" dirty="0" err="1"/>
              <a:t>dz</a:t>
            </a:r>
            <a:r>
              <a:rPr lang="en-US" altLang="zh-CN" i="1" baseline="-25000" dirty="0" err="1"/>
              <a:t>t</a:t>
            </a:r>
            <a:r>
              <a:rPr lang="zh-CN" altLang="zh-CN" dirty="0"/>
              <a:t>相对应的是</a:t>
            </a:r>
            <a:r>
              <a:rPr lang="el-GR" altLang="zh-CN" i="1" dirty="0">
                <a:cs typeface="Times New Roman" panose="02020603050405020304" pitchFamily="18" charset="0"/>
              </a:rPr>
              <a:t>ε</a:t>
            </a:r>
            <a:r>
              <a:rPr lang="en-US" altLang="zh-CN" i="1" baseline="-25000" dirty="0">
                <a:cs typeface="Times New Roman" panose="02020603050405020304" pitchFamily="18" charset="0"/>
              </a:rPr>
              <a:t>t+</a:t>
            </a:r>
            <a:r>
              <a:rPr lang="en-US" altLang="zh-CN" baseline="-25000" dirty="0">
                <a:cs typeface="Times New Roman" panose="02020603050405020304" pitchFamily="18" charset="0"/>
              </a:rPr>
              <a:t>1</a:t>
            </a:r>
            <a:r>
              <a:rPr lang="en-US" altLang="zh-CN" i="1" dirty="0">
                <a:cs typeface="Times New Roman" panose="02020603050405020304" pitchFamily="18" charset="0"/>
              </a:rPr>
              <a:t>=z</a:t>
            </a:r>
            <a:r>
              <a:rPr lang="en-US" altLang="zh-CN" i="1" baseline="-25000" dirty="0">
                <a:cs typeface="Times New Roman" panose="02020603050405020304" pitchFamily="18" charset="0"/>
              </a:rPr>
              <a:t>t+</a:t>
            </a:r>
            <a:r>
              <a:rPr lang="en-US" altLang="zh-CN" baseline="-25000" dirty="0">
                <a:cs typeface="Times New Roman" panose="02020603050405020304" pitchFamily="18" charset="0"/>
              </a:rPr>
              <a:t>1</a:t>
            </a:r>
            <a:r>
              <a:rPr lang="en-US" altLang="zh-CN" i="1" dirty="0">
                <a:cs typeface="Times New Roman" panose="02020603050405020304" pitchFamily="18" charset="0"/>
              </a:rPr>
              <a:t>-z</a:t>
            </a:r>
            <a:r>
              <a:rPr lang="en-US" altLang="zh-CN" i="1" baseline="-25000" dirty="0">
                <a:cs typeface="Times New Roman" panose="02020603050405020304" pitchFamily="18" charset="0"/>
              </a:rPr>
              <a:t>t</a:t>
            </a:r>
            <a:endParaRPr lang="en-US" altLang="zh-CN" i="1" baseline="-25000" dirty="0"/>
          </a:p>
          <a:p>
            <a:r>
              <a:rPr lang="zh-CN" altLang="en-US" dirty="0">
                <a:cs typeface="Times New Roman" panose="02020603050405020304" pitchFamily="18" charset="0"/>
              </a:rPr>
              <a:t>布朗运动微分的期望和标准差</a:t>
            </a:r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r>
              <a:rPr lang="zh-CN" altLang="en-US" dirty="0">
                <a:cs typeface="Times New Roman" panose="02020603050405020304" pitchFamily="18" charset="0"/>
              </a:rPr>
              <a:t>布朗运动处处连续但处处不可导</a:t>
            </a:r>
            <a:r>
              <a:rPr lang="en-US" altLang="zh-CN" dirty="0" err="1">
                <a:cs typeface="Times New Roman" panose="02020603050405020304" pitchFamily="18" charset="0"/>
              </a:rPr>
              <a:t>lim</a:t>
            </a:r>
            <a:r>
              <a:rPr lang="el-GR" altLang="zh-CN" baseline="-25000" dirty="0">
                <a:cs typeface="Times New Roman" panose="02020603050405020304" pitchFamily="18" charset="0"/>
              </a:rPr>
              <a:t>Δ→</a:t>
            </a:r>
            <a:r>
              <a:rPr lang="en-US" altLang="zh-CN" baseline="-25000" dirty="0">
                <a:cs typeface="Times New Roman" panose="02020603050405020304" pitchFamily="18" charset="0"/>
              </a:rPr>
              <a:t>0</a:t>
            </a:r>
            <a:r>
              <a:rPr lang="zh-CN" altLang="en-US" baseline="-25000" dirty="0">
                <a:cs typeface="Times New Roman" panose="02020603050405020304" pitchFamily="18" charset="0"/>
              </a:rPr>
              <a:t> </a:t>
            </a:r>
            <a:r>
              <a:rPr lang="zh-CN" altLang="en-US" dirty="0">
                <a:cs typeface="Times New Roman" panose="02020603050405020304" pitchFamily="18" charset="0"/>
              </a:rPr>
              <a:t>√</a:t>
            </a:r>
            <a:r>
              <a:rPr lang="el-GR" altLang="zh-CN" dirty="0">
                <a:cs typeface="Times New Roman" panose="02020603050405020304" pitchFamily="18" charset="0"/>
              </a:rPr>
              <a:t>Δ</a:t>
            </a:r>
            <a:r>
              <a:rPr lang="en-US" altLang="zh-CN" dirty="0">
                <a:cs typeface="Times New Roman" panose="02020603050405020304" pitchFamily="18" charset="0"/>
              </a:rPr>
              <a:t>/</a:t>
            </a:r>
            <a:r>
              <a:rPr lang="el-GR" altLang="zh-CN" dirty="0">
                <a:cs typeface="Times New Roman" panose="02020603050405020304" pitchFamily="18" charset="0"/>
              </a:rPr>
              <a:t>Δ</a:t>
            </a:r>
            <a:r>
              <a:rPr lang="en-US" altLang="zh-CN" dirty="0">
                <a:cs typeface="Times New Roman" panose="02020603050405020304" pitchFamily="18" charset="0"/>
              </a:rPr>
              <a:t>=∞</a:t>
            </a:r>
          </a:p>
          <a:p>
            <a:pPr lvl="1"/>
            <a:r>
              <a:rPr lang="zh-CN" altLang="zh-CN" dirty="0"/>
              <a:t>不管在多小的时间区段里，布朗运动都是随机的</a:t>
            </a:r>
            <a:endParaRPr lang="en-US" altLang="zh-CN" dirty="0"/>
          </a:p>
          <a:p>
            <a:r>
              <a:rPr lang="zh-CN" altLang="en-US" dirty="0"/>
              <a:t>布朗运动的随机微分描述</a:t>
            </a:r>
            <a:endParaRPr lang="en-US" altLang="zh-CN" dirty="0"/>
          </a:p>
          <a:p>
            <a:pPr lvl="1"/>
            <a:r>
              <a:rPr lang="zh-CN" altLang="en-US" dirty="0"/>
              <a:t>带漂移布朗运动</a:t>
            </a:r>
            <a:endParaRPr lang="en-US" altLang="zh-CN" dirty="0"/>
          </a:p>
          <a:p>
            <a:endParaRPr lang="en-US" altLang="zh-CN" dirty="0">
              <a:cs typeface="Times New Roman" panose="02020603050405020304" pitchFamily="18" charset="0"/>
            </a:endParaRPr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几何布朗运动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531E663-F211-4BA3-90A5-4038222D0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5200D96-E4B9-4667-B485-9BFFFB78F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683" y="1340768"/>
            <a:ext cx="1787445" cy="4167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93D363B-3E34-4194-A893-1B42BECBF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570" y="2492896"/>
            <a:ext cx="3989670" cy="11587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7C790C6-F1D1-4536-8A8A-DA80AFA77C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9246" y="4739401"/>
            <a:ext cx="1530786" cy="3457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61FE44C-6BBA-4ECE-AAFC-AEF7578829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3801" y="5085184"/>
            <a:ext cx="6716671" cy="7167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0BB38D2-EBD3-4194-8B4A-9FB98C3BCC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7524" y="5819521"/>
            <a:ext cx="4202788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653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9B77A9-679A-4B06-A6C7-23234755C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18.2 </a:t>
            </a:r>
            <a:r>
              <a:rPr lang="zh-CN" altLang="en-US" sz="2000" dirty="0"/>
              <a:t>连续时间金融基础</a:t>
            </a:r>
            <a:br>
              <a:rPr lang="en-US" altLang="zh-CN" sz="2000" dirty="0"/>
            </a:br>
            <a:r>
              <a:rPr lang="zh-CN" altLang="en-US" dirty="0"/>
              <a:t>伊藤引理（</a:t>
            </a:r>
            <a:r>
              <a:rPr lang="en-US" altLang="zh-CN" dirty="0"/>
              <a:t>Ito’s Lemma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AC6A3C-939D-41B4-A5BB-ED3086B8A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伊藤引理</a:t>
            </a:r>
            <a:endParaRPr lang="en-US" altLang="zh-CN" b="1" dirty="0"/>
          </a:p>
          <a:p>
            <a:pPr lvl="1"/>
            <a:r>
              <a:rPr lang="zh-CN" altLang="en-US" dirty="0"/>
              <a:t>随机微分法则：如果某个随机变量在做布朗运动，那么这个随机变量的函数的运动是怎样的</a:t>
            </a:r>
            <a:endParaRPr lang="en-US" altLang="zh-CN" dirty="0"/>
          </a:p>
          <a:p>
            <a:pPr lvl="1"/>
            <a:r>
              <a:rPr lang="zh-CN" altLang="en-US" dirty="0"/>
              <a:t>核心思想：</a:t>
            </a:r>
            <a:r>
              <a:rPr lang="zh-CN" altLang="zh-CN" b="1" dirty="0"/>
              <a:t>把函数用泰勒展开展至二阶，仅保留所有</a:t>
            </a:r>
            <a:r>
              <a:rPr lang="en-US" altLang="zh-CN" b="1" i="1" dirty="0"/>
              <a:t>dt</a:t>
            </a:r>
            <a:r>
              <a:rPr lang="zh-CN" altLang="zh-CN" b="1" dirty="0"/>
              <a:t>和</a:t>
            </a:r>
            <a:r>
              <a:rPr lang="en-US" altLang="zh-CN" b="1" i="1" dirty="0" err="1"/>
              <a:t>dz</a:t>
            </a:r>
            <a:r>
              <a:rPr lang="en-US" altLang="zh-CN" b="1" i="1" baseline="-25000" dirty="0" err="1"/>
              <a:t>t</a:t>
            </a:r>
            <a:r>
              <a:rPr lang="zh-CN" altLang="zh-CN" b="1" dirty="0"/>
              <a:t>项，略去其他项，并注意到</a:t>
            </a:r>
            <a:r>
              <a:rPr lang="en-US" altLang="zh-CN" b="1" dirty="0"/>
              <a:t>(</a:t>
            </a:r>
            <a:r>
              <a:rPr lang="en-US" altLang="zh-CN" b="1" i="1" dirty="0" err="1"/>
              <a:t>dz</a:t>
            </a:r>
            <a:r>
              <a:rPr lang="en-US" altLang="zh-CN" b="1" i="1" baseline="-25000" dirty="0" err="1"/>
              <a:t>t</a:t>
            </a:r>
            <a:r>
              <a:rPr lang="en-US" altLang="zh-CN" b="1" dirty="0"/>
              <a:t>)</a:t>
            </a:r>
            <a:r>
              <a:rPr lang="en-US" altLang="zh-CN" b="1" baseline="30000" dirty="0"/>
              <a:t>2</a:t>
            </a:r>
            <a:r>
              <a:rPr lang="en-US" altLang="zh-CN" b="1" i="1" dirty="0"/>
              <a:t>=dt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531E663-F211-4BA3-90A5-4038222D0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DC562EC-B334-4043-9172-7D91C996C2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147977"/>
              </p:ext>
            </p:extLst>
          </p:nvPr>
        </p:nvGraphicFramePr>
        <p:xfrm>
          <a:off x="1047675" y="4713956"/>
          <a:ext cx="2056086" cy="7718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3824">
                  <a:extLst>
                    <a:ext uri="{9D8B030D-6E8A-4147-A177-3AD203B41FA5}">
                      <a16:colId xmlns:a16="http://schemas.microsoft.com/office/drawing/2014/main" val="819054875"/>
                    </a:ext>
                  </a:extLst>
                </a:gridCol>
                <a:gridCol w="694427">
                  <a:extLst>
                    <a:ext uri="{9D8B030D-6E8A-4147-A177-3AD203B41FA5}">
                      <a16:colId xmlns:a16="http://schemas.microsoft.com/office/drawing/2014/main" val="1730869335"/>
                    </a:ext>
                  </a:extLst>
                </a:gridCol>
                <a:gridCol w="667835">
                  <a:extLst>
                    <a:ext uri="{9D8B030D-6E8A-4147-A177-3AD203B41FA5}">
                      <a16:colId xmlns:a16="http://schemas.microsoft.com/office/drawing/2014/main" val="2231933812"/>
                    </a:ext>
                  </a:extLst>
                </a:gridCol>
              </a:tblGrid>
              <a:tr h="192021"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6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i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600" i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dz</a:t>
                      </a:r>
                      <a:r>
                        <a:rPr lang="en-US" sz="1600" i="1" kern="1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zh-CN" sz="1600" i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600" i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dt</a:t>
                      </a:r>
                      <a:endParaRPr lang="zh-CN" sz="1600" i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6174594"/>
                  </a:ext>
                </a:extLst>
              </a:tr>
              <a:tr h="264029"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600" i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dz</a:t>
                      </a:r>
                      <a:r>
                        <a:rPr lang="en-US" sz="1600" i="1" kern="1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zh-CN" sz="1600" i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6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dt</a:t>
                      </a:r>
                      <a:endParaRPr lang="zh-CN" sz="1600" i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600" i="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274285"/>
                  </a:ext>
                </a:extLst>
              </a:tr>
              <a:tr h="264029"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600" i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dt</a:t>
                      </a:r>
                      <a:endParaRPr lang="zh-CN" sz="1600" i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600" i="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600" i="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60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5431979"/>
                  </a:ext>
                </a:extLst>
              </a:tr>
            </a:tbl>
          </a:graphicData>
        </a:graphic>
      </p:graphicFrame>
      <p:pic>
        <p:nvPicPr>
          <p:cNvPr id="10" name="图片 9">
            <a:extLst>
              <a:ext uri="{FF2B5EF4-FFF2-40B4-BE49-F238E27FC236}">
                <a16:creationId xmlns:a16="http://schemas.microsoft.com/office/drawing/2014/main" id="{8BC243D0-9A33-47C4-946C-4B4975E15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3068960"/>
            <a:ext cx="1688907" cy="71675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BBE4963-FE19-45BF-852C-0C52B0A1A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2940428"/>
            <a:ext cx="5589204" cy="327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30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A129B8-9D4A-4E6F-9008-EEBC15BF4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18.2 </a:t>
            </a:r>
            <a:r>
              <a:rPr lang="zh-CN" altLang="en-US" sz="2000" dirty="0"/>
              <a:t>连续时间金融基础</a:t>
            </a:r>
            <a:br>
              <a:rPr lang="en-US" altLang="zh-CN" dirty="0"/>
            </a:br>
            <a:r>
              <a:rPr lang="zh-CN" altLang="en-US" dirty="0"/>
              <a:t>随机积分（</a:t>
            </a:r>
            <a:r>
              <a:rPr lang="en-US" altLang="zh-CN" dirty="0"/>
              <a:t>stochastic integration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7FF39E-945D-427F-B4D2-7C6F5FED0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随机积分定义为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随机积分的结果是一个</a:t>
            </a:r>
            <a:r>
              <a:rPr lang="zh-CN" altLang="en-US" dirty="0"/>
              <a:t>服从正态分布的</a:t>
            </a:r>
            <a:r>
              <a:rPr lang="zh-CN" altLang="zh-CN" dirty="0"/>
              <a:t>随机变量</a:t>
            </a:r>
            <a:endParaRPr lang="en-US" altLang="zh-CN" dirty="0"/>
          </a:p>
          <a:p>
            <a:r>
              <a:rPr lang="zh-CN" altLang="en-US" dirty="0"/>
              <a:t>布朗运动的随机积分表示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解出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期望和方差</a:t>
            </a:r>
            <a:endParaRPr lang="en-US" altLang="zh-CN" dirty="0"/>
          </a:p>
          <a:p>
            <a:pPr lvl="1"/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C77CEE-19D6-4A04-9672-6EA4FF27D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22BC4C-DAE1-4989-A8A4-B6C4C7BE6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573" y="1700808"/>
            <a:ext cx="6489803" cy="51752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E144390-8AE9-4BC3-8DA5-87F2C2581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887" y="3140968"/>
            <a:ext cx="4874226" cy="4740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505E36D-E6B4-4925-BC0D-0B7A95F59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5386" y="3733328"/>
            <a:ext cx="2174726" cy="4877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42329F3-7A98-4089-A8F3-7FAADA96FD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5896" y="4365104"/>
            <a:ext cx="1830986" cy="73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629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15033</TotalTime>
  <Words>1358</Words>
  <Application>Microsoft Office PowerPoint</Application>
  <PresentationFormat>全屏显示(4:3)</PresentationFormat>
  <Paragraphs>189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第18讲 连续时间金融与Black-Scholes公式</vt:lpstr>
      <vt:lpstr>18.1 准备知识：正态分布与对数正态分布 正态分布</vt:lpstr>
      <vt:lpstr>18.1 准备知识：正态分布与对数正态分布 对数正态分布</vt:lpstr>
      <vt:lpstr>18.2 连续时间金融基础 思路</vt:lpstr>
      <vt:lpstr>18.2 连续时间金融基础 从随机游走到布朗运动</vt:lpstr>
      <vt:lpstr>18.2 连续时间金融基础 从随机游走到布朗运动</vt:lpstr>
      <vt:lpstr>18.2 连续时间金融基础 随机微分（stochastic differentiation）</vt:lpstr>
      <vt:lpstr>18.2 连续时间金融基础 伊藤引理（Ito’s Lemma）</vt:lpstr>
      <vt:lpstr>18.2 连续时间金融基础 随机积分（stochastic integration）</vt:lpstr>
      <vt:lpstr>18.3  Black-Scholes公式的偏微分方程推导</vt:lpstr>
      <vt:lpstr>18.3  Black-Scholes公式的偏微分方程推导（续1）</vt:lpstr>
      <vt:lpstr>18.3  Black-Scholes公式的偏微分方程推导（续2）</vt:lpstr>
      <vt:lpstr>18.4  Black-Scholes公式的鞅方法推导 债券与股票价格的积分表示</vt:lpstr>
      <vt:lpstr>18.4  Black-Scholes公式的鞅方法推导 从真实世界到等价鞅测度的变换</vt:lpstr>
      <vt:lpstr>18.4  Black-Scholes公式的鞅方法推导 等价鞅测度中求期望</vt:lpstr>
      <vt:lpstr>18.4  Black-Scholes公式的鞅方法推导 等价鞅测度中求期望（续）</vt:lpstr>
      <vt:lpstr>18.4  Black-Scholes公式的鞅方法推导 Black-Scholes公式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1616</cp:revision>
  <cp:lastPrinted>2019-04-13T01:06:47Z</cp:lastPrinted>
  <dcterms:created xsi:type="dcterms:W3CDTF">2011-05-10T08:48:38Z</dcterms:created>
  <dcterms:modified xsi:type="dcterms:W3CDTF">2019-06-16T06:03:43Z</dcterms:modified>
</cp:coreProperties>
</file>