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82" r:id="rId2"/>
    <p:sldId id="1038" r:id="rId3"/>
    <p:sldId id="1077" r:id="rId4"/>
    <p:sldId id="1078" r:id="rId5"/>
    <p:sldId id="1080" r:id="rId6"/>
    <p:sldId id="1079" r:id="rId7"/>
    <p:sldId id="1082" r:id="rId8"/>
    <p:sldId id="1083" r:id="rId9"/>
    <p:sldId id="1081" r:id="rId10"/>
    <p:sldId id="1084" r:id="rId11"/>
    <p:sldId id="1085" r:id="rId12"/>
    <p:sldId id="1088" r:id="rId13"/>
    <p:sldId id="1086" r:id="rId14"/>
    <p:sldId id="1087" r:id="rId15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kern="1200" dirty="0">
                <a:solidFill>
                  <a:srgbClr val="990033"/>
                </a:solidFill>
                <a:latin typeface="+mn-ea"/>
                <a:ea typeface="宋体" pitchFamily="2" charset="-122"/>
                <a:cs typeface="+mn-cs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  <a:extLst/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12</a:t>
            </a:r>
            <a:r>
              <a:rPr lang="zh-CN" altLang="en-US" sz="4000" dirty="0"/>
              <a:t>讲  </a:t>
            </a:r>
            <a:r>
              <a:rPr lang="en-US" altLang="zh-CN" sz="4000" dirty="0"/>
              <a:t>C-CAPM</a:t>
            </a:r>
            <a:r>
              <a:rPr lang="zh-CN" altLang="en-US" sz="4000" dirty="0"/>
              <a:t>及其讨论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515841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en-US" altLang="zh-CN" sz="1800" dirty="0">
                <a:latin typeface="Arial" pitchFamily="34" charset="0"/>
              </a:rPr>
              <a:t>2019</a:t>
            </a:r>
            <a:r>
              <a:rPr lang="zh-CN" altLang="en-US" sz="1800" dirty="0">
                <a:latin typeface="Arial" pitchFamily="34" charset="0"/>
              </a:rPr>
              <a:t>年</a:t>
            </a:r>
            <a:r>
              <a:rPr lang="en-US" altLang="zh-CN" sz="1800" dirty="0"/>
              <a:t>3</a:t>
            </a:r>
            <a:r>
              <a:rPr lang="zh-CN" altLang="en-US" sz="1800" dirty="0">
                <a:latin typeface="Arial" pitchFamily="34" charset="0"/>
              </a:rPr>
              <a:t>月</a:t>
            </a:r>
            <a:r>
              <a:rPr lang="en-US" altLang="zh-CN" sz="1800" dirty="0"/>
              <a:t>30</a:t>
            </a:r>
            <a:r>
              <a:rPr lang="zh-CN" altLang="en-US" sz="1800" dirty="0">
                <a:latin typeface="Arial" pitchFamily="34" charset="0"/>
              </a:rPr>
              <a:t>日</a:t>
            </a: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43E34F-1E86-46B9-B00E-EE75722D5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12.4.1 </a:t>
            </a:r>
            <a:r>
              <a:rPr lang="zh-CN" altLang="en-US" dirty="0"/>
              <a:t>无风险利率之谜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25D773-E352-4247-BC4E-177474028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假设</a:t>
            </a:r>
            <a:r>
              <a:rPr lang="en-US" altLang="zh-CN" dirty="0"/>
              <a:t>CRRA</a:t>
            </a:r>
            <a:r>
              <a:rPr lang="zh-CN" altLang="en-US" dirty="0"/>
              <a:t>效用函数（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=γ</a:t>
            </a:r>
            <a:r>
              <a:rPr lang="zh-CN" altLang="zh-CN" dirty="0"/>
              <a:t>，</a:t>
            </a:r>
            <a:r>
              <a:rPr lang="en-US" altLang="zh-CN" i="1" dirty="0"/>
              <a:t>P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=γ+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b="1" dirty="0"/>
              <a:t>无风险利率之谜</a:t>
            </a:r>
            <a:r>
              <a:rPr lang="zh-CN" altLang="zh-CN" dirty="0"/>
              <a:t>（</a:t>
            </a:r>
            <a:r>
              <a:rPr lang="en-US" altLang="zh-CN" dirty="0"/>
              <a:t>risk free rate puzzle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中国数据（</a:t>
            </a:r>
            <a:r>
              <a:rPr lang="en-US" altLang="zh-CN" dirty="0"/>
              <a:t>2005-2015</a:t>
            </a:r>
            <a:r>
              <a:rPr lang="zh-CN" altLang="en-US" dirty="0"/>
              <a:t>）：</a:t>
            </a:r>
            <a:r>
              <a:rPr lang="en-US" altLang="zh-CN" i="1" dirty="0"/>
              <a:t>ρ=</a:t>
            </a:r>
            <a:r>
              <a:rPr lang="en-US" altLang="zh-CN" dirty="0"/>
              <a:t>0.02</a:t>
            </a:r>
            <a:r>
              <a:rPr lang="zh-CN" altLang="zh-CN" dirty="0"/>
              <a:t>（对应</a:t>
            </a:r>
            <a:r>
              <a:rPr lang="en-US" altLang="zh-CN" i="1" dirty="0"/>
              <a:t>δ</a:t>
            </a:r>
            <a:r>
              <a:rPr lang="en-US" altLang="zh-CN" i="1" dirty="0">
                <a:sym typeface="Symbol" panose="05050102010706020507" pitchFamily="18" charset="2"/>
              </a:rPr>
              <a:t></a:t>
            </a:r>
            <a:r>
              <a:rPr lang="en-US" altLang="zh-CN" dirty="0"/>
              <a:t>0.98</a:t>
            </a:r>
            <a:r>
              <a:rPr lang="zh-CN" altLang="zh-CN" dirty="0"/>
              <a:t>）</a:t>
            </a:r>
            <a:r>
              <a:rPr lang="zh-CN" altLang="en-US" dirty="0"/>
              <a:t>，</a:t>
            </a:r>
            <a:r>
              <a:rPr lang="en-US" altLang="zh-CN" i="1" dirty="0"/>
              <a:t>γ=</a:t>
            </a:r>
            <a:r>
              <a:rPr lang="en-US" altLang="zh-CN" dirty="0"/>
              <a:t>2</a:t>
            </a:r>
            <a:r>
              <a:rPr lang="zh-CN" altLang="zh-CN" dirty="0"/>
              <a:t>，</a:t>
            </a:r>
            <a:r>
              <a:rPr lang="en-US" altLang="zh-CN" dirty="0"/>
              <a:t>͞</a:t>
            </a:r>
            <a:r>
              <a:rPr lang="en-US" altLang="zh-CN" i="1" dirty="0"/>
              <a:t>g=</a:t>
            </a:r>
            <a:r>
              <a:rPr lang="en-US" altLang="zh-CN" dirty="0"/>
              <a:t>9.7%</a:t>
            </a:r>
            <a:r>
              <a:rPr lang="zh-CN" altLang="zh-CN" dirty="0"/>
              <a:t>，</a:t>
            </a:r>
            <a:r>
              <a:rPr lang="en-US" altLang="zh-CN" i="1" dirty="0"/>
              <a:t>σ</a:t>
            </a:r>
            <a:r>
              <a:rPr lang="en-US" altLang="zh-CN" i="1" baseline="30000" dirty="0"/>
              <a:t>2</a:t>
            </a:r>
            <a:r>
              <a:rPr lang="en-US" altLang="zh-CN" i="1" baseline="-25000" dirty="0"/>
              <a:t>g</a:t>
            </a:r>
            <a:r>
              <a:rPr lang="en-US" altLang="zh-CN" i="1" dirty="0"/>
              <a:t>=</a:t>
            </a:r>
            <a:r>
              <a:rPr lang="en-US" altLang="zh-CN" dirty="0"/>
              <a:t>0.0005</a:t>
            </a:r>
            <a:r>
              <a:rPr lang="zh-CN" altLang="zh-CN" dirty="0"/>
              <a:t>，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r>
              <a:rPr lang="en-US" altLang="zh-CN" dirty="0"/>
              <a:t>C-CAPM</a:t>
            </a:r>
            <a:r>
              <a:rPr lang="zh-CN" altLang="en-US" dirty="0"/>
              <a:t>给出了远高于真实世界的真实利率值（真实世界里接近</a:t>
            </a:r>
            <a:r>
              <a:rPr lang="en-US" altLang="zh-CN" dirty="0"/>
              <a:t>0%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AA9BDC-AAAA-45D1-B441-F3E7A56B8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27F0FFB-0716-40E1-9231-7ADFB1DDF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828" y="1916832"/>
            <a:ext cx="2360344" cy="3870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2FCCA2E-5959-434A-8D36-C892FBE4C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680" y="3279166"/>
            <a:ext cx="3588641" cy="137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891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1C91C7-FD4E-44D3-BAB8-7CB395AD5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12.4.2 </a:t>
            </a:r>
            <a:r>
              <a:rPr lang="zh-CN" altLang="zh-CN" dirty="0"/>
              <a:t>风险溢价之谜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5542E9-D00D-4D00-8269-AEA1D9E52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效用函数为</a:t>
            </a:r>
            <a:r>
              <a:rPr lang="en-US" altLang="zh-CN" dirty="0"/>
              <a:t>CRRA</a:t>
            </a:r>
            <a:r>
              <a:rPr lang="zh-CN" altLang="zh-CN" dirty="0"/>
              <a:t>时</a:t>
            </a:r>
            <a:r>
              <a:rPr lang="zh-CN" altLang="en-US" dirty="0"/>
              <a:t>，</a:t>
            </a:r>
            <a:r>
              <a:rPr lang="en-US" altLang="zh-CN" i="1" dirty="0"/>
              <a:t>m͂=δ(</a:t>
            </a:r>
            <a:r>
              <a:rPr lang="en-US" altLang="zh-CN" dirty="0"/>
              <a:t>1</a:t>
            </a:r>
            <a:r>
              <a:rPr lang="en-US" altLang="zh-CN" i="1" dirty="0"/>
              <a:t>+g͂)</a:t>
            </a:r>
            <a:r>
              <a:rPr lang="en-US" altLang="zh-CN" i="1" baseline="30000" dirty="0"/>
              <a:t>-γ</a:t>
            </a:r>
            <a:endParaRPr lang="zh-CN" altLang="en-US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b="1" dirty="0"/>
              <a:t>风险溢价之谜</a:t>
            </a:r>
            <a:r>
              <a:rPr lang="zh-CN" altLang="zh-CN" dirty="0"/>
              <a:t>（</a:t>
            </a:r>
            <a:r>
              <a:rPr lang="en-US" altLang="zh-CN" dirty="0"/>
              <a:t>equity premium puzzle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美国数据（</a:t>
            </a:r>
            <a:r>
              <a:rPr lang="en-US" altLang="zh-CN" dirty="0"/>
              <a:t>1889-1978</a:t>
            </a:r>
            <a:r>
              <a:rPr lang="zh-CN" altLang="en-US" dirty="0"/>
              <a:t>）：</a:t>
            </a:r>
            <a:r>
              <a:rPr lang="en-US" altLang="zh-CN" i="1" dirty="0"/>
              <a:t> δ=</a:t>
            </a:r>
            <a:r>
              <a:rPr lang="en-US" altLang="zh-CN" dirty="0"/>
              <a:t>0.999 </a:t>
            </a:r>
            <a:r>
              <a:rPr lang="zh-CN" altLang="zh-CN" dirty="0"/>
              <a:t>，</a:t>
            </a:r>
            <a:r>
              <a:rPr lang="en-US" altLang="zh-CN" dirty="0"/>
              <a:t>͞</a:t>
            </a:r>
            <a:r>
              <a:rPr lang="en-US" altLang="zh-CN" i="1" dirty="0"/>
              <a:t>g=</a:t>
            </a:r>
            <a:r>
              <a:rPr lang="en-US" altLang="zh-CN" dirty="0"/>
              <a:t>1.8%</a:t>
            </a:r>
            <a:r>
              <a:rPr lang="zh-CN" altLang="zh-CN" dirty="0"/>
              <a:t>，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g</a:t>
            </a:r>
            <a:r>
              <a:rPr lang="en-US" altLang="zh-CN" i="1" dirty="0"/>
              <a:t>=</a:t>
            </a:r>
            <a:r>
              <a:rPr lang="en-US" altLang="zh-CN" dirty="0"/>
              <a:t>3.6%</a:t>
            </a:r>
            <a:r>
              <a:rPr lang="zh-CN" altLang="zh-CN" dirty="0"/>
              <a:t>，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f</a:t>
            </a:r>
            <a:r>
              <a:rPr lang="en-US" altLang="zh-CN" i="1" dirty="0"/>
              <a:t>=</a:t>
            </a:r>
            <a:r>
              <a:rPr lang="en-US" altLang="zh-CN" dirty="0"/>
              <a:t>0.8%</a:t>
            </a:r>
            <a:r>
              <a:rPr lang="zh-CN" altLang="zh-CN" dirty="0"/>
              <a:t>，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S&amp;P</a:t>
            </a:r>
            <a:r>
              <a:rPr lang="en-US" altLang="zh-CN" baseline="-25000" dirty="0"/>
              <a:t>500</a:t>
            </a:r>
            <a:r>
              <a:rPr lang="en-US" altLang="zh-CN" dirty="0"/>
              <a:t>=7.0%</a:t>
            </a:r>
            <a:r>
              <a:rPr lang="zh-CN" altLang="zh-CN" dirty="0"/>
              <a:t>，</a:t>
            </a:r>
            <a:r>
              <a:rPr lang="en-US" altLang="zh-CN" i="1" dirty="0"/>
              <a:t>σ</a:t>
            </a:r>
            <a:r>
              <a:rPr lang="en-US" altLang="zh-CN" i="1" baseline="-25000" dirty="0"/>
              <a:t>S&amp;P</a:t>
            </a:r>
            <a:r>
              <a:rPr lang="en-US" altLang="zh-CN" baseline="-25000" dirty="0"/>
              <a:t>500</a:t>
            </a:r>
            <a:r>
              <a:rPr lang="en-US" altLang="zh-CN" dirty="0"/>
              <a:t>=16.5%</a:t>
            </a:r>
            <a:r>
              <a:rPr lang="zh-CN" altLang="en-US" dirty="0"/>
              <a:t>，</a:t>
            </a:r>
            <a:r>
              <a:rPr lang="en-US" altLang="zh-CN" i="1" dirty="0" err="1"/>
              <a:t>cov</a:t>
            </a:r>
            <a:r>
              <a:rPr lang="en-US" altLang="zh-CN" i="1" dirty="0"/>
              <a:t>(g͂, r</a:t>
            </a:r>
            <a:r>
              <a:rPr lang="en-US" altLang="zh-CN" i="1" baseline="-25000" dirty="0"/>
              <a:t>S&amp;P</a:t>
            </a:r>
            <a:r>
              <a:rPr lang="en-US" altLang="zh-CN" baseline="-25000" dirty="0"/>
              <a:t>500</a:t>
            </a:r>
            <a:r>
              <a:rPr lang="en-US" altLang="zh-CN" i="1" dirty="0"/>
              <a:t>) =</a:t>
            </a:r>
            <a:r>
              <a:rPr lang="en-US" altLang="zh-CN" dirty="0"/>
              <a:t>0.3%</a:t>
            </a:r>
            <a:r>
              <a:rPr lang="zh-CN" altLang="en-US" dirty="0"/>
              <a:t>，股票风险溢价</a:t>
            </a:r>
            <a:r>
              <a:rPr lang="en-US" altLang="zh-CN" dirty="0"/>
              <a:t>6.2%</a:t>
            </a:r>
          </a:p>
          <a:p>
            <a:endParaRPr lang="en-US" altLang="zh-CN" dirty="0"/>
          </a:p>
          <a:p>
            <a:pPr lvl="1"/>
            <a:r>
              <a:rPr lang="zh-CN" altLang="zh-CN" dirty="0"/>
              <a:t>从中解出</a:t>
            </a:r>
            <a:r>
              <a:rPr lang="en-US" altLang="zh-CN" i="1" dirty="0"/>
              <a:t>γ</a:t>
            </a:r>
            <a:r>
              <a:rPr lang="en-US" altLang="zh-CN" i="1" dirty="0">
                <a:sym typeface="Symbol" panose="05050102010706020507" pitchFamily="18" charset="2"/>
              </a:rPr>
              <a:t>=</a:t>
            </a:r>
            <a:r>
              <a:rPr lang="en-US" altLang="zh-CN" dirty="0"/>
              <a:t>16——</a:t>
            </a:r>
            <a:r>
              <a:rPr lang="zh-CN" altLang="zh-CN" dirty="0"/>
              <a:t>为了解释在真实世界中所观察到的股票的风险溢价，必须假设消费者</a:t>
            </a:r>
            <a:r>
              <a:rPr lang="zh-CN" altLang="en-US" dirty="0"/>
              <a:t>有</a:t>
            </a:r>
            <a:r>
              <a:rPr lang="zh-CN" altLang="zh-CN" dirty="0"/>
              <a:t>高得不合理的相对风险规避系数</a:t>
            </a:r>
            <a:endParaRPr lang="en-US" altLang="zh-CN" dirty="0"/>
          </a:p>
          <a:p>
            <a:pPr lvl="1"/>
            <a:r>
              <a:rPr lang="zh-CN" altLang="en-US" dirty="0"/>
              <a:t>就算接受</a:t>
            </a:r>
            <a:r>
              <a:rPr lang="en-US" altLang="zh-CN" i="1" dirty="0"/>
              <a:t>γ</a:t>
            </a:r>
            <a:r>
              <a:rPr lang="en-US" altLang="zh-CN" i="1" dirty="0">
                <a:sym typeface="Symbol" panose="05050102010706020507" pitchFamily="18" charset="2"/>
              </a:rPr>
              <a:t>=</a:t>
            </a:r>
            <a:r>
              <a:rPr lang="en-US" altLang="zh-CN" dirty="0"/>
              <a:t>16</a:t>
            </a:r>
            <a:r>
              <a:rPr lang="zh-CN" altLang="en-US" dirty="0"/>
              <a:t>，无风险利率也会远高于真实世界观测值（</a:t>
            </a:r>
            <a:r>
              <a:rPr lang="en-US" altLang="zh-CN" dirty="0"/>
              <a:t>0.8%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7BB76D-59DB-40C5-853C-514DBBACB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D5BBD81-48EC-493F-8991-00F3AE568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844824"/>
            <a:ext cx="3558851" cy="15319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7680E3A-53FF-4AE1-BBF1-5DCD54729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0721" y="2997471"/>
            <a:ext cx="2745333" cy="35952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9F4D07F-F38C-4B74-9B28-7C0246E1C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2204864"/>
            <a:ext cx="1588077" cy="359522"/>
          </a:xfrm>
          <a:prstGeom prst="rect">
            <a:avLst/>
          </a:prstGeom>
        </p:spPr>
      </p:pic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DDA8CB5D-2669-4E4F-81BF-03652B7FFC2F}"/>
              </a:ext>
            </a:extLst>
          </p:cNvPr>
          <p:cNvCxnSpPr/>
          <p:nvPr/>
        </p:nvCxnSpPr>
        <p:spPr>
          <a:xfrm>
            <a:off x="2746631" y="2420888"/>
            <a:ext cx="529225" cy="0"/>
          </a:xfrm>
          <a:prstGeom prst="straightConnector1">
            <a:avLst/>
          </a:prstGeom>
          <a:ln w="12700">
            <a:solidFill>
              <a:srgbClr val="0000FF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6DE685F1-928B-4004-894C-53279724791D}"/>
              </a:ext>
            </a:extLst>
          </p:cNvPr>
          <p:cNvCxnSpPr/>
          <p:nvPr/>
        </p:nvCxnSpPr>
        <p:spPr>
          <a:xfrm>
            <a:off x="5513394" y="3167017"/>
            <a:ext cx="529225" cy="0"/>
          </a:xfrm>
          <a:prstGeom prst="straightConnector1">
            <a:avLst/>
          </a:prstGeom>
          <a:ln w="12700">
            <a:solidFill>
              <a:srgbClr val="0000FF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3F03E8A2-C0F7-4C81-B908-9AEED3D869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9865" y="4697164"/>
            <a:ext cx="3444270" cy="31601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3F35634-2233-45BF-BBE1-35F79B0B89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7265" y="5936058"/>
            <a:ext cx="3689471" cy="37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68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CD040E-5CFF-4736-B1F3-C5A362D1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专题框</a:t>
            </a:r>
            <a:r>
              <a:rPr lang="en-US" altLang="zh-CN" dirty="0"/>
              <a:t>12-1</a:t>
            </a:r>
            <a:r>
              <a:rPr lang="zh-CN" altLang="zh-CN" dirty="0"/>
              <a:t>：风险规避系数的微观估计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182935-A4D0-4838-B5CA-DA9E1A047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问题：</a:t>
            </a:r>
            <a:r>
              <a:rPr lang="zh-CN" altLang="zh-CN" dirty="0"/>
              <a:t>有</a:t>
            </a:r>
            <a:r>
              <a:rPr lang="en-US" altLang="zh-CN" dirty="0"/>
              <a:t>1/2</a:t>
            </a:r>
            <a:r>
              <a:rPr lang="zh-CN" altLang="zh-CN" dirty="0"/>
              <a:t>的概率其财富会增加</a:t>
            </a:r>
            <a:r>
              <a:rPr lang="en-US" altLang="zh-CN" dirty="0"/>
              <a:t>50%</a:t>
            </a:r>
            <a:r>
              <a:rPr lang="zh-CN" altLang="zh-CN" dirty="0"/>
              <a:t>，还有</a:t>
            </a:r>
            <a:r>
              <a:rPr lang="en-US" altLang="zh-CN" dirty="0"/>
              <a:t>1/2</a:t>
            </a:r>
            <a:r>
              <a:rPr lang="zh-CN" altLang="zh-CN" dirty="0"/>
              <a:t>的概率其财富会减少</a:t>
            </a:r>
            <a:r>
              <a:rPr lang="en-US" altLang="zh-CN" dirty="0"/>
              <a:t>50%</a:t>
            </a:r>
            <a:r>
              <a:rPr lang="zh-CN" altLang="zh-CN" dirty="0"/>
              <a:t>。为了消除这种不确定性，愿意损失掉自己初始财富的多大比例</a:t>
            </a:r>
            <a:r>
              <a:rPr lang="zh-CN" altLang="en-US" dirty="0"/>
              <a:t>？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不同的相对风险规避系数</a:t>
            </a:r>
            <a:r>
              <a:rPr lang="en-US" altLang="zh-CN" i="1" dirty="0"/>
              <a:t>γ</a:t>
            </a:r>
            <a:r>
              <a:rPr lang="zh-CN" altLang="zh-CN" dirty="0"/>
              <a:t>对应的</a:t>
            </a:r>
            <a:r>
              <a:rPr lang="en-US" altLang="zh-CN" i="1" dirty="0"/>
              <a:t>x</a:t>
            </a:r>
          </a:p>
          <a:p>
            <a:endParaRPr lang="en-US" altLang="zh-CN" i="1" dirty="0"/>
          </a:p>
          <a:p>
            <a:endParaRPr lang="en-US" altLang="zh-CN" i="1" dirty="0"/>
          </a:p>
          <a:p>
            <a:endParaRPr lang="en-US" altLang="zh-CN" i="1" dirty="0"/>
          </a:p>
          <a:p>
            <a:r>
              <a:rPr lang="zh-CN" altLang="en-US" dirty="0"/>
              <a:t>超过</a:t>
            </a:r>
            <a:r>
              <a:rPr lang="en-US" altLang="zh-CN" dirty="0"/>
              <a:t>5</a:t>
            </a:r>
            <a:r>
              <a:rPr lang="zh-CN" altLang="en-US" dirty="0"/>
              <a:t>的相对风险规避系数是难以让人相信的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44095AA-3DB3-4FD2-AB2F-A1265D91C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AED1FF3-04AE-4FDD-BC14-572CD2588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788" y="2204864"/>
            <a:ext cx="5174425" cy="7304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C4B3BC6-8203-4581-9599-C82467F25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20" y="3837396"/>
            <a:ext cx="8812160" cy="146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88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2DF044-55D0-4DC2-8234-98FDF5E67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12.4.3 </a:t>
            </a:r>
            <a:r>
              <a:rPr lang="zh-CN" altLang="zh-CN" dirty="0"/>
              <a:t>对风险溢价之谜的评论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1CCA08-685F-436D-A10A-6AC9F599F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zh-CN" dirty="0"/>
              <a:t>风险溢价难题是金融理论所取得的一个了不起的成就</a:t>
            </a:r>
            <a:r>
              <a:rPr lang="zh-CN" altLang="en-US" dirty="0"/>
              <a:t>：</a:t>
            </a:r>
            <a:r>
              <a:rPr lang="zh-CN" altLang="zh-CN" dirty="0"/>
              <a:t>有了用来与现实世界中观察到的资产价格进行比较的标尺</a:t>
            </a:r>
            <a:endParaRPr lang="en-US" altLang="zh-CN" dirty="0"/>
          </a:p>
          <a:p>
            <a:pPr lvl="1"/>
            <a:r>
              <a:rPr lang="en-US" altLang="zh-CN" dirty="0"/>
              <a:t>CAPM</a:t>
            </a:r>
            <a:r>
              <a:rPr lang="zh-CN" altLang="zh-CN" dirty="0"/>
              <a:t>无法直接用现实数据来检验</a:t>
            </a:r>
            <a:r>
              <a:rPr lang="zh-CN" altLang="en-US" dirty="0"/>
              <a:t>（不是可用的标尺）</a:t>
            </a:r>
            <a:r>
              <a:rPr lang="en-US" altLang="zh-CN" dirty="0"/>
              <a:t>——</a:t>
            </a:r>
            <a:r>
              <a:rPr lang="zh-CN" altLang="en-US" dirty="0"/>
              <a:t>检验时会联合检验两个假设：</a:t>
            </a: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CAPM</a:t>
            </a:r>
            <a:r>
              <a:rPr lang="zh-CN" altLang="zh-CN" dirty="0"/>
              <a:t>本身是否成立；（</a:t>
            </a:r>
            <a:r>
              <a:rPr lang="en-US" altLang="zh-CN" dirty="0"/>
              <a:t>2</a:t>
            </a:r>
            <a:r>
              <a:rPr lang="zh-CN" altLang="zh-CN" dirty="0"/>
              <a:t>）检验时找的市场组合找得对不对</a:t>
            </a:r>
            <a:endParaRPr lang="en-US" altLang="zh-CN" dirty="0"/>
          </a:p>
          <a:p>
            <a:r>
              <a:rPr lang="zh-CN" altLang="zh-CN" dirty="0"/>
              <a:t>风险溢价之谜暴露了理论的不足</a:t>
            </a:r>
            <a:r>
              <a:rPr lang="zh-CN" altLang="en-US" dirty="0"/>
              <a:t>，因而刺激了金融理论的发展</a:t>
            </a:r>
            <a:endParaRPr lang="en-US" altLang="zh-CN" dirty="0"/>
          </a:p>
          <a:p>
            <a:r>
              <a:rPr lang="zh-CN" altLang="zh-CN" dirty="0"/>
              <a:t>风险溢价之谜产生的最重要原因是，在模型中用相对风险规避系数这个参数表征了两种不同的经济力量</a:t>
            </a:r>
            <a:r>
              <a:rPr lang="zh-CN" altLang="en-US" dirty="0"/>
              <a:t>（跨期与跨状态的消费平滑意愿）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212D56-E804-41DF-A3A8-1C45B4EA9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400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318F3D-8922-4D9D-97C1-21264ADCB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12.5 </a:t>
            </a:r>
            <a:r>
              <a:rPr lang="zh-CN" altLang="zh-CN" dirty="0"/>
              <a:t>对资产定价逻辑的再思考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A6FA34-6987-426B-83D1-9B901020E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关键问题</a:t>
            </a:r>
            <a:endParaRPr lang="en-US" altLang="zh-CN" dirty="0"/>
          </a:p>
          <a:p>
            <a:pPr lvl="1"/>
            <a:r>
              <a:rPr lang="zh-CN" altLang="zh-CN" dirty="0"/>
              <a:t>投资者为什么会买卖资产？</a:t>
            </a:r>
            <a:endParaRPr lang="en-US" altLang="zh-CN" dirty="0"/>
          </a:p>
          <a:p>
            <a:pPr lvl="1"/>
            <a:r>
              <a:rPr lang="zh-CN" altLang="zh-CN" dirty="0"/>
              <a:t>市场上为什么会存在对资产的交易？</a:t>
            </a:r>
            <a:endParaRPr lang="en-US" altLang="zh-CN" dirty="0"/>
          </a:p>
          <a:p>
            <a:r>
              <a:rPr lang="zh-CN" altLang="en-US" dirty="0"/>
              <a:t>误导的逻辑</a:t>
            </a:r>
            <a:endParaRPr lang="en-US" altLang="zh-CN" dirty="0"/>
          </a:p>
          <a:p>
            <a:pPr lvl="1"/>
            <a:r>
              <a:rPr lang="zh-CN" altLang="en-US" dirty="0"/>
              <a:t>对同一种资产有不同的观点不同才会形成交易</a:t>
            </a:r>
            <a:r>
              <a:rPr lang="en-US" altLang="zh-CN" dirty="0"/>
              <a:t>——</a:t>
            </a:r>
            <a:r>
              <a:rPr lang="zh-CN" altLang="en-US" dirty="0"/>
              <a:t>有买有卖才有交易</a:t>
            </a:r>
            <a:endParaRPr lang="en-US" altLang="zh-CN" dirty="0"/>
          </a:p>
          <a:p>
            <a:pPr lvl="1"/>
            <a:r>
              <a:rPr lang="zh-CN" altLang="en-US" dirty="0"/>
              <a:t>正确的观点挣钱，错误的观点亏钱</a:t>
            </a:r>
            <a:endParaRPr lang="en-US" altLang="zh-CN" dirty="0"/>
          </a:p>
          <a:p>
            <a:pPr lvl="1"/>
            <a:r>
              <a:rPr lang="zh-CN" altLang="en-US" dirty="0"/>
              <a:t>资产交易是个零和博弈</a:t>
            </a:r>
            <a:endParaRPr lang="en-US" altLang="zh-CN" dirty="0"/>
          </a:p>
          <a:p>
            <a:r>
              <a:rPr lang="zh-CN" altLang="en-US" dirty="0"/>
              <a:t>正确的逻辑</a:t>
            </a:r>
            <a:endParaRPr lang="en-US" altLang="zh-CN" dirty="0"/>
          </a:p>
          <a:p>
            <a:pPr lvl="1"/>
            <a:r>
              <a:rPr lang="zh-CN" altLang="en-US" dirty="0"/>
              <a:t>对同一种资产的不同观点可能都是对的</a:t>
            </a:r>
            <a:r>
              <a:rPr lang="en-US" altLang="zh-CN" dirty="0"/>
              <a:t>——</a:t>
            </a:r>
            <a:r>
              <a:rPr lang="zh-CN" altLang="en-US" dirty="0"/>
              <a:t>投资者的消费状况决定了他对资产的评价</a:t>
            </a:r>
            <a:endParaRPr lang="en-US" altLang="zh-CN" dirty="0"/>
          </a:p>
          <a:p>
            <a:pPr lvl="1"/>
            <a:r>
              <a:rPr lang="zh-CN" altLang="en-US" dirty="0"/>
              <a:t>资产的交易实现了资源的跨期和跨状态交换，最终交换了不同人的消费，实现了风险分散</a:t>
            </a:r>
            <a:endParaRPr lang="en-US" altLang="zh-CN" dirty="0"/>
          </a:p>
          <a:p>
            <a:pPr lvl="1"/>
            <a:r>
              <a:rPr lang="zh-CN" altLang="en-US" dirty="0"/>
              <a:t>资产交易是个正和博弈</a:t>
            </a:r>
            <a:endParaRPr lang="en-US" altLang="zh-CN" dirty="0"/>
          </a:p>
          <a:p>
            <a:r>
              <a:rPr lang="zh-CN" altLang="en-US" dirty="0"/>
              <a:t>投资分析的正确思路：不是猜心，而是把握市场中那看不见的手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94DD24-39DE-4DA1-AB89-FA1449011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93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F4C632-0A6E-45DC-8592-F9E1F2D6E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C-CAPM</a:t>
            </a:r>
            <a:r>
              <a:rPr lang="zh-CN" altLang="en-US" dirty="0"/>
              <a:t>讨论路线图</a:t>
            </a:r>
          </a:p>
        </p:txBody>
      </p:sp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FE3E32DA-E266-4E57-A19A-01D532A773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7269905"/>
              </p:ext>
            </p:extLst>
          </p:nvPr>
        </p:nvGraphicFramePr>
        <p:xfrm>
          <a:off x="928688" y="1556792"/>
          <a:ext cx="7758111" cy="4303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6037">
                  <a:extLst>
                    <a:ext uri="{9D8B030D-6E8A-4147-A177-3AD203B41FA5}">
                      <a16:colId xmlns:a16="http://schemas.microsoft.com/office/drawing/2014/main" val="635924632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932948905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3748327204"/>
                    </a:ext>
                  </a:extLst>
                </a:gridCol>
              </a:tblGrid>
              <a:tr h="860787"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CAPM</a:t>
                      </a:r>
                      <a:endParaRPr lang="zh-CN" alt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C-CAPM</a:t>
                      </a:r>
                      <a:endParaRPr lang="zh-CN" alt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848162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偏好</a:t>
                      </a:r>
                      <a:endParaRPr lang="en-US" altLang="zh-CN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均值</a:t>
                      </a:r>
                      <a:r>
                        <a:rPr lang="en-US" altLang="zh-CN" sz="2000" dirty="0"/>
                        <a:t>-</a:t>
                      </a:r>
                      <a:r>
                        <a:rPr lang="zh-CN" altLang="en-US" sz="2000" dirty="0"/>
                        <a:t>方差偏好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期望效用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8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878144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行为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组合优化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不确定性下的行为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9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75817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均衡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部分均衡（资产市场）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一般均衡（整个经济）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10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616236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资产定价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证券市场线（</a:t>
                      </a:r>
                      <a:r>
                        <a:rPr lang="en-US" altLang="zh-CN" sz="2000" dirty="0"/>
                        <a:t>SML</a:t>
                      </a:r>
                      <a:r>
                        <a:rPr lang="zh-CN" altLang="en-US" sz="2000" dirty="0"/>
                        <a:t>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C-CAPM</a:t>
                      </a:r>
                      <a:r>
                        <a:rPr lang="zh-CN" altLang="en-US" sz="2000" dirty="0"/>
                        <a:t>定价方程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11</a:t>
                      </a:r>
                      <a:r>
                        <a:rPr lang="zh-CN" altLang="en-US" sz="2000" dirty="0"/>
                        <a:t>、</a:t>
                      </a:r>
                      <a:r>
                        <a:rPr lang="en-US" altLang="zh-CN" sz="2000" dirty="0"/>
                        <a:t>12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475056"/>
                  </a:ext>
                </a:extLst>
              </a:tr>
            </a:tbl>
          </a:graphicData>
        </a:graphic>
      </p:graphicFrame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917F45-7F8D-4100-B926-43DD23814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B010311-94AC-4123-9134-A7EE56A74FD8}"/>
              </a:ext>
            </a:extLst>
          </p:cNvPr>
          <p:cNvSpPr/>
          <p:nvPr/>
        </p:nvSpPr>
        <p:spPr>
          <a:xfrm>
            <a:off x="1027322" y="5044544"/>
            <a:ext cx="7560841" cy="76072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0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1D5AB3-8BBB-4E35-B70C-698C16BFE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sz="2800" dirty="0"/>
            </a:br>
            <a:r>
              <a:rPr lang="en-US" altLang="zh-CN" dirty="0"/>
              <a:t>12.1  C-CAPM</a:t>
            </a:r>
            <a:r>
              <a:rPr lang="zh-CN" altLang="en-US" dirty="0"/>
              <a:t>定价理论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5898A1-A1AF-4E2C-96DB-3A6939A62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资产定价问题就是如何找出随机折现因子</a:t>
            </a:r>
            <a:r>
              <a:rPr lang="en-US" altLang="zh-CN" i="1" dirty="0"/>
              <a:t>m̃</a:t>
            </a:r>
            <a:r>
              <a:rPr lang="zh-CN" altLang="en-US" dirty="0"/>
              <a:t>的问题</a:t>
            </a:r>
            <a:endParaRPr lang="en-US" altLang="zh-CN" dirty="0"/>
          </a:p>
          <a:p>
            <a:pPr lvl="1"/>
            <a:r>
              <a:rPr lang="zh-CN" altLang="zh-CN" dirty="0"/>
              <a:t>理论上</a:t>
            </a:r>
            <a:r>
              <a:rPr lang="zh-CN" altLang="en-US" dirty="0"/>
              <a:t>：构造</a:t>
            </a:r>
            <a:r>
              <a:rPr lang="zh-CN" altLang="zh-CN" dirty="0"/>
              <a:t>随机折现因子，说明它反映了何种影响资产价格的力量</a:t>
            </a:r>
            <a:endParaRPr lang="en-US" altLang="zh-CN" dirty="0"/>
          </a:p>
          <a:p>
            <a:pPr lvl="1"/>
            <a:r>
              <a:rPr lang="zh-CN" altLang="zh-CN" dirty="0"/>
              <a:t>实践</a:t>
            </a:r>
            <a:r>
              <a:rPr lang="zh-CN" altLang="en-US" dirty="0"/>
              <a:t>中：</a:t>
            </a:r>
            <a:r>
              <a:rPr lang="zh-CN" altLang="zh-CN" dirty="0"/>
              <a:t>将随机折现因子</a:t>
            </a:r>
            <a:r>
              <a:rPr lang="zh-CN" altLang="en-US" dirty="0"/>
              <a:t>与</a:t>
            </a:r>
            <a:r>
              <a:rPr lang="zh-CN" altLang="zh-CN" dirty="0"/>
              <a:t>可观测</a:t>
            </a:r>
            <a:r>
              <a:rPr lang="zh-CN" altLang="en-US" dirty="0"/>
              <a:t>数据</a:t>
            </a:r>
            <a:r>
              <a:rPr lang="zh-CN" altLang="zh-CN" dirty="0"/>
              <a:t>联系起来，从而给资产定价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基于消费的资产资本定价模型（</a:t>
            </a:r>
            <a:r>
              <a:rPr lang="en-US" altLang="zh-CN" dirty="0"/>
              <a:t>C-CAPM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一般均衡中所有因素相互影响，任意两个内生变量之间都存在双向因果关系；根据研究课题的关注点而聚焦到某个方向的因果关系上</a:t>
            </a:r>
            <a:endParaRPr lang="en-US" altLang="zh-CN" dirty="0"/>
          </a:p>
          <a:p>
            <a:pPr lvl="1"/>
            <a:r>
              <a:rPr lang="zh-CN" altLang="en-US" dirty="0"/>
              <a:t>资产定价研究：</a:t>
            </a:r>
            <a:r>
              <a:rPr lang="en-US" altLang="zh-CN" i="1" dirty="0"/>
              <a:t>c</a:t>
            </a:r>
            <a:r>
              <a:rPr lang="en-US" altLang="zh-CN" baseline="-25000" dirty="0"/>
              <a:t>0</a:t>
            </a:r>
            <a:r>
              <a:rPr lang="zh-CN" altLang="zh-CN" dirty="0"/>
              <a:t>，</a:t>
            </a:r>
            <a:r>
              <a:rPr lang="en-US" altLang="zh-CN" i="1" dirty="0"/>
              <a:t>c̃</a:t>
            </a:r>
            <a:r>
              <a:rPr lang="en-US" altLang="zh-CN" baseline="-25000" dirty="0"/>
              <a:t>1</a:t>
            </a:r>
            <a:r>
              <a:rPr lang="zh-CN" altLang="en-US" dirty="0"/>
              <a:t>，</a:t>
            </a:r>
            <a:r>
              <a:rPr lang="en-US" altLang="zh-CN" i="1" dirty="0"/>
              <a:t>x̃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i="1" dirty="0"/>
              <a:t>p</a:t>
            </a:r>
            <a:endParaRPr lang="en-US" altLang="zh-CN" i="1" baseline="-25000" dirty="0"/>
          </a:p>
          <a:p>
            <a:pPr lvl="1"/>
            <a:r>
              <a:rPr lang="zh-CN" altLang="en-US" dirty="0"/>
              <a:t>消费行为研究：</a:t>
            </a:r>
            <a:r>
              <a:rPr lang="en-US" altLang="zh-CN" i="1" dirty="0"/>
              <a:t>p</a:t>
            </a:r>
            <a:r>
              <a:rPr lang="zh-CN" altLang="en-US" dirty="0"/>
              <a:t>，</a:t>
            </a:r>
            <a:r>
              <a:rPr lang="en-US" altLang="zh-CN" i="1" dirty="0"/>
              <a:t>x̃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</a:t>
            </a:r>
            <a:r>
              <a:rPr lang="en-US" altLang="zh-CN" i="1" dirty="0"/>
              <a:t> c</a:t>
            </a:r>
            <a:r>
              <a:rPr lang="en-US" altLang="zh-CN" baseline="-25000" dirty="0"/>
              <a:t>0</a:t>
            </a:r>
            <a:r>
              <a:rPr lang="zh-CN" altLang="zh-CN" dirty="0"/>
              <a:t>，</a:t>
            </a:r>
            <a:r>
              <a:rPr lang="en-US" altLang="zh-CN" i="1" dirty="0"/>
              <a:t>c̃</a:t>
            </a:r>
            <a:r>
              <a:rPr lang="en-US" altLang="zh-CN" baseline="-25000" dirty="0"/>
              <a:t>1</a:t>
            </a: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35883C-46DD-407F-8949-807CA7D37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F187996-94FB-4A50-AD98-E709172CF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082" y="3418586"/>
            <a:ext cx="5389836" cy="7304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3FB9633-095D-433B-B932-17BF69BA0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102" y="2420888"/>
            <a:ext cx="3875090" cy="41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59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FA7A82-8AC7-4580-A483-0C3C0C4D8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12.2  </a:t>
            </a:r>
            <a:r>
              <a:rPr lang="zh-CN" altLang="zh-CN" sz="2000" dirty="0"/>
              <a:t>无风险利率的决定</a:t>
            </a:r>
            <a:br>
              <a:rPr lang="en-US" altLang="zh-CN" dirty="0"/>
            </a:br>
            <a:r>
              <a:rPr lang="zh-CN" altLang="en-US" dirty="0"/>
              <a:t>无风险利率表达式的推导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04FEFB-FEC7-45FE-94F9-05D680E3A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从无风险利率开始对资产期望回报率（资产价格）的研究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定义消费的增长率为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定义</a:t>
            </a:r>
            <a:r>
              <a:rPr lang="en-US" altLang="zh-CN" dirty="0"/>
              <a:t>͞</a:t>
            </a:r>
            <a:r>
              <a:rPr lang="en-US" altLang="zh-CN" i="1" dirty="0" err="1"/>
              <a:t>g≡E</a:t>
            </a:r>
            <a:r>
              <a:rPr lang="en-US" altLang="zh-CN" i="1" dirty="0"/>
              <a:t>[g͂]</a:t>
            </a:r>
            <a:r>
              <a:rPr lang="zh-CN" altLang="zh-CN" dirty="0"/>
              <a:t>为消费增长率的期望值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r>
              <a:rPr lang="en-US" altLang="zh-CN" dirty="0"/>
              <a:t>					</a:t>
            </a:r>
            <a:r>
              <a:rPr lang="zh-CN" altLang="en-US" dirty="0"/>
              <a:t>（</a:t>
            </a:r>
            <a:r>
              <a:rPr lang="zh-CN" altLang="zh-CN" dirty="0"/>
              <a:t>在</a:t>
            </a:r>
            <a:r>
              <a:rPr lang="en-US" altLang="zh-CN" dirty="0"/>
              <a:t>͞</a:t>
            </a:r>
            <a:r>
              <a:rPr lang="en-US" altLang="zh-CN" i="1" dirty="0"/>
              <a:t>g</a:t>
            </a:r>
            <a:r>
              <a:rPr lang="zh-CN" altLang="zh-CN" dirty="0"/>
              <a:t>比较小时，</a:t>
            </a:r>
            <a:r>
              <a:rPr lang="en-US" altLang="zh-CN" dirty="0"/>
              <a:t>͞</a:t>
            </a:r>
            <a:r>
              <a:rPr lang="en-US" altLang="zh-CN" i="1" dirty="0"/>
              <a:t>g</a:t>
            </a:r>
            <a:r>
              <a:rPr lang="en-US" altLang="zh-CN" baseline="30000" dirty="0"/>
              <a:t>2</a:t>
            </a:r>
            <a:r>
              <a:rPr lang="zh-CN" altLang="en-US" dirty="0"/>
              <a:t>近似</a:t>
            </a:r>
            <a:r>
              <a:rPr lang="zh-CN" altLang="zh-CN" dirty="0"/>
              <a:t>于</a:t>
            </a:r>
            <a:r>
              <a:rPr lang="en-US" altLang="zh-CN" dirty="0"/>
              <a:t>0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F17A7E-6B42-4462-BA01-FB70FBB99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2AE3746-B595-4461-8FDB-FE3E5C9F7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637" y="1788093"/>
            <a:ext cx="2174726" cy="4167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F491706-0873-4AA6-8529-84A63E8D6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910" y="2525991"/>
            <a:ext cx="960179" cy="686985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E2A50A63-DBD7-4B04-81FC-78145AC3D5FB}"/>
              </a:ext>
            </a:extLst>
          </p:cNvPr>
          <p:cNvSpPr/>
          <p:nvPr/>
        </p:nvSpPr>
        <p:spPr>
          <a:xfrm>
            <a:off x="4091910" y="1788093"/>
            <a:ext cx="336074" cy="416771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14772D4B-CF6F-466C-872C-F773300047AA}"/>
              </a:ext>
            </a:extLst>
          </p:cNvPr>
          <p:cNvSpPr/>
          <p:nvPr/>
        </p:nvSpPr>
        <p:spPr>
          <a:xfrm rot="1498074">
            <a:off x="5971113" y="4329722"/>
            <a:ext cx="1456845" cy="461526"/>
          </a:xfrm>
          <a:prstGeom prst="arc">
            <a:avLst/>
          </a:prstGeom>
          <a:ln w="12700">
            <a:solidFill>
              <a:srgbClr val="0000FF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EA733A9-B742-4B59-B56C-FD49B70E8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5943" y="4005582"/>
            <a:ext cx="5832114" cy="35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16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FA7A82-8AC7-4580-A483-0C3C0C4D8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12.2  </a:t>
            </a:r>
            <a:r>
              <a:rPr lang="zh-CN" altLang="zh-CN" sz="2000" dirty="0"/>
              <a:t>无风险利率的决定</a:t>
            </a:r>
            <a:br>
              <a:rPr lang="en-US" altLang="zh-CN" dirty="0"/>
            </a:br>
            <a:r>
              <a:rPr lang="zh-CN" altLang="en-US" dirty="0"/>
              <a:t>无风险利率表达式的推导（续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04FEFB-FEC7-45FE-94F9-05D680E3A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随机折现因子二阶泰勒展开（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R</a:t>
            </a:r>
            <a:r>
              <a:rPr lang="zh-CN" altLang="zh-CN" dirty="0"/>
              <a:t>相对风险规避系数，</a:t>
            </a:r>
            <a:r>
              <a:rPr lang="en-US" altLang="zh-CN" i="1" dirty="0"/>
              <a:t>P</a:t>
            </a:r>
            <a:r>
              <a:rPr lang="en-US" altLang="zh-CN" i="1" baseline="-25000" dirty="0"/>
              <a:t>R</a:t>
            </a:r>
            <a:r>
              <a:rPr lang="zh-CN" altLang="zh-CN" dirty="0"/>
              <a:t>相对审慎系数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利用前面推导的近似关系有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F17A7E-6B42-4462-BA01-FB70FBB99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9FB6F62-FA71-4E1B-B422-A8C286B36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852" y="1772816"/>
            <a:ext cx="5346296" cy="24731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9CA8771-5225-496B-BA87-ED2AFA2D2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969" y="4834843"/>
            <a:ext cx="3474062" cy="133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146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FA7A82-8AC7-4580-A483-0C3C0C4D8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12.2  </a:t>
            </a:r>
            <a:r>
              <a:rPr lang="zh-CN" altLang="zh-CN" sz="2000" dirty="0"/>
              <a:t>无风险利率的决定</a:t>
            </a:r>
            <a:br>
              <a:rPr lang="en-US" altLang="zh-CN" dirty="0"/>
            </a:br>
            <a:r>
              <a:rPr lang="zh-CN" altLang="en-US" dirty="0"/>
              <a:t>无风险利率表达式的推导（续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04FEFB-FEC7-45FE-94F9-05D680E3A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无风险利率的表达式（</a:t>
            </a:r>
            <a:r>
              <a:rPr lang="zh-CN" altLang="zh-CN" dirty="0"/>
              <a:t>消费者的主观贴现率</a:t>
            </a:r>
            <a:r>
              <a:rPr lang="zh-CN" altLang="en-US" dirty="0"/>
              <a:t>定义</a:t>
            </a:r>
            <a:r>
              <a:rPr lang="zh-CN" altLang="zh-CN" dirty="0"/>
              <a:t>为</a:t>
            </a:r>
            <a:r>
              <a:rPr lang="en-US" altLang="zh-CN" i="1" dirty="0"/>
              <a:t>ρ≡</a:t>
            </a:r>
            <a:r>
              <a:rPr lang="en-US" altLang="zh-CN" dirty="0"/>
              <a:t>1</a:t>
            </a:r>
            <a:r>
              <a:rPr lang="en-US" altLang="zh-CN" i="1" dirty="0"/>
              <a:t>/δ-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r>
              <a:rPr lang="zh-CN" altLang="zh-CN" dirty="0"/>
              <a:t>因为</a:t>
            </a:r>
            <a:r>
              <a:rPr lang="en-US" altLang="zh-CN" dirty="0"/>
              <a:t>͞</a:t>
            </a:r>
            <a:r>
              <a:rPr lang="en-US" altLang="zh-CN" i="1" dirty="0"/>
              <a:t>g</a:t>
            </a:r>
            <a:r>
              <a:rPr lang="zh-CN" altLang="zh-CN" dirty="0"/>
              <a:t>与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g</a:t>
            </a:r>
            <a:r>
              <a:rPr lang="en-US" altLang="zh-CN" i="1" baseline="30000" dirty="0"/>
              <a:t> </a:t>
            </a:r>
            <a:r>
              <a:rPr lang="en-US" altLang="zh-CN" baseline="30000" dirty="0"/>
              <a:t>2</a:t>
            </a:r>
            <a:r>
              <a:rPr lang="zh-CN" altLang="zh-CN" dirty="0"/>
              <a:t>都是较小的数，所以在分母中忽略去它们，将分母直接变成</a:t>
            </a:r>
            <a:r>
              <a:rPr lang="en-US" altLang="zh-CN" i="1" dirty="0"/>
              <a:t>δ</a:t>
            </a:r>
            <a:r>
              <a:rPr lang="zh-CN" altLang="zh-CN" dirty="0"/>
              <a:t>（</a:t>
            </a:r>
            <a:r>
              <a:rPr lang="zh-CN" altLang="en-US" dirty="0"/>
              <a:t>近似关系：</a:t>
            </a:r>
            <a:r>
              <a:rPr lang="zh-CN" altLang="zh-CN" dirty="0"/>
              <a:t>当</a:t>
            </a:r>
            <a:r>
              <a:rPr lang="en-US" altLang="zh-CN" i="1" dirty="0"/>
              <a:t>x</a:t>
            </a:r>
            <a:r>
              <a:rPr lang="zh-CN" altLang="zh-CN" dirty="0"/>
              <a:t>很小时，</a:t>
            </a:r>
            <a:r>
              <a:rPr lang="en-US" altLang="zh-CN" i="1" dirty="0"/>
              <a:t>a/(</a:t>
            </a:r>
            <a:r>
              <a:rPr lang="en-US" altLang="zh-CN" dirty="0"/>
              <a:t>1</a:t>
            </a:r>
            <a:r>
              <a:rPr lang="en-US" altLang="zh-CN" i="1" dirty="0"/>
              <a:t>+x) </a:t>
            </a:r>
            <a:r>
              <a:rPr lang="en-US" altLang="zh-CN" i="1" dirty="0">
                <a:sym typeface="Symbol" panose="05050102010706020507" pitchFamily="18" charset="2"/>
              </a:rPr>
              <a:t></a:t>
            </a:r>
            <a:r>
              <a:rPr lang="en-US" altLang="zh-CN" i="1" dirty="0"/>
              <a:t>a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F17A7E-6B42-4462-BA01-FB70FBB99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6ADA4DA-6AB4-49EC-B7C1-90FF62568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149" y="1700808"/>
            <a:ext cx="2889703" cy="3160129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1EB0701-CD66-48BD-8887-21E105706551}"/>
              </a:ext>
            </a:extLst>
          </p:cNvPr>
          <p:cNvSpPr/>
          <p:nvPr/>
        </p:nvSpPr>
        <p:spPr>
          <a:xfrm>
            <a:off x="1006558" y="4145280"/>
            <a:ext cx="2120591" cy="939904"/>
          </a:xfrm>
          <a:custGeom>
            <a:avLst/>
            <a:gdLst>
              <a:gd name="connsiteX0" fmla="*/ 344722 w 2102402"/>
              <a:gd name="connsiteY0" fmla="*/ 1016000 h 1016000"/>
              <a:gd name="connsiteX1" fmla="*/ 131362 w 2102402"/>
              <a:gd name="connsiteY1" fmla="*/ 477520 h 1016000"/>
              <a:gd name="connsiteX2" fmla="*/ 2102402 w 2102402"/>
              <a:gd name="connsiteY2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2402" h="1016000">
                <a:moveTo>
                  <a:pt x="344722" y="1016000"/>
                </a:moveTo>
                <a:cubicBezTo>
                  <a:pt x="91568" y="831426"/>
                  <a:pt x="-161585" y="646853"/>
                  <a:pt x="131362" y="477520"/>
                </a:cubicBezTo>
                <a:cubicBezTo>
                  <a:pt x="424309" y="308187"/>
                  <a:pt x="1263355" y="154093"/>
                  <a:pt x="2102402" y="0"/>
                </a:cubicBezTo>
              </a:path>
            </a:pathLst>
          </a:custGeom>
          <a:noFill/>
          <a:ln w="12700">
            <a:solidFill>
              <a:srgbClr val="0000FF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5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FA7A82-8AC7-4580-A483-0C3C0C4D8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12.2  </a:t>
            </a:r>
            <a:r>
              <a:rPr lang="zh-CN" altLang="zh-CN" sz="2000" dirty="0"/>
              <a:t>无风险利率的决定</a:t>
            </a:r>
            <a:br>
              <a:rPr lang="en-US" altLang="zh-CN" dirty="0"/>
            </a:br>
            <a:r>
              <a:rPr lang="zh-CN" altLang="en-US" dirty="0"/>
              <a:t>对无风险利率表达式的说明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04FEFB-FEC7-45FE-94F9-05D680E3A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推导过程的技术性说明</a:t>
            </a:r>
            <a:endParaRPr lang="en-US" altLang="zh-CN" dirty="0"/>
          </a:p>
          <a:p>
            <a:pPr lvl="1"/>
            <a:r>
              <a:rPr lang="zh-CN" altLang="zh-CN" dirty="0"/>
              <a:t>近似并非任意，而是</a:t>
            </a:r>
            <a:r>
              <a:rPr lang="zh-CN" altLang="en-US" dirty="0"/>
              <a:t>遵循泰勒展开（参见附录</a:t>
            </a:r>
            <a:r>
              <a:rPr lang="en-US" altLang="zh-CN" dirty="0"/>
              <a:t>12.B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时间间隔</a:t>
            </a:r>
            <a:r>
              <a:rPr lang="zh-CN" altLang="en-US" dirty="0"/>
              <a:t>越短</a:t>
            </a:r>
            <a:r>
              <a:rPr lang="zh-CN" altLang="zh-CN" dirty="0"/>
              <a:t>，</a:t>
            </a:r>
            <a:r>
              <a:rPr lang="zh-CN" altLang="en-US" dirty="0"/>
              <a:t>近似误差越小</a:t>
            </a:r>
            <a:r>
              <a:rPr lang="en-US" altLang="zh-CN" dirty="0"/>
              <a:t>——</a:t>
            </a:r>
            <a:r>
              <a:rPr lang="zh-CN" altLang="en-US" dirty="0"/>
              <a:t>连续时间金融中约等号就会变成等号</a:t>
            </a:r>
            <a:endParaRPr lang="en-US" altLang="zh-CN" dirty="0"/>
          </a:p>
          <a:p>
            <a:pPr lvl="1"/>
            <a:r>
              <a:rPr lang="zh-CN" altLang="en-US" dirty="0"/>
              <a:t>推导</a:t>
            </a:r>
            <a:r>
              <a:rPr lang="zh-CN" altLang="zh-CN" dirty="0"/>
              <a:t>结论是可靠的，反映了真实不虚的金融逻辑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无风险利率</a:t>
            </a:r>
            <a:r>
              <a:rPr lang="zh-CN" altLang="en-US" dirty="0"/>
              <a:t>中的</a:t>
            </a:r>
            <a:r>
              <a:rPr lang="zh-CN" altLang="zh-CN" dirty="0"/>
              <a:t>三股</a:t>
            </a:r>
            <a:r>
              <a:rPr lang="zh-CN" altLang="en-US" dirty="0"/>
              <a:t>决定</a:t>
            </a:r>
            <a:r>
              <a:rPr lang="zh-CN" altLang="zh-CN" dirty="0"/>
              <a:t>力量</a:t>
            </a:r>
            <a:endParaRPr lang="en-US" altLang="zh-CN" dirty="0"/>
          </a:p>
          <a:p>
            <a:pPr lvl="1"/>
            <a:r>
              <a:rPr lang="zh-CN" altLang="en-US" b="1" dirty="0"/>
              <a:t>人性不耐</a:t>
            </a:r>
            <a:r>
              <a:rPr lang="zh-CN" altLang="en-US" dirty="0"/>
              <a:t>（</a:t>
            </a:r>
            <a:r>
              <a:rPr lang="en-US" altLang="zh-CN" i="1" dirty="0"/>
              <a:t>ρ=</a:t>
            </a:r>
            <a:r>
              <a:rPr lang="en-US" altLang="zh-CN" dirty="0"/>
              <a:t>1</a:t>
            </a:r>
            <a:r>
              <a:rPr lang="en-US" altLang="zh-CN" i="1" dirty="0"/>
              <a:t>/δ-</a:t>
            </a:r>
            <a:r>
              <a:rPr lang="en-US" altLang="zh-CN" dirty="0"/>
              <a:t>1</a:t>
            </a:r>
            <a:r>
              <a:rPr lang="zh-CN" altLang="en-US" dirty="0"/>
              <a:t>）：</a:t>
            </a:r>
            <a:r>
              <a:rPr lang="zh-CN" altLang="zh-CN" dirty="0"/>
              <a:t>消费者越不耐心，</a:t>
            </a:r>
            <a:r>
              <a:rPr lang="zh-CN" altLang="en-US" dirty="0"/>
              <a:t>越不愿储蓄</a:t>
            </a:r>
            <a:r>
              <a:rPr lang="zh-CN" altLang="zh-CN" dirty="0"/>
              <a:t>，</a:t>
            </a:r>
            <a:r>
              <a:rPr lang="zh-CN" altLang="en-US" dirty="0"/>
              <a:t>越是需要更高的</a:t>
            </a:r>
            <a:r>
              <a:rPr lang="zh-CN" altLang="zh-CN" dirty="0"/>
              <a:t>无风险利率</a:t>
            </a:r>
            <a:r>
              <a:rPr lang="zh-CN" altLang="en-US" dirty="0"/>
              <a:t>来平衡</a:t>
            </a:r>
            <a:endParaRPr lang="en-US" altLang="zh-CN" dirty="0"/>
          </a:p>
          <a:p>
            <a:pPr lvl="1"/>
            <a:r>
              <a:rPr lang="zh-CN" altLang="zh-CN" b="1" dirty="0"/>
              <a:t>经济增长</a:t>
            </a:r>
            <a:r>
              <a:rPr lang="zh-CN" altLang="en-US" dirty="0"/>
              <a:t>（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R</a:t>
            </a:r>
            <a:r>
              <a:rPr lang="en-US" altLang="zh-CN" dirty="0" err="1"/>
              <a:t>͞</a:t>
            </a:r>
            <a:r>
              <a:rPr lang="en-US" altLang="zh-CN" i="1" dirty="0" err="1"/>
              <a:t>g</a:t>
            </a:r>
            <a:r>
              <a:rPr lang="zh-CN" altLang="en-US" dirty="0"/>
              <a:t>）：</a:t>
            </a:r>
            <a:r>
              <a:rPr lang="zh-CN" altLang="zh-CN" dirty="0"/>
              <a:t>经济增速越快，</a:t>
            </a:r>
            <a:r>
              <a:rPr lang="zh-CN" altLang="en-US" dirty="0"/>
              <a:t>越不愿储蓄，越是需要更高的无风险利率来平衡</a:t>
            </a:r>
            <a:endParaRPr lang="en-US" altLang="zh-CN" dirty="0"/>
          </a:p>
          <a:p>
            <a:pPr lvl="1"/>
            <a:r>
              <a:rPr lang="zh-CN" altLang="zh-CN" b="1" dirty="0"/>
              <a:t>预防性储蓄</a:t>
            </a:r>
            <a:r>
              <a:rPr lang="zh-CN" altLang="en-US" dirty="0"/>
              <a:t>（</a:t>
            </a:r>
            <a:r>
              <a:rPr lang="en-US" altLang="zh-CN" i="1" dirty="0"/>
              <a:t>-</a:t>
            </a:r>
            <a:r>
              <a:rPr lang="en-US" altLang="zh-CN" dirty="0"/>
              <a:t>0.5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P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σ</a:t>
            </a:r>
            <a:r>
              <a:rPr lang="en-US" altLang="zh-CN" i="1" baseline="-25000" dirty="0"/>
              <a:t>g</a:t>
            </a:r>
            <a:r>
              <a:rPr lang="en-US" altLang="zh-CN" baseline="30000" dirty="0"/>
              <a:t>2</a:t>
            </a:r>
            <a:r>
              <a:rPr lang="zh-CN" altLang="en-US" dirty="0"/>
              <a:t>）：</a:t>
            </a:r>
            <a:r>
              <a:rPr lang="zh-CN" altLang="zh-CN" dirty="0"/>
              <a:t>经济增长的波动性</a:t>
            </a:r>
            <a:r>
              <a:rPr lang="zh-CN" altLang="en-US" dirty="0"/>
              <a:t>越大，</a:t>
            </a:r>
            <a:r>
              <a:rPr lang="zh-CN" altLang="zh-CN" dirty="0"/>
              <a:t>消费者</a:t>
            </a:r>
            <a:r>
              <a:rPr lang="zh-CN" altLang="en-US" dirty="0"/>
              <a:t>出于预防性动机的储蓄意愿越强，所需要平衡的无风险利率就越低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F17A7E-6B42-4462-BA01-FB70FBB99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03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FA7A82-8AC7-4580-A483-0C3C0C4D8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12.2  </a:t>
            </a:r>
            <a:r>
              <a:rPr lang="zh-CN" altLang="zh-CN" sz="2000" dirty="0"/>
              <a:t>无风险利率的决定</a:t>
            </a:r>
            <a:br>
              <a:rPr lang="en-US" altLang="zh-CN" dirty="0"/>
            </a:br>
            <a:r>
              <a:rPr lang="zh-CN" altLang="en-US" dirty="0"/>
              <a:t>对无风险利率表达式的说明（续）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04FEFB-FEC7-45FE-94F9-05D680E3A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三点评论</a:t>
            </a:r>
            <a:endParaRPr lang="en-US" altLang="zh-CN" dirty="0"/>
          </a:p>
          <a:p>
            <a:pPr lvl="1"/>
            <a:r>
              <a:rPr lang="zh-CN" altLang="en-US" dirty="0"/>
              <a:t>推导出来的是真实无风险利率（以消费品为计价物计算的无风险利率），对应真实真实世界中的</a:t>
            </a:r>
            <a:r>
              <a:rPr lang="zh-CN" altLang="zh-CN" dirty="0"/>
              <a:t>国债利率减去通胀预期</a:t>
            </a:r>
            <a:endParaRPr lang="en-US" altLang="zh-CN" dirty="0"/>
          </a:p>
          <a:p>
            <a:pPr lvl="1"/>
            <a:r>
              <a:rPr lang="zh-CN" altLang="zh-CN" dirty="0"/>
              <a:t>无风险利率作为资金的时间价值并不仅仅取决于人的主观耐心程度</a:t>
            </a:r>
            <a:r>
              <a:rPr lang="zh-CN" altLang="en-US" dirty="0"/>
              <a:t>（所以表达式中不仅仅包含</a:t>
            </a:r>
            <a:r>
              <a:rPr lang="en-US" altLang="zh-CN" i="1" dirty="0"/>
              <a:t>ρ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均衡思想</a:t>
            </a:r>
            <a:r>
              <a:rPr lang="zh-CN" altLang="en-US" dirty="0"/>
              <a:t>：</a:t>
            </a:r>
            <a:r>
              <a:rPr lang="zh-CN" altLang="zh-CN" dirty="0"/>
              <a:t>有力量导致消费者储蓄意愿</a:t>
            </a:r>
            <a:r>
              <a:rPr lang="zh-CN" altLang="en-US" dirty="0"/>
              <a:t>降低（升高）</a:t>
            </a:r>
            <a:r>
              <a:rPr lang="zh-CN" altLang="zh-CN" dirty="0"/>
              <a:t>时，就必然会有更高</a:t>
            </a:r>
            <a:r>
              <a:rPr lang="zh-CN" altLang="en-US" dirty="0"/>
              <a:t>（更低）</a:t>
            </a:r>
            <a:r>
              <a:rPr lang="zh-CN" altLang="zh-CN" dirty="0"/>
              <a:t>的利率来与之平衡</a:t>
            </a:r>
            <a:endParaRPr lang="en-US" altLang="zh-CN" dirty="0"/>
          </a:p>
          <a:p>
            <a:r>
              <a:rPr lang="zh-CN" altLang="en-US" dirty="0"/>
              <a:t>消费品不可储存假设与储蓄</a:t>
            </a:r>
            <a:endParaRPr lang="en-US" altLang="zh-CN" dirty="0"/>
          </a:p>
          <a:p>
            <a:pPr lvl="1"/>
            <a:r>
              <a:rPr lang="zh-CN" altLang="en-US" dirty="0"/>
              <a:t>微观层面的消费者总是可以储蓄的</a:t>
            </a:r>
            <a:r>
              <a:rPr lang="en-US" altLang="zh-CN" dirty="0"/>
              <a:t>——</a:t>
            </a:r>
            <a:r>
              <a:rPr lang="zh-CN" altLang="en-US" dirty="0"/>
              <a:t>签订金融契约把自己的消费品借给别人，换取别人未来消费品的偿付</a:t>
            </a:r>
            <a:endParaRPr lang="en-US" altLang="zh-CN" dirty="0"/>
          </a:p>
          <a:p>
            <a:pPr lvl="1"/>
            <a:r>
              <a:rPr lang="zh-CN" altLang="zh-CN" dirty="0"/>
              <a:t>利率的变化保证了微观层面消费者</a:t>
            </a:r>
            <a:r>
              <a:rPr lang="zh-CN" altLang="en-US" dirty="0"/>
              <a:t>（基于利率的最优）</a:t>
            </a:r>
            <a:r>
              <a:rPr lang="zh-CN" altLang="zh-CN" dirty="0"/>
              <a:t>行为与宏观层面的物理约束匹配</a:t>
            </a:r>
            <a:endParaRPr lang="en-US" altLang="zh-CN" dirty="0"/>
          </a:p>
          <a:p>
            <a:pPr lvl="1"/>
            <a:r>
              <a:rPr lang="zh-CN" altLang="zh-CN" dirty="0"/>
              <a:t>尽管在技术上没有</a:t>
            </a:r>
            <a:r>
              <a:rPr lang="zh-CN" altLang="en-US" dirty="0"/>
              <a:t>储存消费品</a:t>
            </a:r>
            <a:r>
              <a:rPr lang="zh-CN" altLang="zh-CN" dirty="0"/>
              <a:t>的可能，但可以用储蓄动机来分析利率的变化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F17A7E-6B42-4462-BA01-FB70FBB99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118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D4113E-47AA-48A6-87E7-DD34B8DA0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12.3 </a:t>
            </a:r>
            <a:r>
              <a:rPr lang="zh-CN" altLang="en-US" dirty="0"/>
              <a:t>风险溢价的决定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88EDE9-4EB6-4EA4-87E4-A838766ABE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风险溢价由资产回报率与代表性消费者边际效用之间的协方差决定</a:t>
            </a:r>
            <a:endParaRPr lang="en-US" altLang="zh-CN" dirty="0"/>
          </a:p>
          <a:p>
            <a:pPr lvl="1"/>
            <a:r>
              <a:rPr lang="zh-CN" altLang="en-US" dirty="0"/>
              <a:t>“雪中送炭”型资产风险溢价小：</a:t>
            </a:r>
            <a:r>
              <a:rPr lang="zh-CN" altLang="zh-CN" dirty="0"/>
              <a:t>回报率与边际效用</a:t>
            </a:r>
            <a:r>
              <a:rPr lang="zh-CN" altLang="en-US" dirty="0"/>
              <a:t>正</a:t>
            </a:r>
            <a:r>
              <a:rPr lang="zh-CN" altLang="zh-CN" dirty="0"/>
              <a:t>相关性</a:t>
            </a:r>
            <a:r>
              <a:rPr lang="zh-CN" altLang="en-US" dirty="0"/>
              <a:t>强（与总消费负相关性强）</a:t>
            </a:r>
            <a:endParaRPr lang="en-US" altLang="zh-CN" dirty="0"/>
          </a:p>
          <a:p>
            <a:pPr lvl="1"/>
            <a:r>
              <a:rPr lang="zh-CN" altLang="en-US" dirty="0"/>
              <a:t>“锦上添花”型资产风险溢价大：</a:t>
            </a:r>
            <a:r>
              <a:rPr lang="zh-CN" altLang="zh-CN" dirty="0"/>
              <a:t>回报率与边际效用</a:t>
            </a:r>
            <a:r>
              <a:rPr lang="zh-CN" altLang="en-US" dirty="0"/>
              <a:t>负</a:t>
            </a:r>
            <a:r>
              <a:rPr lang="zh-CN" altLang="zh-CN" dirty="0"/>
              <a:t>相关性</a:t>
            </a:r>
            <a:r>
              <a:rPr lang="zh-CN" altLang="en-US" dirty="0"/>
              <a:t>强（与总消费正相关性强）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资产的风险溢价由系统风险而非个体风险决定</a:t>
            </a:r>
            <a:endParaRPr lang="en-US" altLang="zh-CN" dirty="0"/>
          </a:p>
          <a:p>
            <a:pPr lvl="1"/>
            <a:r>
              <a:rPr lang="zh-CN" altLang="en-US" dirty="0"/>
              <a:t>完备市场中消费者只承担总消费（总禀赋）的波动，其他波动可被分散掉</a:t>
            </a:r>
            <a:endParaRPr lang="en-US" altLang="zh-CN" dirty="0"/>
          </a:p>
          <a:p>
            <a:pPr lvl="1"/>
            <a:r>
              <a:rPr lang="zh-CN" altLang="en-US" dirty="0"/>
              <a:t>总消费波动就是系统性风险，超出其波动的波动是个体风险</a:t>
            </a:r>
            <a:endParaRPr lang="en-US" altLang="zh-CN" dirty="0"/>
          </a:p>
          <a:p>
            <a:pPr lvl="1"/>
            <a:r>
              <a:rPr lang="zh-CN" altLang="en-US" dirty="0"/>
              <a:t>资产回报中</a:t>
            </a:r>
            <a:r>
              <a:rPr lang="zh-CN" altLang="zh-CN" dirty="0"/>
              <a:t>那些与总消费</a:t>
            </a:r>
            <a:r>
              <a:rPr lang="zh-CN" altLang="en-US" dirty="0"/>
              <a:t>波动</a:t>
            </a:r>
            <a:r>
              <a:rPr lang="zh-CN" altLang="zh-CN" dirty="0"/>
              <a:t>相关的部分才是需要承担的</a:t>
            </a:r>
            <a:r>
              <a:rPr lang="zh-CN" altLang="en-US" dirty="0"/>
              <a:t>“真正风险”</a:t>
            </a:r>
            <a:r>
              <a:rPr lang="zh-CN" altLang="zh-CN" dirty="0"/>
              <a:t>，</a:t>
            </a:r>
            <a:r>
              <a:rPr lang="zh-CN" altLang="en-US" dirty="0"/>
              <a:t>才</a:t>
            </a:r>
            <a:r>
              <a:rPr lang="zh-CN" altLang="zh-CN" dirty="0"/>
              <a:t>会影响</a:t>
            </a:r>
            <a:r>
              <a:rPr lang="zh-CN" altLang="en-US" dirty="0"/>
              <a:t>资产</a:t>
            </a:r>
            <a:r>
              <a:rPr lang="zh-CN" altLang="zh-CN" dirty="0"/>
              <a:t>风险溢价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6A69DE4-BC82-45DD-92D2-DD9348230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1FAF730-4D7A-4889-B786-098C27436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365" y="2852936"/>
            <a:ext cx="3389271" cy="68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64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13981</TotalTime>
  <Words>1395</Words>
  <Application>Microsoft Office PowerPoint</Application>
  <PresentationFormat>全屏显示(4:3)</PresentationFormat>
  <Paragraphs>156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第12讲  C-CAPM及其讨论</vt:lpstr>
      <vt:lpstr>C-CAPM讨论路线图</vt:lpstr>
      <vt:lpstr> 12.1  C-CAPM定价理论</vt:lpstr>
      <vt:lpstr>12.2  无风险利率的决定 无风险利率表达式的推导</vt:lpstr>
      <vt:lpstr>12.2  无风险利率的决定 无风险利率表达式的推导（续1）</vt:lpstr>
      <vt:lpstr>12.2  无风险利率的决定 无风险利率表达式的推导（续2）</vt:lpstr>
      <vt:lpstr>12.2  无风险利率的决定 对无风险利率表达式的说明</vt:lpstr>
      <vt:lpstr>12.2  无风险利率的决定 对无风险利率表达式的说明（续）</vt:lpstr>
      <vt:lpstr>12.3 风险溢价的决定</vt:lpstr>
      <vt:lpstr>12.4.1 无风险利率之谜</vt:lpstr>
      <vt:lpstr>12.4.2 风险溢价之谜</vt:lpstr>
      <vt:lpstr>专题框12-1：风险规避系数的微观估计</vt:lpstr>
      <vt:lpstr>12.4.3 对风险溢价之谜的评论</vt:lpstr>
      <vt:lpstr>12.5 对资产定价逻辑的再思考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1556</cp:revision>
  <cp:lastPrinted>2019-03-23T06:29:16Z</cp:lastPrinted>
  <dcterms:created xsi:type="dcterms:W3CDTF">2011-05-10T08:48:38Z</dcterms:created>
  <dcterms:modified xsi:type="dcterms:W3CDTF">2019-03-31T15:11:52Z</dcterms:modified>
</cp:coreProperties>
</file>