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382" r:id="rId2"/>
    <p:sldId id="383" r:id="rId3"/>
    <p:sldId id="384" r:id="rId4"/>
    <p:sldId id="385" r:id="rId5"/>
    <p:sldId id="386" r:id="rId6"/>
    <p:sldId id="387" r:id="rId7"/>
    <p:sldId id="388" r:id="rId8"/>
    <p:sldId id="389" r:id="rId9"/>
    <p:sldId id="390" r:id="rId10"/>
  </p:sldIdLst>
  <p:sldSz cx="9144000" cy="6858000" type="screen4x3"/>
  <p:notesSz cx="6797675" cy="9928225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00000"/>
    <a:srgbClr val="990033"/>
    <a:srgbClr val="660033"/>
    <a:srgbClr val="660066"/>
    <a:srgbClr val="CC99FF"/>
    <a:srgbClr val="80008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69012ECD-51FC-41F1-AA8D-1B2483CD663E}" styleName="浅色样式 2 - 强调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7E9639D4-E3E2-4D34-9284-5A2195B3D0D7}" styleName="浅色样式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51" autoAdjust="0"/>
    <p:restoredTop sz="94660"/>
  </p:normalViewPr>
  <p:slideViewPr>
    <p:cSldViewPr>
      <p:cViewPr varScale="1">
        <p:scale>
          <a:sx n="63" d="100"/>
          <a:sy n="63" d="100"/>
        </p:scale>
        <p:origin x="660" y="5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4813" cy="495300"/>
          </a:xfrm>
          <a:prstGeom prst="rect">
            <a:avLst/>
          </a:prstGeom>
        </p:spPr>
        <p:txBody>
          <a:bodyPr vert="horz" lIns="95568" tIns="47784" rIns="95568" bIns="47784" rtlCol="0"/>
          <a:lstStyle>
            <a:lvl1pPr algn="l">
              <a:defRPr sz="1300">
                <a:latin typeface="Arial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51276" y="1"/>
            <a:ext cx="2944813" cy="495300"/>
          </a:xfrm>
          <a:prstGeom prst="rect">
            <a:avLst/>
          </a:prstGeom>
        </p:spPr>
        <p:txBody>
          <a:bodyPr vert="horz" lIns="95568" tIns="47784" rIns="95568" bIns="47784" rtlCol="0"/>
          <a:lstStyle>
            <a:lvl1pPr algn="r">
              <a:defRPr sz="1300">
                <a:latin typeface="Arial" pitchFamily="34" charset="0"/>
              </a:defRPr>
            </a:lvl1pPr>
          </a:lstStyle>
          <a:p>
            <a:pPr>
              <a:defRPr/>
            </a:pPr>
            <a:fld id="{06B6F58D-1BB5-4308-B4DD-6C0FC118133A}" type="datetimeFigureOut">
              <a:rPr lang="zh-CN" altLang="en-US"/>
              <a:pPr>
                <a:defRPr/>
              </a:pPr>
              <a:t>2019/5/1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1" y="9431338"/>
            <a:ext cx="2944813" cy="495300"/>
          </a:xfrm>
          <a:prstGeom prst="rect">
            <a:avLst/>
          </a:prstGeom>
        </p:spPr>
        <p:txBody>
          <a:bodyPr vert="horz" lIns="95568" tIns="47784" rIns="95568" bIns="47784" rtlCol="0" anchor="b"/>
          <a:lstStyle>
            <a:lvl1pPr algn="l">
              <a:defRPr sz="1300">
                <a:latin typeface="Arial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51276" y="9431338"/>
            <a:ext cx="2944813" cy="495300"/>
          </a:xfrm>
          <a:prstGeom prst="rect">
            <a:avLst/>
          </a:prstGeom>
        </p:spPr>
        <p:txBody>
          <a:bodyPr vert="horz" lIns="95568" tIns="47784" rIns="95568" bIns="47784" rtlCol="0" anchor="b"/>
          <a:lstStyle>
            <a:lvl1pPr algn="r">
              <a:defRPr sz="1300">
                <a:latin typeface="Arial" pitchFamily="34" charset="0"/>
              </a:defRPr>
            </a:lvl1pPr>
          </a:lstStyle>
          <a:p>
            <a:pPr>
              <a:defRPr/>
            </a:pPr>
            <a:fld id="{C530320A-D8DC-4FBF-B2E0-1088B3E9D69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4813" cy="495300"/>
          </a:xfrm>
          <a:prstGeom prst="rect">
            <a:avLst/>
          </a:prstGeom>
        </p:spPr>
        <p:txBody>
          <a:bodyPr vert="horz" lIns="95568" tIns="47784" rIns="95568" bIns="47784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3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51276" y="1"/>
            <a:ext cx="2944813" cy="495300"/>
          </a:xfrm>
          <a:prstGeom prst="rect">
            <a:avLst/>
          </a:prstGeom>
        </p:spPr>
        <p:txBody>
          <a:bodyPr vert="horz" lIns="95568" tIns="47784" rIns="95568" bIns="47784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300">
                <a:latin typeface="+mn-lt"/>
                <a:ea typeface="+mn-ea"/>
              </a:defRPr>
            </a:lvl1pPr>
          </a:lstStyle>
          <a:p>
            <a:pPr>
              <a:defRPr/>
            </a:pPr>
            <a:fld id="{FC5AFA0E-7F78-4574-9524-75194415ADA9}" type="datetimeFigureOut">
              <a:rPr lang="zh-CN" altLang="en-US"/>
              <a:pPr>
                <a:defRPr/>
              </a:pPr>
              <a:t>2019/5/1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919163" y="746125"/>
            <a:ext cx="4959350" cy="3721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5568" tIns="47784" rIns="95568" bIns="47784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1039" y="4714875"/>
            <a:ext cx="5437187" cy="4467225"/>
          </a:xfrm>
          <a:prstGeom prst="rect">
            <a:avLst/>
          </a:prstGeom>
        </p:spPr>
        <p:txBody>
          <a:bodyPr vert="horz" lIns="95568" tIns="47784" rIns="95568" bIns="47784" rtlCol="0">
            <a:normAutofit/>
          </a:bodyPr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1" y="9431338"/>
            <a:ext cx="2944813" cy="495300"/>
          </a:xfrm>
          <a:prstGeom prst="rect">
            <a:avLst/>
          </a:prstGeom>
        </p:spPr>
        <p:txBody>
          <a:bodyPr vert="horz" lIns="95568" tIns="47784" rIns="95568" bIns="47784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3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51276" y="9431338"/>
            <a:ext cx="2944813" cy="495300"/>
          </a:xfrm>
          <a:prstGeom prst="rect">
            <a:avLst/>
          </a:prstGeom>
        </p:spPr>
        <p:txBody>
          <a:bodyPr vert="horz" lIns="95568" tIns="47784" rIns="95568" bIns="47784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300">
                <a:latin typeface="+mn-lt"/>
                <a:ea typeface="+mn-ea"/>
              </a:defRPr>
            </a:lvl1pPr>
          </a:lstStyle>
          <a:p>
            <a:pPr>
              <a:defRPr/>
            </a:pPr>
            <a:fld id="{07DECCF1-2EC0-46C0-963C-8EB7ABF184E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5" name="矩形 4"/>
          <p:cNvSpPr/>
          <p:nvPr userDrawn="1"/>
        </p:nvSpPr>
        <p:spPr>
          <a:xfrm>
            <a:off x="0" y="1785938"/>
            <a:ext cx="9144000" cy="3786187"/>
          </a:xfrm>
          <a:prstGeom prst="rect">
            <a:avLst/>
          </a:prstGeom>
          <a:solidFill>
            <a:srgbClr val="9900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cxnSp>
        <p:nvCxnSpPr>
          <p:cNvPr id="6" name="直接连接符 5"/>
          <p:cNvCxnSpPr/>
          <p:nvPr userDrawn="1"/>
        </p:nvCxnSpPr>
        <p:spPr>
          <a:xfrm>
            <a:off x="395536" y="3429000"/>
            <a:ext cx="8358187" cy="1588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428596" y="2000240"/>
            <a:ext cx="7858180" cy="928694"/>
          </a:xfrm>
        </p:spPr>
        <p:txBody>
          <a:bodyPr>
            <a:normAutofit/>
          </a:bodyPr>
          <a:lstStyle>
            <a:lvl1pPr algn="l">
              <a:defRPr sz="3000">
                <a:solidFill>
                  <a:schemeClr val="bg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467544" y="3717032"/>
            <a:ext cx="7929618" cy="1214446"/>
          </a:xfrm>
        </p:spPr>
        <p:txBody>
          <a:bodyPr/>
          <a:lstStyle>
            <a:lvl1pPr marL="0" indent="0" algn="l">
              <a:buNone/>
              <a:defRPr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dirty="0"/>
              <a:t>单击此处编辑母版副标题样式</a:t>
            </a:r>
          </a:p>
        </p:txBody>
      </p:sp>
      <p:sp>
        <p:nvSpPr>
          <p:cNvPr id="8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A95D5C-2370-4E2E-9E18-64208CBF73D1}" type="datetime1">
              <a:rPr lang="zh-CN" altLang="en-US"/>
              <a:pPr>
                <a:defRPr/>
              </a:pPr>
              <a:t>2019/5/1</a:t>
            </a:fld>
            <a:endParaRPr lang="zh-CN" altLang="en-US"/>
          </a:p>
        </p:txBody>
      </p:sp>
      <p:sp>
        <p:nvSpPr>
          <p:cNvPr id="9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8B0920-9331-44B4-A71B-D61424E00FA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  <p:sp>
        <p:nvSpPr>
          <p:cNvPr id="11" name="TextBox 10"/>
          <p:cNvSpPr txBox="1"/>
          <p:nvPr userDrawn="1"/>
        </p:nvSpPr>
        <p:spPr>
          <a:xfrm>
            <a:off x="571472" y="742874"/>
            <a:ext cx="57150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solidFill>
                  <a:srgbClr val="990033"/>
                </a:solidFill>
                <a:latin typeface="+mn-ea"/>
                <a:ea typeface="+mn-ea"/>
              </a:rPr>
              <a:t>《</a:t>
            </a:r>
            <a:r>
              <a:rPr lang="zh-CN" altLang="en-US" sz="2000" b="1" dirty="0">
                <a:solidFill>
                  <a:srgbClr val="990033"/>
                </a:solidFill>
                <a:latin typeface="+mn-ea"/>
                <a:ea typeface="+mn-ea"/>
              </a:rPr>
              <a:t>金融经济学二十五讲</a:t>
            </a:r>
            <a:r>
              <a:rPr lang="en-US" altLang="zh-CN" sz="2000" b="1" dirty="0">
                <a:solidFill>
                  <a:srgbClr val="990033"/>
                </a:solidFill>
                <a:latin typeface="+mn-ea"/>
                <a:ea typeface="+mn-ea"/>
              </a:rPr>
              <a:t>》</a:t>
            </a:r>
            <a:r>
              <a:rPr lang="zh-CN" altLang="en-US" sz="2000" b="1" dirty="0">
                <a:solidFill>
                  <a:srgbClr val="990033"/>
                </a:solidFill>
                <a:latin typeface="+mn-ea"/>
                <a:ea typeface="+mn-ea"/>
              </a:rPr>
              <a:t>配套课件</a:t>
            </a:r>
            <a:endParaRPr lang="en-US" altLang="zh-CN" sz="2000" b="1" dirty="0">
              <a:solidFill>
                <a:srgbClr val="990033"/>
              </a:solidFill>
              <a:latin typeface="+mn-ea"/>
              <a:ea typeface="+mn-ea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 baseline="0">
                <a:latin typeface="Arial" pitchFamily="34" charset="0"/>
                <a:ea typeface="黑体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928662" y="1357298"/>
            <a:ext cx="7786687" cy="4714875"/>
          </a:xfrm>
        </p:spPr>
        <p:txBody>
          <a:bodyPr/>
          <a:lstStyle>
            <a:lvl1pPr>
              <a:spcBef>
                <a:spcPts val="1800"/>
              </a:spcBef>
              <a:defRPr sz="1800" baseline="0">
                <a:solidFill>
                  <a:schemeClr val="tx1"/>
                </a:solidFill>
                <a:latin typeface="Times New Roman" panose="02020603050405020304" pitchFamily="18" charset="0"/>
                <a:ea typeface="宋体" pitchFamily="2" charset="-122"/>
              </a:defRPr>
            </a:lvl1pPr>
            <a:lvl2pPr>
              <a:defRPr sz="1600" baseline="0">
                <a:latin typeface="Times New Roman" panose="02020603050405020304" pitchFamily="18" charset="0"/>
                <a:ea typeface="宋体" pitchFamily="2" charset="-122"/>
              </a:defRPr>
            </a:lvl2pPr>
            <a:lvl3pPr>
              <a:defRPr sz="1600" baseline="0">
                <a:latin typeface="Times New Roman" panose="02020603050405020304" pitchFamily="18" charset="0"/>
                <a:ea typeface="宋体" pitchFamily="2" charset="-122"/>
              </a:defRPr>
            </a:lvl3pPr>
            <a:lvl4pPr>
              <a:defRPr sz="1600">
                <a:latin typeface="Times New Roman" panose="02020603050405020304" pitchFamily="18" charset="0"/>
              </a:defRPr>
            </a:lvl4pPr>
            <a:lvl5pPr>
              <a:defRPr sz="1600">
                <a:latin typeface="Times New Roman" panose="02020603050405020304" pitchFamily="18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D23E72-E273-4284-868A-4643E3253FD1}" type="datetime1">
              <a:rPr lang="zh-CN" altLang="en-US"/>
              <a:pPr>
                <a:defRPr/>
              </a:pPr>
              <a:t>2019/5/1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4C29A2-310B-4614-9E82-82EDFD340A4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42910" y="1643050"/>
            <a:ext cx="4038600" cy="4525963"/>
          </a:xfrm>
        </p:spPr>
        <p:txBody>
          <a:bodyPr/>
          <a:lstStyle>
            <a:lvl1pPr>
              <a:defRPr sz="1800">
                <a:solidFill>
                  <a:schemeClr val="tx1"/>
                </a:solidFill>
              </a:defRPr>
            </a:lvl1pPr>
            <a:lvl2pPr>
              <a:defRPr sz="16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786314" y="1643050"/>
            <a:ext cx="4038600" cy="4525963"/>
          </a:xfrm>
        </p:spPr>
        <p:txBody>
          <a:bodyPr/>
          <a:lstStyle>
            <a:lvl1pPr>
              <a:defRPr sz="1800">
                <a:solidFill>
                  <a:schemeClr val="tx1"/>
                </a:solidFill>
              </a:defRPr>
            </a:lvl1pPr>
            <a:lvl2pPr>
              <a:defRPr sz="16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9C1F07-A685-436B-AEAD-190B67CB340D}" type="datetime1">
              <a:rPr lang="zh-CN" altLang="en-US"/>
              <a:pPr>
                <a:defRPr/>
              </a:pPr>
              <a:t>2019/5/1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339228-A952-4448-8F87-FF29D71BA6D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42910" y="1500174"/>
            <a:ext cx="4040188" cy="639762"/>
          </a:xfrm>
        </p:spPr>
        <p:txBody>
          <a:bodyPr anchor="ctr"/>
          <a:lstStyle>
            <a:lvl1pPr marL="0" indent="0" algn="ctr">
              <a:buNone/>
              <a:defRPr sz="1800" b="0" baseline="0">
                <a:solidFill>
                  <a:srgbClr val="660066"/>
                </a:solidFill>
                <a:latin typeface="Times New Roman" pitchFamily="18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786314" y="1500174"/>
            <a:ext cx="4041775" cy="639762"/>
          </a:xfrm>
        </p:spPr>
        <p:txBody>
          <a:bodyPr anchor="ctr"/>
          <a:lstStyle>
            <a:lvl1pPr marL="0" indent="0" algn="ctr">
              <a:buNone/>
              <a:defRPr sz="1800" b="0" baseline="0">
                <a:solidFill>
                  <a:srgbClr val="660066"/>
                </a:solidFill>
                <a:latin typeface="Times New Roman" pitchFamily="18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6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353B86-13DB-42EF-AE9C-E989ADFDEA05}" type="datetime1">
              <a:rPr lang="zh-CN" altLang="en-US"/>
              <a:pPr>
                <a:defRPr/>
              </a:pPr>
              <a:t>2019/5/1</a:t>
            </a:fld>
            <a:endParaRPr lang="zh-CN" altLang="en-US"/>
          </a:p>
        </p:txBody>
      </p:sp>
      <p:sp>
        <p:nvSpPr>
          <p:cNvPr id="7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8E48A5-2352-47BA-A112-0FE5146B45C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6" name="内容占位符 2"/>
          <p:cNvSpPr>
            <a:spLocks noGrp="1"/>
          </p:cNvSpPr>
          <p:nvPr>
            <p:ph idx="1"/>
          </p:nvPr>
        </p:nvSpPr>
        <p:spPr>
          <a:xfrm>
            <a:off x="1187624" y="1700808"/>
            <a:ext cx="7272808" cy="3744417"/>
          </a:xfrm>
        </p:spPr>
        <p:txBody>
          <a:bodyPr/>
          <a:lstStyle>
            <a:lvl1pPr>
              <a:spcBef>
                <a:spcPts val="1800"/>
              </a:spcBef>
              <a:defRPr sz="2000" b="1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defRPr sz="1800" baseline="0">
                <a:latin typeface="Times New Roman" pitchFamily="18" charset="0"/>
              </a:defRPr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7D4D0E-D6BB-49E9-9C78-3FDAC03551E1}" type="datetime1">
              <a:rPr lang="zh-CN" altLang="en-US"/>
              <a:pPr>
                <a:defRPr/>
              </a:pPr>
              <a:t>2019/5/1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DE445D-538B-4B36-B97B-799D81D6965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70801A-4342-419A-BAD3-28ED5414F797}" type="datetime1">
              <a:rPr lang="zh-CN" altLang="en-US"/>
              <a:pPr>
                <a:defRPr/>
              </a:pPr>
              <a:t>2019/5/1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56D941-A598-454B-BA31-33CABC39713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50288" y="2136071"/>
            <a:ext cx="4040188" cy="639762"/>
          </a:xfrm>
        </p:spPr>
        <p:txBody>
          <a:bodyPr anchor="ctr"/>
          <a:lstStyle>
            <a:lvl1pPr marL="0" indent="0" algn="ctr">
              <a:buNone/>
              <a:defRPr sz="1800" b="1" baseline="0">
                <a:latin typeface="Times New Roman" pitchFamily="18" charset="0"/>
                <a:ea typeface="楷体_GB2312" pitchFamily="49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42910" y="2852936"/>
            <a:ext cx="4040188" cy="3312906"/>
          </a:xfrm>
        </p:spPr>
        <p:txBody>
          <a:bodyPr/>
          <a:lstStyle>
            <a:lvl1pPr>
              <a:defRPr sz="1600" baseline="0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1pPr>
            <a:lvl2pPr>
              <a:defRPr sz="1600" baseline="0">
                <a:latin typeface="Times New Roman" pitchFamily="18" charset="0"/>
              </a:defRPr>
            </a:lvl2pPr>
            <a:lvl3pPr>
              <a:defRPr sz="1800" baseline="0">
                <a:latin typeface="Times New Roman" pitchFamily="18" charset="0"/>
              </a:defRPr>
            </a:lvl3pPr>
            <a:lvl4pPr>
              <a:defRPr sz="1600" baseline="0">
                <a:latin typeface="Times New Roman" pitchFamily="18" charset="0"/>
              </a:defRPr>
            </a:lvl4pPr>
            <a:lvl5pPr>
              <a:defRPr sz="1600" baseline="0">
                <a:latin typeface="Times New Roman" pitchFamily="18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788024" y="2132856"/>
            <a:ext cx="4041775" cy="639762"/>
          </a:xfrm>
        </p:spPr>
        <p:txBody>
          <a:bodyPr anchor="ctr"/>
          <a:lstStyle>
            <a:lvl1pPr marL="0" indent="0" algn="ctr">
              <a:buNone/>
              <a:defRPr sz="1800" b="1" baseline="0">
                <a:latin typeface="Times New Roman" pitchFamily="18" charset="0"/>
                <a:ea typeface="楷体_GB2312" pitchFamily="49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786314" y="2852936"/>
            <a:ext cx="4041775" cy="3312906"/>
          </a:xfrm>
        </p:spPr>
        <p:txBody>
          <a:bodyPr/>
          <a:lstStyle>
            <a:lvl1pPr>
              <a:defRPr sz="1600" baseline="0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1pPr>
            <a:lvl2pPr>
              <a:defRPr sz="1600" baseline="0">
                <a:latin typeface="Times New Roman" pitchFamily="18" charset="0"/>
              </a:defRPr>
            </a:lvl2pPr>
            <a:lvl3pPr>
              <a:defRPr sz="1800" baseline="0">
                <a:latin typeface="Times New Roman" pitchFamily="18" charset="0"/>
              </a:defRPr>
            </a:lvl3pPr>
            <a:lvl4pPr>
              <a:defRPr sz="1600" baseline="0">
                <a:latin typeface="Times New Roman" pitchFamily="18" charset="0"/>
              </a:defRPr>
            </a:lvl4pPr>
            <a:lvl5pPr>
              <a:defRPr sz="1600" baseline="0">
                <a:latin typeface="Times New Roman" pitchFamily="18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10" name="内容占位符 2"/>
          <p:cNvSpPr>
            <a:spLocks noGrp="1"/>
          </p:cNvSpPr>
          <p:nvPr>
            <p:ph idx="13"/>
          </p:nvPr>
        </p:nvSpPr>
        <p:spPr>
          <a:xfrm>
            <a:off x="909940" y="1108352"/>
            <a:ext cx="7786687" cy="808480"/>
          </a:xfrm>
        </p:spPr>
        <p:txBody>
          <a:bodyPr/>
          <a:lstStyle>
            <a:lvl1pPr marL="0" indent="0">
              <a:spcBef>
                <a:spcPts val="0"/>
              </a:spcBef>
              <a:buNone/>
              <a:defRPr lang="zh-CN" altLang="en-US" sz="1600" kern="1200" baseline="0" dirty="0" smtClean="0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  <a:cs typeface="+mn-cs"/>
              </a:defRPr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marL="342900" lvl="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SzPct val="75000"/>
              <a:buFont typeface="Wingdings" pitchFamily="2" charset="2"/>
              <a:buChar char="u"/>
            </a:pPr>
            <a:r>
              <a:rPr lang="zh-CN" altLang="en-US" dirty="0"/>
              <a:t>单击此处编辑母版文本样式</a:t>
            </a:r>
          </a:p>
        </p:txBody>
      </p:sp>
      <p:sp>
        <p:nvSpPr>
          <p:cNvPr id="8" name="日期占位符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CE6FAA-8371-4E6A-B342-0D2C2F864C88}" type="datetime1">
              <a:rPr lang="zh-CN" altLang="en-US"/>
              <a:pPr>
                <a:defRPr/>
              </a:pPr>
              <a:t>2019/5/1</a:t>
            </a:fld>
            <a:endParaRPr lang="zh-CN" altLang="en-US"/>
          </a:p>
        </p:txBody>
      </p:sp>
      <p:sp>
        <p:nvSpPr>
          <p:cNvPr id="9" name="页脚占位符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1" name="灯片编号占位符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816CB2-F0AF-4685-831F-1FA3FB8ADE0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928688" y="0"/>
            <a:ext cx="7758112" cy="928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928688" y="1285875"/>
            <a:ext cx="7786687" cy="4714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785813" y="635793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B0B1F943-31FD-4698-99BE-5378A251F629}" type="datetime1">
              <a:rPr lang="zh-CN" altLang="en-US"/>
              <a:pPr>
                <a:defRPr/>
              </a:pPr>
              <a:t>2019/5/1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357563" y="6357938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715125" y="635793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0D244337-6DAB-4CB0-8F8C-57E9F591FA8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0" y="0"/>
            <a:ext cx="428596" cy="6858000"/>
          </a:xfrm>
          <a:prstGeom prst="rect">
            <a:avLst/>
          </a:prstGeom>
          <a:gradFill flip="none" rotWithShape="1">
            <a:gsLst>
              <a:gs pos="75000">
                <a:srgbClr val="990033"/>
              </a:gs>
              <a:gs pos="100000">
                <a:srgbClr val="CC99FF"/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cxnSp>
        <p:nvCxnSpPr>
          <p:cNvPr id="8" name="直接连接符 7"/>
          <p:cNvCxnSpPr/>
          <p:nvPr userDrawn="1"/>
        </p:nvCxnSpPr>
        <p:spPr>
          <a:xfrm rot="10800000">
            <a:off x="928688" y="1000125"/>
            <a:ext cx="7786687" cy="1588"/>
          </a:xfrm>
          <a:prstGeom prst="line">
            <a:avLst/>
          </a:prstGeom>
          <a:ln w="19050">
            <a:solidFill>
              <a:srgbClr val="9900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35" name="TextBox 9"/>
          <p:cNvSpPr txBox="1">
            <a:spLocks noChangeArrowheads="1"/>
          </p:cNvSpPr>
          <p:nvPr userDrawn="1"/>
        </p:nvSpPr>
        <p:spPr bwMode="auto">
          <a:xfrm>
            <a:off x="59410" y="1214422"/>
            <a:ext cx="369332" cy="3929090"/>
          </a:xfrm>
          <a:prstGeom prst="rect">
            <a:avLst/>
          </a:prstGeom>
          <a:noFill/>
          <a:ln>
            <a:noFill/>
          </a:ln>
          <a:extLst/>
        </p:spPr>
        <p:txBody>
          <a:bodyPr vert="eaVert"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1200" baseline="0" dirty="0">
                <a:solidFill>
                  <a:schemeClr val="bg1"/>
                </a:solidFill>
                <a:latin typeface="Times New Roman" pitchFamily="18" charset="0"/>
                <a:ea typeface="宋体" pitchFamily="2" charset="-122"/>
              </a:rPr>
              <a:t>《</a:t>
            </a:r>
            <a:r>
              <a:rPr lang="zh-CN" altLang="en-US" sz="1200" baseline="0" dirty="0">
                <a:solidFill>
                  <a:schemeClr val="bg1"/>
                </a:solidFill>
                <a:latin typeface="Times New Roman" pitchFamily="18" charset="0"/>
                <a:ea typeface="宋体" pitchFamily="2" charset="-122"/>
              </a:rPr>
              <a:t>金融经济学二十五讲</a:t>
            </a:r>
            <a:r>
              <a:rPr lang="en-US" altLang="zh-CN" sz="1200" baseline="0" dirty="0">
                <a:solidFill>
                  <a:schemeClr val="bg1"/>
                </a:solidFill>
                <a:latin typeface="Times New Roman" pitchFamily="18" charset="0"/>
                <a:ea typeface="宋体" pitchFamily="2" charset="-122"/>
              </a:rPr>
              <a:t>》</a:t>
            </a:r>
            <a:r>
              <a:rPr lang="zh-CN" altLang="en-US" sz="1200" baseline="0" dirty="0">
                <a:solidFill>
                  <a:schemeClr val="bg1"/>
                </a:solidFill>
                <a:latin typeface="Times New Roman" pitchFamily="18" charset="0"/>
                <a:ea typeface="宋体" pitchFamily="2" charset="-122"/>
              </a:rPr>
              <a:t>配套课件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706" r:id="rId1"/>
    <p:sldLayoutId id="2147485707" r:id="rId2"/>
    <p:sldLayoutId id="2147485696" r:id="rId3"/>
    <p:sldLayoutId id="2147485697" r:id="rId4"/>
    <p:sldLayoutId id="2147485699" r:id="rId5"/>
    <p:sldLayoutId id="2147485700" r:id="rId6"/>
    <p:sldLayoutId id="2147485708" r:id="rId7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0" kern="1200" baseline="0">
          <a:solidFill>
            <a:srgbClr val="990033"/>
          </a:solidFill>
          <a:latin typeface="Arial" pitchFamily="34" charset="0"/>
          <a:ea typeface="黑体" pitchFamily="49" charset="-122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800080"/>
          </a:solidFill>
          <a:latin typeface="楷体_GB2312" pitchFamily="49" charset="-122"/>
          <a:ea typeface="楷体_GB2312" pitchFamily="49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800080"/>
          </a:solidFill>
          <a:latin typeface="楷体_GB2312" pitchFamily="49" charset="-122"/>
          <a:ea typeface="楷体_GB2312" pitchFamily="49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800080"/>
          </a:solidFill>
          <a:latin typeface="楷体_GB2312" pitchFamily="49" charset="-122"/>
          <a:ea typeface="楷体_GB2312" pitchFamily="49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800080"/>
          </a:solidFill>
          <a:latin typeface="楷体_GB2312" pitchFamily="49" charset="-122"/>
          <a:ea typeface="楷体_GB2312" pitchFamily="49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3200">
          <a:solidFill>
            <a:srgbClr val="800080"/>
          </a:solidFill>
          <a:latin typeface="黑体" pitchFamily="2" charset="-122"/>
          <a:ea typeface="黑体" pitchFamily="2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3200">
          <a:solidFill>
            <a:srgbClr val="800080"/>
          </a:solidFill>
          <a:latin typeface="黑体" pitchFamily="2" charset="-122"/>
          <a:ea typeface="黑体" pitchFamily="2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3200">
          <a:solidFill>
            <a:srgbClr val="800080"/>
          </a:solidFill>
          <a:latin typeface="黑体" pitchFamily="2" charset="-122"/>
          <a:ea typeface="黑体" pitchFamily="2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3200">
          <a:solidFill>
            <a:srgbClr val="800080"/>
          </a:solidFill>
          <a:latin typeface="黑体" pitchFamily="2" charset="-122"/>
          <a:ea typeface="黑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75000"/>
        <a:buFont typeface="Wingdings" pitchFamily="2" charset="2"/>
        <a:buChar char="u"/>
        <a:defRPr sz="2000" kern="1200" baseline="0">
          <a:solidFill>
            <a:schemeClr val="tx1"/>
          </a:solidFill>
          <a:latin typeface="Times New Roman" panose="02020603050405020304" pitchFamily="18" charset="0"/>
          <a:ea typeface="宋体" pitchFamily="2" charset="-122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 baseline="0">
          <a:solidFill>
            <a:schemeClr val="tx1"/>
          </a:solidFill>
          <a:latin typeface="Times New Roman" panose="02020603050405020304" pitchFamily="18" charset="0"/>
          <a:ea typeface="宋体" pitchFamily="2" charset="-122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 baseline="0">
          <a:solidFill>
            <a:schemeClr val="tx1"/>
          </a:solidFill>
          <a:latin typeface="Times New Roman" panose="02020603050405020304" pitchFamily="18" charset="0"/>
          <a:ea typeface="宋体" pitchFamily="2" charset="-122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Times New Roman" panose="02020603050405020304" pitchFamily="18" charset="0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Times New Roman" panose="02020603050405020304" pitchFamily="18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emf"/><Relationship Id="rId5" Type="http://schemas.openxmlformats.org/officeDocument/2006/relationships/image" Target="../media/image4.emf"/><Relationship Id="rId4" Type="http://schemas.openxmlformats.org/officeDocument/2006/relationships/image" Target="../media/image3.em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emf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标题 1"/>
          <p:cNvSpPr>
            <a:spLocks noGrp="1"/>
          </p:cNvSpPr>
          <p:nvPr>
            <p:ph type="ctrTitle"/>
          </p:nvPr>
        </p:nvSpPr>
        <p:spPr>
          <a:xfrm>
            <a:off x="684213" y="1989138"/>
            <a:ext cx="8105775" cy="1223838"/>
          </a:xfrm>
        </p:spPr>
        <p:txBody>
          <a:bodyPr>
            <a:normAutofit/>
          </a:bodyPr>
          <a:lstStyle/>
          <a:p>
            <a:pPr eaLnBrk="1" hangingPunct="1"/>
            <a:r>
              <a:rPr lang="zh-CN" altLang="en-US" sz="4000" dirty="0"/>
              <a:t>第</a:t>
            </a:r>
            <a:r>
              <a:rPr lang="en-US" altLang="zh-CN" sz="4000" dirty="0"/>
              <a:t>7</a:t>
            </a:r>
            <a:r>
              <a:rPr lang="zh-CN" altLang="en-US" sz="4000" dirty="0"/>
              <a:t>讲  对</a:t>
            </a:r>
            <a:r>
              <a:rPr lang="en-US" altLang="zh-CN" sz="4000" dirty="0"/>
              <a:t>CAPM</a:t>
            </a:r>
            <a:r>
              <a:rPr lang="zh-CN" altLang="en-US" sz="4000" dirty="0"/>
              <a:t>的讨论</a:t>
            </a:r>
          </a:p>
        </p:txBody>
      </p:sp>
      <p:sp>
        <p:nvSpPr>
          <p:cNvPr id="4099" name="副标题 2"/>
          <p:cNvSpPr>
            <a:spLocks noGrp="1"/>
          </p:cNvSpPr>
          <p:nvPr>
            <p:ph type="subTitle" idx="1"/>
          </p:nvPr>
        </p:nvSpPr>
        <p:spPr>
          <a:xfrm>
            <a:off x="827088" y="3357563"/>
            <a:ext cx="7993062" cy="1857375"/>
          </a:xfrm>
        </p:spPr>
        <p:txBody>
          <a:bodyPr/>
          <a:lstStyle/>
          <a:p>
            <a:pPr eaLnBrk="1" hangingPunct="1"/>
            <a:endParaRPr lang="en-US" altLang="zh-CN" dirty="0">
              <a:latin typeface="Arial" pitchFamily="34" charset="0"/>
            </a:endParaRPr>
          </a:p>
          <a:p>
            <a:pPr eaLnBrk="1" hangingPunct="1"/>
            <a:endParaRPr lang="en-US" altLang="zh-CN" sz="2400" dirty="0">
              <a:latin typeface="Arial" pitchFamily="34" charset="0"/>
            </a:endParaRPr>
          </a:p>
          <a:p>
            <a:pPr eaLnBrk="1" hangingPunct="1"/>
            <a:r>
              <a:rPr lang="zh-CN" altLang="en-US" sz="2400" dirty="0">
                <a:latin typeface="Arial" pitchFamily="34" charset="0"/>
              </a:rPr>
              <a:t>徐高  </a:t>
            </a:r>
            <a:r>
              <a:rPr lang="zh-CN" altLang="en-US" dirty="0">
                <a:latin typeface="Arial" pitchFamily="34" charset="0"/>
              </a:rPr>
              <a:t>博士</a:t>
            </a:r>
            <a:endParaRPr lang="en-US" altLang="zh-CN" dirty="0">
              <a:latin typeface="Arial" pitchFamily="34" charset="0"/>
            </a:endParaRPr>
          </a:p>
          <a:p>
            <a:pPr eaLnBrk="1" hangingPunct="1"/>
            <a:endParaRPr lang="zh-CN" altLang="en-US" sz="1800" dirty="0">
              <a:latin typeface="Arial" pitchFamily="34" charset="0"/>
            </a:endParaRPr>
          </a:p>
          <a:p>
            <a:pPr eaLnBrk="1" hangingPunct="1"/>
            <a:endParaRPr lang="zh-CN" altLang="en-US" sz="1600" dirty="0">
              <a:latin typeface="Arial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7C24192-638A-4BC5-A9E4-7E769DA792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2000" dirty="0"/>
              <a:t>7.1 </a:t>
            </a:r>
            <a:r>
              <a:rPr lang="zh-CN" altLang="en-US" sz="2000" dirty="0"/>
              <a:t>从</a:t>
            </a:r>
            <a:r>
              <a:rPr lang="en-US" altLang="zh-CN" sz="2000" dirty="0"/>
              <a:t>CAPM</a:t>
            </a:r>
            <a:r>
              <a:rPr lang="zh-CN" altLang="en-US" sz="2000" dirty="0"/>
              <a:t>的视角看风险</a:t>
            </a:r>
            <a:br>
              <a:rPr lang="en-US" altLang="zh-CN" dirty="0"/>
            </a:br>
            <a:r>
              <a:rPr lang="zh-CN" altLang="en-US" dirty="0"/>
              <a:t>风险与分散化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A6784DBB-5902-4771-8B10-32FE2024DD7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28662" y="1196752"/>
            <a:ext cx="7786687" cy="4714875"/>
          </a:xfrm>
        </p:spPr>
        <p:txBody>
          <a:bodyPr/>
          <a:lstStyle/>
          <a:p>
            <a:r>
              <a:rPr lang="zh-CN" altLang="en-US" dirty="0"/>
              <a:t>对风险的重新定义</a:t>
            </a:r>
            <a:endParaRPr lang="en-US" altLang="zh-CN" dirty="0"/>
          </a:p>
          <a:p>
            <a:pPr lvl="1"/>
            <a:r>
              <a:rPr lang="zh-CN" altLang="en-US" dirty="0"/>
              <a:t>均值方差分析中，不确定性由资产回报率的波动率来刻画</a:t>
            </a:r>
            <a:endParaRPr lang="en-US" altLang="zh-CN" dirty="0"/>
          </a:p>
          <a:p>
            <a:pPr lvl="1"/>
            <a:r>
              <a:rPr lang="zh-CN" altLang="en-US" dirty="0"/>
              <a:t>但如果某些不确定性可以通过投资者自己的处理而被消除，它就不应该被算作真正的风险，市场也就不应该对持有这些不确定性给出奖励</a:t>
            </a:r>
            <a:endParaRPr lang="en-US" altLang="zh-CN" dirty="0"/>
          </a:p>
          <a:p>
            <a:pPr lvl="1"/>
            <a:r>
              <a:rPr lang="zh-CN" altLang="en-US" dirty="0"/>
              <a:t>分散化可以消除资产回报率中的一部分不确定性，从而降低投资者需要承担的不确定性，所以必须要把风险和分散化联系起来分析</a:t>
            </a:r>
          </a:p>
          <a:p>
            <a:pPr lvl="1"/>
            <a:r>
              <a:rPr lang="zh-CN" altLang="zh-CN" dirty="0"/>
              <a:t>决定资产期望回报率的不是资产回报率的波动率，而是资产回报率与市场组合波动的相关性（</a:t>
            </a:r>
            <a:r>
              <a:rPr lang="en-US" altLang="zh-CN" i="1" dirty="0"/>
              <a:t>β</a:t>
            </a:r>
            <a:r>
              <a:rPr lang="zh-CN" altLang="zh-CN" dirty="0"/>
              <a:t>）</a:t>
            </a:r>
            <a:endParaRPr lang="en-US" altLang="zh-CN" dirty="0"/>
          </a:p>
          <a:p>
            <a:r>
              <a:rPr lang="zh-CN" altLang="en-US" dirty="0"/>
              <a:t>风险的分类</a:t>
            </a:r>
            <a:endParaRPr lang="en-US" altLang="zh-CN" dirty="0"/>
          </a:p>
          <a:p>
            <a:pPr lvl="1"/>
            <a:r>
              <a:rPr lang="zh-CN" altLang="en-US" dirty="0"/>
              <a:t>无法通过分散投资消除掉的不确定性是什么？</a:t>
            </a:r>
            <a:endParaRPr lang="en-US" altLang="zh-CN" dirty="0"/>
          </a:p>
          <a:p>
            <a:pPr lvl="1"/>
            <a:r>
              <a:rPr lang="zh-CN" altLang="en-US" dirty="0"/>
              <a:t>等价问题：分散投资的极致是什么？</a:t>
            </a:r>
            <a:endParaRPr lang="en-US" altLang="zh-CN" dirty="0"/>
          </a:p>
          <a:p>
            <a:pPr lvl="1"/>
            <a:r>
              <a:rPr lang="zh-CN" altLang="zh-CN" dirty="0"/>
              <a:t>持有所有</a:t>
            </a:r>
            <a:r>
              <a:rPr lang="zh-CN" altLang="en-US" dirty="0"/>
              <a:t>风险</a:t>
            </a:r>
            <a:r>
              <a:rPr lang="zh-CN" altLang="zh-CN" dirty="0"/>
              <a:t>资产</a:t>
            </a:r>
            <a:r>
              <a:rPr lang="zh-CN" altLang="en-US" dirty="0"/>
              <a:t>（也就是市场组合）</a:t>
            </a:r>
            <a:r>
              <a:rPr lang="zh-CN" altLang="zh-CN" dirty="0"/>
              <a:t>，就做到了分散投资的极致</a:t>
            </a:r>
            <a:endParaRPr lang="en-US" altLang="zh-CN" dirty="0"/>
          </a:p>
          <a:p>
            <a:pPr lvl="1"/>
            <a:r>
              <a:rPr lang="zh-CN" altLang="en-US" dirty="0"/>
              <a:t>资产价格只奖励对系统性风险的持有</a:t>
            </a:r>
            <a:endParaRPr lang="en-US" altLang="zh-CN" dirty="0"/>
          </a:p>
          <a:p>
            <a:pPr lvl="2"/>
            <a:r>
              <a:rPr lang="zh-CN" altLang="zh-CN" b="1" dirty="0"/>
              <a:t>系统性风险</a:t>
            </a:r>
            <a:r>
              <a:rPr lang="zh-CN" altLang="zh-CN" dirty="0"/>
              <a:t>（</a:t>
            </a:r>
            <a:r>
              <a:rPr lang="en-US" altLang="zh-CN" dirty="0"/>
              <a:t>systematic risk</a:t>
            </a:r>
            <a:r>
              <a:rPr lang="zh-CN" altLang="zh-CN" dirty="0"/>
              <a:t>）</a:t>
            </a:r>
            <a:r>
              <a:rPr lang="zh-CN" altLang="en-US" dirty="0"/>
              <a:t>：市场组合所包含的不可通过分散化而加以消除的波动</a:t>
            </a:r>
            <a:endParaRPr lang="en-US" altLang="zh-CN" dirty="0"/>
          </a:p>
          <a:p>
            <a:pPr lvl="2"/>
            <a:r>
              <a:rPr lang="zh-CN" altLang="zh-CN" b="1" dirty="0"/>
              <a:t>个体风险</a:t>
            </a:r>
            <a:r>
              <a:rPr lang="zh-CN" altLang="zh-CN" dirty="0"/>
              <a:t>（</a:t>
            </a:r>
            <a:r>
              <a:rPr lang="en-US" altLang="zh-CN" dirty="0"/>
              <a:t>idiosyncratic risk</a:t>
            </a:r>
            <a:r>
              <a:rPr lang="zh-CN" altLang="zh-CN" dirty="0"/>
              <a:t>）</a:t>
            </a:r>
            <a:r>
              <a:rPr lang="zh-CN" altLang="en-US" dirty="0"/>
              <a:t>：</a:t>
            </a:r>
            <a:r>
              <a:rPr lang="zh-CN" altLang="zh-CN" dirty="0"/>
              <a:t>各类资产所包含的可以通过分散化</a:t>
            </a:r>
            <a:r>
              <a:rPr lang="zh-CN" altLang="en-US" dirty="0"/>
              <a:t>而</a:t>
            </a:r>
            <a:r>
              <a:rPr lang="zh-CN" altLang="zh-CN" dirty="0"/>
              <a:t>消除的波动</a:t>
            </a:r>
            <a:endParaRPr lang="en-US" altLang="zh-CN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85F5EE3C-B220-4E24-84CE-0D62003400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F4C29A2-310B-4614-9E82-82EDFD340A49}" type="slidenum">
              <a:rPr lang="zh-CN" altLang="en-US" smtClean="0"/>
              <a:pPr>
                <a:defRPr/>
              </a:pPr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6310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7C24192-638A-4BC5-A9E4-7E769DA792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2000" dirty="0"/>
              <a:t>7.1 </a:t>
            </a:r>
            <a:r>
              <a:rPr lang="zh-CN" altLang="en-US" sz="2000" dirty="0"/>
              <a:t>从</a:t>
            </a:r>
            <a:r>
              <a:rPr lang="en-US" altLang="zh-CN" sz="2000" dirty="0"/>
              <a:t>CAPM</a:t>
            </a:r>
            <a:r>
              <a:rPr lang="zh-CN" altLang="en-US" sz="2000" dirty="0"/>
              <a:t>的视角看风险</a:t>
            </a:r>
            <a:br>
              <a:rPr lang="en-US" altLang="zh-CN" dirty="0"/>
            </a:br>
            <a:r>
              <a:rPr lang="zh-CN" altLang="en-US" dirty="0"/>
              <a:t>三个反直觉的问题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A6784DBB-5902-4771-8B10-32FE2024DD7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28662" y="1306413"/>
            <a:ext cx="7786687" cy="4714875"/>
          </a:xfrm>
        </p:spPr>
        <p:txBody>
          <a:bodyPr/>
          <a:lstStyle/>
          <a:p>
            <a:r>
              <a:rPr lang="zh-CN" altLang="en-US" dirty="0"/>
              <a:t>药品研发公司和钢铁公司谁的股价应该更高？</a:t>
            </a:r>
            <a:endParaRPr lang="en-US" altLang="zh-CN" dirty="0"/>
          </a:p>
          <a:p>
            <a:pPr lvl="1"/>
            <a:r>
              <a:rPr lang="zh-CN" altLang="en-US" dirty="0"/>
              <a:t>钢铁公司的红利波动虽然较小，但其经营状况与宏观经济波动有更高的相关性，因而会与市场组合的回报有很高相关性（</a:t>
            </a:r>
            <a:r>
              <a:rPr lang="en-US" altLang="zh-CN" i="1" dirty="0"/>
              <a:t>β</a:t>
            </a:r>
            <a:r>
              <a:rPr lang="zh-CN" altLang="en-US" dirty="0"/>
              <a:t>高）</a:t>
            </a:r>
            <a:r>
              <a:rPr lang="en-US" altLang="zh-CN" dirty="0"/>
              <a:t>——</a:t>
            </a:r>
            <a:r>
              <a:rPr lang="zh-CN" altLang="en-US" dirty="0"/>
              <a:t>风险更高</a:t>
            </a:r>
            <a:endParaRPr lang="en-US" altLang="zh-CN" dirty="0"/>
          </a:p>
          <a:p>
            <a:pPr lvl="1"/>
            <a:r>
              <a:rPr lang="zh-CN" altLang="en-US" dirty="0"/>
              <a:t>药品研发虽然不确定性很大，但它的波动应该与宏观经济没太大关系（</a:t>
            </a:r>
            <a:r>
              <a:rPr lang="en-US" altLang="zh-CN" i="1" dirty="0"/>
              <a:t>β</a:t>
            </a:r>
            <a:r>
              <a:rPr lang="zh-CN" altLang="en-US" dirty="0"/>
              <a:t>低）</a:t>
            </a:r>
            <a:r>
              <a:rPr lang="en-US" altLang="zh-CN" dirty="0"/>
              <a:t>——</a:t>
            </a:r>
            <a:r>
              <a:rPr lang="zh-CN" altLang="en-US" dirty="0"/>
              <a:t>风险更低</a:t>
            </a:r>
            <a:endParaRPr lang="en-US" altLang="zh-CN" dirty="0"/>
          </a:p>
          <a:p>
            <a:pPr lvl="1"/>
            <a:r>
              <a:rPr lang="zh-CN" altLang="en-US" dirty="0"/>
              <a:t>在期望红利支付相同的前提下，药品研发公司股价更高</a:t>
            </a:r>
            <a:endParaRPr lang="en-US" altLang="zh-CN" dirty="0"/>
          </a:p>
          <a:p>
            <a:r>
              <a:rPr lang="zh-CN" altLang="en-US" dirty="0"/>
              <a:t>有没有可能存在预期回报率低于无风险利率的风险资产？</a:t>
            </a:r>
            <a:endParaRPr lang="en-US" altLang="zh-CN" dirty="0"/>
          </a:p>
          <a:p>
            <a:pPr lvl="1"/>
            <a:r>
              <a:rPr lang="en-US" altLang="zh-CN" i="1" dirty="0"/>
              <a:t>β</a:t>
            </a:r>
            <a:r>
              <a:rPr lang="zh-CN" altLang="en-US" dirty="0"/>
              <a:t>为负的资产的预期回报率低于无风险利率</a:t>
            </a:r>
            <a:endParaRPr lang="en-US" altLang="zh-CN" dirty="0"/>
          </a:p>
          <a:p>
            <a:pPr lvl="1"/>
            <a:r>
              <a:rPr lang="zh-CN" altLang="en-US" dirty="0"/>
              <a:t>保险</a:t>
            </a:r>
            <a:endParaRPr lang="en-US" altLang="zh-CN" dirty="0"/>
          </a:p>
          <a:p>
            <a:r>
              <a:rPr lang="zh-CN" altLang="en-US" dirty="0"/>
              <a:t>面对两种期望回报率一样的资产，投资者是否一定会选择波动率小的资产而不选波动率大的？</a:t>
            </a:r>
            <a:endParaRPr lang="en-US" altLang="zh-CN" dirty="0"/>
          </a:p>
          <a:p>
            <a:pPr lvl="1"/>
            <a:r>
              <a:rPr lang="zh-CN" altLang="en-US" dirty="0"/>
              <a:t>如果二者都是充分分散化的最优组合，那么投资者一定会选择波动率小的</a:t>
            </a:r>
            <a:endParaRPr lang="en-US" altLang="zh-CN" dirty="0"/>
          </a:p>
          <a:p>
            <a:pPr lvl="1"/>
            <a:r>
              <a:rPr lang="zh-CN" altLang="en-US" dirty="0"/>
              <a:t>如果二者并非是充分分散化的最优组合，那么不一定</a:t>
            </a:r>
            <a:endParaRPr lang="en-US" altLang="zh-CN" dirty="0"/>
          </a:p>
          <a:p>
            <a:pPr lvl="1"/>
            <a:r>
              <a:rPr lang="zh-CN" altLang="en-US" dirty="0"/>
              <a:t>均值方差偏好只能用来做评价最优组合的判断标准</a:t>
            </a:r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85F5EE3C-B220-4E24-84CE-0D62003400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F4C29A2-310B-4614-9E82-82EDFD340A49}" type="slidenum">
              <a:rPr lang="zh-CN" altLang="en-US" smtClean="0"/>
              <a:pPr>
                <a:defRPr/>
              </a:pPr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35036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E789AEC-2178-4AF3-A393-26DCAE85C4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7.2  CAPM</a:t>
            </a:r>
            <a:r>
              <a:rPr lang="zh-CN" altLang="en-US" dirty="0"/>
              <a:t>的估计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5155D1BA-B330-456A-B135-D506EC64E82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dirty="0"/>
              <a:t>定义某资产</a:t>
            </a:r>
            <a:r>
              <a:rPr lang="en-US" altLang="zh-CN" i="1" dirty="0" err="1"/>
              <a:t>i</a:t>
            </a:r>
            <a:r>
              <a:rPr lang="zh-CN" altLang="zh-CN" dirty="0"/>
              <a:t>的超额回报率（回报率减去无风险利率）为</a:t>
            </a:r>
            <a:r>
              <a:rPr lang="en-US" altLang="zh-CN" i="1" dirty="0" err="1"/>
              <a:t>r͂</a:t>
            </a:r>
            <a:r>
              <a:rPr lang="en-US" altLang="zh-CN" i="1" baseline="-25000" dirty="0" err="1"/>
              <a:t>i</a:t>
            </a:r>
            <a:r>
              <a:rPr lang="zh-CN" altLang="zh-CN" dirty="0"/>
              <a:t>，市场组合</a:t>
            </a:r>
            <a:r>
              <a:rPr lang="en-US" altLang="zh-CN" i="1" dirty="0"/>
              <a:t>M</a:t>
            </a:r>
            <a:r>
              <a:rPr lang="zh-CN" altLang="zh-CN" dirty="0"/>
              <a:t>的超额回报率为</a:t>
            </a:r>
            <a:r>
              <a:rPr lang="en-US" altLang="zh-CN" i="1" dirty="0" err="1"/>
              <a:t>r͂</a:t>
            </a:r>
            <a:r>
              <a:rPr lang="en-US" altLang="zh-CN" i="1" baseline="-25000" dirty="0" err="1"/>
              <a:t>M</a:t>
            </a:r>
            <a:r>
              <a:rPr lang="zh-CN" altLang="en-US" dirty="0"/>
              <a:t>，根据证券市场线有</a:t>
            </a:r>
            <a:endParaRPr lang="en-US" altLang="zh-CN" dirty="0"/>
          </a:p>
          <a:p>
            <a:r>
              <a:rPr lang="zh-CN" altLang="en-US" dirty="0"/>
              <a:t>实践中加以估计的是</a:t>
            </a:r>
            <a:r>
              <a:rPr lang="zh-CN" altLang="zh-CN" dirty="0"/>
              <a:t>单一指数模型</a:t>
            </a:r>
            <a:endParaRPr lang="en-US" altLang="zh-CN" dirty="0"/>
          </a:p>
          <a:p>
            <a:pPr lvl="1"/>
            <a:r>
              <a:rPr lang="en-US" altLang="zh-CN" i="1" dirty="0"/>
              <a:t>α</a:t>
            </a:r>
            <a:r>
              <a:rPr lang="en-US" altLang="zh-CN" i="1" baseline="-25000" dirty="0" err="1"/>
              <a:t>i</a:t>
            </a:r>
            <a:r>
              <a:rPr lang="zh-CN" altLang="zh-CN" dirty="0"/>
              <a:t>为截距项，是一个常数</a:t>
            </a:r>
            <a:r>
              <a:rPr lang="zh-CN" altLang="en-US" dirty="0"/>
              <a:t>；</a:t>
            </a:r>
            <a:r>
              <a:rPr lang="en-US" altLang="zh-CN" i="1" dirty="0" err="1"/>
              <a:t>ε̃</a:t>
            </a:r>
            <a:r>
              <a:rPr lang="en-US" altLang="zh-CN" i="1" baseline="-25000" dirty="0" err="1"/>
              <a:t>i</a:t>
            </a:r>
            <a:r>
              <a:rPr lang="zh-CN" altLang="zh-CN" dirty="0"/>
              <a:t>为残差项，是一个随机变量</a:t>
            </a:r>
            <a:endParaRPr lang="en-US" altLang="zh-CN" dirty="0"/>
          </a:p>
          <a:p>
            <a:pPr lvl="1"/>
            <a:r>
              <a:rPr lang="en-US" altLang="zh-CN" i="1" dirty="0"/>
              <a:t>α</a:t>
            </a:r>
            <a:r>
              <a:rPr lang="en-US" altLang="zh-CN" i="1" baseline="-25000" dirty="0" err="1"/>
              <a:t>i</a:t>
            </a:r>
            <a:r>
              <a:rPr lang="zh-CN" altLang="zh-CN" dirty="0"/>
              <a:t>与</a:t>
            </a:r>
            <a:r>
              <a:rPr lang="en-US" altLang="zh-CN" i="1" dirty="0" err="1"/>
              <a:t>ε̃</a:t>
            </a:r>
            <a:r>
              <a:rPr lang="en-US" altLang="zh-CN" i="1" baseline="-25000" dirty="0" err="1"/>
              <a:t>i</a:t>
            </a:r>
            <a:r>
              <a:rPr lang="zh-CN" altLang="zh-CN" dirty="0"/>
              <a:t>都表征了资产回报率中不能为市场组合所解释的部分</a:t>
            </a:r>
            <a:endParaRPr lang="en-US" altLang="zh-CN" dirty="0"/>
          </a:p>
          <a:p>
            <a:pPr lvl="1"/>
            <a:r>
              <a:rPr lang="zh-CN" altLang="zh-CN" dirty="0"/>
              <a:t>如果</a:t>
            </a:r>
            <a:r>
              <a:rPr lang="en-US" altLang="zh-CN" dirty="0"/>
              <a:t>CAPM</a:t>
            </a:r>
            <a:r>
              <a:rPr lang="zh-CN" altLang="zh-CN" dirty="0"/>
              <a:t>理论精确成立，那么</a:t>
            </a:r>
            <a:r>
              <a:rPr lang="en-US" altLang="zh-CN" i="1" dirty="0"/>
              <a:t>α</a:t>
            </a:r>
            <a:r>
              <a:rPr lang="en-US" altLang="zh-CN" i="1" baseline="-25000" dirty="0" err="1"/>
              <a:t>i</a:t>
            </a:r>
            <a:r>
              <a:rPr lang="zh-CN" altLang="zh-CN" dirty="0"/>
              <a:t>与</a:t>
            </a:r>
            <a:r>
              <a:rPr lang="en-US" altLang="zh-CN" i="1" dirty="0" err="1"/>
              <a:t>ε̃</a:t>
            </a:r>
            <a:r>
              <a:rPr lang="en-US" altLang="zh-CN" i="1" baseline="-25000" dirty="0" err="1"/>
              <a:t>i</a:t>
            </a:r>
            <a:r>
              <a:rPr lang="zh-CN" altLang="zh-CN" dirty="0"/>
              <a:t>都应该都是</a:t>
            </a:r>
            <a:r>
              <a:rPr lang="en-US" altLang="zh-CN" dirty="0"/>
              <a:t>0</a:t>
            </a:r>
            <a:r>
              <a:rPr lang="zh-CN" altLang="en-US" dirty="0"/>
              <a:t>；</a:t>
            </a:r>
            <a:r>
              <a:rPr lang="zh-CN" altLang="zh-CN" dirty="0"/>
              <a:t>但现实往往不是这样</a:t>
            </a:r>
            <a:endParaRPr lang="en-US" altLang="zh-CN" dirty="0"/>
          </a:p>
          <a:p>
            <a:r>
              <a:rPr lang="zh-CN" altLang="en-US" dirty="0"/>
              <a:t>最小二乘法（</a:t>
            </a:r>
            <a:r>
              <a:rPr lang="en-US" altLang="zh-CN" dirty="0"/>
              <a:t>OLS</a:t>
            </a:r>
            <a:r>
              <a:rPr lang="zh-CN" altLang="en-US" dirty="0"/>
              <a:t>）估计</a:t>
            </a:r>
            <a:endParaRPr lang="en-US" altLang="zh-CN" dirty="0"/>
          </a:p>
          <a:p>
            <a:r>
              <a:rPr lang="zh-CN" altLang="en-US" dirty="0"/>
              <a:t>因为有                            ，所以</a:t>
            </a:r>
            <a:endParaRPr lang="en-US" altLang="zh-CN" dirty="0"/>
          </a:p>
          <a:p>
            <a:endParaRPr lang="en-US" altLang="zh-CN" dirty="0"/>
          </a:p>
          <a:p>
            <a:pPr lvl="1"/>
            <a:endParaRPr lang="en-US" altLang="zh-CN" dirty="0"/>
          </a:p>
          <a:p>
            <a:endParaRPr lang="en-US" altLang="zh-CN" dirty="0"/>
          </a:p>
          <a:p>
            <a:pPr lvl="1"/>
            <a:r>
              <a:rPr lang="en-US" altLang="zh-CN" i="1" dirty="0"/>
              <a:t>β</a:t>
            </a:r>
            <a:r>
              <a:rPr lang="en-US" altLang="zh-CN" baseline="30000" dirty="0"/>
              <a:t>2</a:t>
            </a:r>
            <a:r>
              <a:rPr lang="en-US" altLang="zh-CN" i="1" dirty="0"/>
              <a:t>σ</a:t>
            </a:r>
            <a:r>
              <a:rPr lang="en-US" altLang="zh-CN" i="1" baseline="-25000" dirty="0"/>
              <a:t>M</a:t>
            </a:r>
            <a:r>
              <a:rPr lang="en-US" altLang="zh-CN" baseline="30000" dirty="0"/>
              <a:t>2</a:t>
            </a:r>
            <a:r>
              <a:rPr lang="zh-CN" altLang="en-US" dirty="0"/>
              <a:t>就是</a:t>
            </a:r>
            <a:r>
              <a:rPr lang="zh-CN" altLang="zh-CN" dirty="0"/>
              <a:t>系统风险，</a:t>
            </a:r>
            <a:r>
              <a:rPr lang="en-US" altLang="zh-CN" i="1" dirty="0"/>
              <a:t>σ</a:t>
            </a:r>
            <a:r>
              <a:rPr lang="en-US" altLang="zh-CN" i="1" baseline="-25000" dirty="0"/>
              <a:t>εi</a:t>
            </a:r>
            <a:r>
              <a:rPr lang="en-US" altLang="zh-CN" baseline="30000" dirty="0"/>
              <a:t>2</a:t>
            </a:r>
            <a:r>
              <a:rPr lang="zh-CN" altLang="en-US" dirty="0"/>
              <a:t>就是</a:t>
            </a:r>
            <a:r>
              <a:rPr lang="zh-CN" altLang="zh-CN" dirty="0"/>
              <a:t>个体风险</a:t>
            </a:r>
            <a:endParaRPr lang="en-US" altLang="zh-CN" dirty="0"/>
          </a:p>
          <a:p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3841912-AE76-4783-91EF-5A73618DFB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F4C29A2-310B-4614-9E82-82EDFD340A49}" type="slidenum">
              <a:rPr lang="zh-CN" altLang="en-US" smtClean="0"/>
              <a:pPr>
                <a:defRPr/>
              </a:pPr>
              <a:t>4</a:t>
            </a:fld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84A6A486-EC9C-4F9F-9B03-EBB1EA41292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76056" y="1700808"/>
            <a:ext cx="1432248" cy="345783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CB24ABE6-7B81-413A-8671-2E27B69EDE2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55736" y="2159540"/>
            <a:ext cx="1601826" cy="359522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739630C6-D2A6-4E61-BB8F-BA1AF441E81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11960" y="3390087"/>
            <a:ext cx="2060145" cy="686985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CD8D238D-E864-420C-A847-0F62F587778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061570" y="4057271"/>
            <a:ext cx="1574326" cy="359521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9E122735-B622-41A7-9BF8-E6AEB62BC16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815546" y="4456986"/>
            <a:ext cx="4060710" cy="10602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739623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BF08611-EBBC-48CC-8282-1F35A294FD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2000" dirty="0"/>
              <a:t>7.3  CAPM</a:t>
            </a:r>
            <a:r>
              <a:rPr lang="zh-CN" altLang="zh-CN" sz="2000" dirty="0"/>
              <a:t>的应用</a:t>
            </a:r>
            <a:br>
              <a:rPr lang="zh-CN" altLang="zh-CN" b="1" dirty="0"/>
            </a:br>
            <a:r>
              <a:rPr lang="zh-CN" altLang="en-US" dirty="0"/>
              <a:t>运用</a:t>
            </a:r>
            <a:r>
              <a:rPr lang="en-US" altLang="zh-CN" dirty="0"/>
              <a:t>CAPM</a:t>
            </a:r>
            <a:r>
              <a:rPr lang="zh-CN" altLang="en-US" dirty="0"/>
              <a:t>确定贴现率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BC4031B9-F854-4383-8C76-CE2D14D97ED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altLang="zh-CN" dirty="0"/>
          </a:p>
          <a:p>
            <a:r>
              <a:rPr lang="zh-CN" altLang="en-US" dirty="0"/>
              <a:t>对一个现金流不确定的项目，可以用它过去回报率的历史数据计算这一项目的</a:t>
            </a:r>
            <a:r>
              <a:rPr lang="en-US" altLang="zh-CN" i="1" dirty="0"/>
              <a:t>β</a:t>
            </a:r>
            <a:r>
              <a:rPr lang="zh-CN" altLang="en-US" dirty="0"/>
              <a:t>，进而用</a:t>
            </a:r>
            <a:r>
              <a:rPr lang="en-US" altLang="zh-CN" dirty="0"/>
              <a:t>CAPM</a:t>
            </a:r>
            <a:r>
              <a:rPr lang="zh-CN" altLang="en-US" dirty="0"/>
              <a:t>定价方程来计算对这个项目而言合理的贴现率</a:t>
            </a:r>
            <a:endParaRPr lang="en-US" altLang="zh-CN" dirty="0"/>
          </a:p>
          <a:p>
            <a:r>
              <a:rPr lang="zh-CN" altLang="en-US" dirty="0"/>
              <a:t>例子</a:t>
            </a:r>
            <a:endParaRPr lang="en-US" altLang="zh-CN" dirty="0"/>
          </a:p>
          <a:p>
            <a:pPr lvl="1"/>
            <a:r>
              <a:rPr lang="zh-CN" altLang="en-US" dirty="0"/>
              <a:t>一</a:t>
            </a:r>
            <a:r>
              <a:rPr lang="zh-CN" altLang="zh-CN" dirty="0"/>
              <a:t>只股票下一期的分红为</a:t>
            </a:r>
            <a:r>
              <a:rPr lang="en-US" altLang="zh-CN" dirty="0"/>
              <a:t>10</a:t>
            </a:r>
            <a:r>
              <a:rPr lang="zh-CN" altLang="zh-CN" dirty="0"/>
              <a:t>元，未来红利预期增长率为</a:t>
            </a:r>
            <a:r>
              <a:rPr lang="en-US" altLang="zh-CN" dirty="0"/>
              <a:t>10%</a:t>
            </a:r>
            <a:r>
              <a:rPr lang="zh-CN" altLang="zh-CN" dirty="0"/>
              <a:t>。此外，我们还知道这个公司的</a:t>
            </a:r>
            <a:r>
              <a:rPr lang="en-US" altLang="zh-CN" i="1" dirty="0"/>
              <a:t>β=</a:t>
            </a:r>
            <a:r>
              <a:rPr lang="en-US" altLang="zh-CN" dirty="0"/>
              <a:t>1.5</a:t>
            </a:r>
            <a:r>
              <a:rPr lang="zh-CN" altLang="zh-CN" dirty="0"/>
              <a:t>，无风险利率为</a:t>
            </a:r>
            <a:r>
              <a:rPr lang="en-US" altLang="zh-CN" dirty="0"/>
              <a:t>5%</a:t>
            </a:r>
            <a:r>
              <a:rPr lang="zh-CN" altLang="zh-CN" dirty="0"/>
              <a:t>，市场组合的风险溢价为</a:t>
            </a:r>
            <a:r>
              <a:rPr lang="en-US" altLang="zh-CN" dirty="0"/>
              <a:t>10%</a:t>
            </a:r>
          </a:p>
          <a:p>
            <a:pPr lvl="1"/>
            <a:r>
              <a:rPr lang="zh-CN" altLang="en-US" dirty="0"/>
              <a:t>利用</a:t>
            </a:r>
            <a:r>
              <a:rPr lang="en-US" altLang="zh-CN" dirty="0"/>
              <a:t>CAPM</a:t>
            </a:r>
            <a:r>
              <a:rPr lang="zh-CN" altLang="en-US" dirty="0"/>
              <a:t>可知，</a:t>
            </a:r>
            <a:r>
              <a:rPr lang="zh-CN" altLang="zh-CN" dirty="0"/>
              <a:t>评价这个公司的恰当贴现率应当是</a:t>
            </a:r>
            <a:r>
              <a:rPr lang="en-US" altLang="zh-CN" dirty="0"/>
              <a:t>20%</a:t>
            </a:r>
            <a:r>
              <a:rPr lang="zh-CN" altLang="zh-CN" dirty="0"/>
              <a:t>（</a:t>
            </a:r>
            <a:r>
              <a:rPr lang="en-US" altLang="zh-CN" i="1" dirty="0"/>
              <a:t>=</a:t>
            </a:r>
            <a:r>
              <a:rPr lang="en-US" altLang="zh-CN" dirty="0"/>
              <a:t>5%+1.5×10%</a:t>
            </a:r>
            <a:r>
              <a:rPr lang="zh-CN" altLang="zh-CN" dirty="0"/>
              <a:t>）</a:t>
            </a:r>
            <a:endParaRPr lang="en-US" altLang="zh-CN" dirty="0"/>
          </a:p>
          <a:p>
            <a:pPr lvl="1"/>
            <a:r>
              <a:rPr lang="zh-CN" altLang="zh-CN" dirty="0"/>
              <a:t>按照</a:t>
            </a:r>
            <a:r>
              <a:rPr lang="en-US" altLang="zh-CN" dirty="0"/>
              <a:t>Gordon</a:t>
            </a:r>
            <a:r>
              <a:rPr lang="zh-CN" altLang="zh-CN" dirty="0"/>
              <a:t>增长模型，这只股票的价格应该是</a:t>
            </a:r>
            <a:r>
              <a:rPr lang="en-US" altLang="zh-CN" dirty="0"/>
              <a:t>100</a:t>
            </a:r>
            <a:r>
              <a:rPr lang="zh-CN" altLang="zh-CN" dirty="0"/>
              <a:t>元（</a:t>
            </a:r>
            <a:r>
              <a:rPr lang="en-US" altLang="zh-CN" i="1" dirty="0"/>
              <a:t>=</a:t>
            </a:r>
            <a:r>
              <a:rPr lang="en-US" altLang="zh-CN" dirty="0"/>
              <a:t>10/(20%-10%)</a:t>
            </a:r>
            <a:r>
              <a:rPr lang="zh-CN" altLang="zh-CN" dirty="0"/>
              <a:t>）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40DDE11C-4C02-451B-B334-BA5251BEF3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F4C29A2-310B-4614-9E82-82EDFD340A49}" type="slidenum">
              <a:rPr lang="zh-CN" altLang="en-US" smtClean="0"/>
              <a:pPr>
                <a:defRPr/>
              </a:pPr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526301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BF08611-EBBC-48CC-8282-1F35A294FD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2000" dirty="0"/>
              <a:t>7.3  CAPM</a:t>
            </a:r>
            <a:r>
              <a:rPr lang="zh-CN" altLang="zh-CN" sz="2000" dirty="0"/>
              <a:t>的应用</a:t>
            </a:r>
            <a:br>
              <a:rPr lang="zh-CN" altLang="zh-CN" b="1" dirty="0"/>
            </a:br>
            <a:r>
              <a:rPr lang="zh-CN" altLang="en-US" dirty="0"/>
              <a:t>运用</a:t>
            </a:r>
            <a:r>
              <a:rPr lang="en-US" altLang="zh-CN" dirty="0"/>
              <a:t>CAPM</a:t>
            </a:r>
            <a:r>
              <a:rPr lang="zh-CN" altLang="en-US" dirty="0"/>
              <a:t>来简化投资组合优化问题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BC4031B9-F854-4383-8C76-CE2D14D97ED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28662" y="1196752"/>
            <a:ext cx="7786687" cy="4714875"/>
          </a:xfrm>
        </p:spPr>
        <p:txBody>
          <a:bodyPr/>
          <a:lstStyle/>
          <a:p>
            <a:r>
              <a:rPr lang="zh-CN" altLang="en-US" dirty="0"/>
              <a:t>进行均值方差分析所需的条件</a:t>
            </a:r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pPr lvl="1"/>
            <a:r>
              <a:rPr lang="en-US" altLang="zh-CN" i="1" dirty="0"/>
              <a:t>N</a:t>
            </a:r>
            <a:r>
              <a:rPr lang="zh-CN" altLang="zh-CN" dirty="0"/>
              <a:t>种资产总共需要估计</a:t>
            </a:r>
            <a:r>
              <a:rPr lang="en-US" altLang="zh-CN" i="1" dirty="0"/>
              <a:t>N+ N(N+</a:t>
            </a:r>
            <a:r>
              <a:rPr lang="en-US" altLang="zh-CN" dirty="0"/>
              <a:t>1</a:t>
            </a:r>
            <a:r>
              <a:rPr lang="en-US" altLang="zh-CN" i="1" dirty="0"/>
              <a:t>)/</a:t>
            </a:r>
            <a:r>
              <a:rPr lang="en-US" altLang="zh-CN" dirty="0"/>
              <a:t>2</a:t>
            </a:r>
            <a:r>
              <a:rPr lang="zh-CN" altLang="zh-CN" dirty="0"/>
              <a:t>个指标</a:t>
            </a:r>
            <a:r>
              <a:rPr lang="zh-CN" altLang="en-US" dirty="0"/>
              <a:t>（资产数目如果在</a:t>
            </a:r>
            <a:r>
              <a:rPr lang="en-US" altLang="zh-CN" dirty="0"/>
              <a:t>3000</a:t>
            </a:r>
            <a:r>
              <a:rPr lang="zh-CN" altLang="en-US" dirty="0"/>
              <a:t>，需要估计的参数数目在百万量级！）</a:t>
            </a:r>
            <a:endParaRPr lang="en-US" altLang="zh-CN" dirty="0"/>
          </a:p>
          <a:p>
            <a:r>
              <a:rPr lang="zh-CN" altLang="en-US" dirty="0"/>
              <a:t>运用</a:t>
            </a:r>
            <a:r>
              <a:rPr lang="en-US" altLang="zh-CN" dirty="0"/>
              <a:t>CAPM</a:t>
            </a:r>
            <a:r>
              <a:rPr lang="zh-CN" altLang="en-US" dirty="0"/>
              <a:t>可知</a:t>
            </a:r>
            <a:endParaRPr lang="en-US" altLang="zh-CN" dirty="0"/>
          </a:p>
          <a:p>
            <a:pPr lvl="1"/>
            <a:r>
              <a:rPr lang="en-US" altLang="zh-CN" i="1" dirty="0"/>
              <a:t>N</a:t>
            </a:r>
            <a:r>
              <a:rPr lang="zh-CN" altLang="zh-CN" dirty="0"/>
              <a:t>种资产的方差协方差矩阵改写为（假设</a:t>
            </a:r>
            <a:r>
              <a:rPr lang="en-US" altLang="zh-CN" i="1" dirty="0"/>
              <a:t>ε̃</a:t>
            </a:r>
            <a:r>
              <a:rPr lang="en-US" altLang="zh-CN" i="1" baseline="-25000" dirty="0"/>
              <a:t>i</a:t>
            </a:r>
            <a:r>
              <a:rPr lang="en-US" altLang="zh-CN" baseline="30000" dirty="0"/>
              <a:t>2</a:t>
            </a:r>
            <a:r>
              <a:rPr lang="zh-CN" altLang="zh-CN" dirty="0"/>
              <a:t>很小而略去）</a:t>
            </a:r>
            <a:endParaRPr lang="en-US" altLang="zh-CN" dirty="0"/>
          </a:p>
          <a:p>
            <a:pPr lvl="1"/>
            <a:endParaRPr lang="en-US" altLang="zh-CN" dirty="0"/>
          </a:p>
          <a:p>
            <a:pPr lvl="1"/>
            <a:endParaRPr lang="en-US" altLang="zh-CN" dirty="0"/>
          </a:p>
          <a:p>
            <a:pPr lvl="1"/>
            <a:endParaRPr lang="en-US" altLang="zh-CN" dirty="0"/>
          </a:p>
          <a:p>
            <a:pPr lvl="1"/>
            <a:endParaRPr lang="en-US" altLang="zh-CN" dirty="0"/>
          </a:p>
          <a:p>
            <a:pPr lvl="1"/>
            <a:endParaRPr lang="en-US" altLang="zh-CN" dirty="0"/>
          </a:p>
          <a:p>
            <a:pPr lvl="1"/>
            <a:r>
              <a:rPr lang="en-US" altLang="zh-CN" i="1" dirty="0"/>
              <a:t>N</a:t>
            </a:r>
            <a:r>
              <a:rPr lang="zh-CN" altLang="zh-CN" dirty="0"/>
              <a:t>种资产</a:t>
            </a:r>
            <a:r>
              <a:rPr lang="zh-CN" altLang="en-US" dirty="0"/>
              <a:t>所需估计的</a:t>
            </a:r>
            <a:r>
              <a:rPr lang="zh-CN" altLang="zh-CN" dirty="0"/>
              <a:t>参数变成了</a:t>
            </a:r>
            <a:r>
              <a:rPr lang="en-US" altLang="zh-CN" dirty="0"/>
              <a:t>2</a:t>
            </a:r>
            <a:r>
              <a:rPr lang="en-US" altLang="zh-CN" i="1" dirty="0"/>
              <a:t>N+</a:t>
            </a:r>
            <a:r>
              <a:rPr lang="en-US" altLang="zh-CN" dirty="0"/>
              <a:t>1</a:t>
            </a:r>
            <a:r>
              <a:rPr lang="zh-CN" altLang="en-US" dirty="0"/>
              <a:t>，数目大大下降</a:t>
            </a:r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40DDE11C-4C02-451B-B334-BA5251BEF3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F4C29A2-310B-4614-9E82-82EDFD340A49}" type="slidenum">
              <a:rPr lang="zh-CN" altLang="en-US" smtClean="0"/>
              <a:pPr>
                <a:defRPr/>
              </a:pPr>
              <a:t>6</a:t>
            </a:fld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104659A0-631C-4A3D-B546-B7703EE3DC8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20390" y="1556792"/>
            <a:ext cx="3703221" cy="1373970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82900AD9-02A1-4203-AD35-28C51F87455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59832" y="3717032"/>
            <a:ext cx="5673993" cy="416771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49CA93B2-3315-4647-A63E-BC513082404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11751" y="4437112"/>
            <a:ext cx="3288441" cy="13739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001794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DCA57C2-71D2-476D-B5A8-F176569895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2000" dirty="0"/>
              <a:t>7.3  CAPM</a:t>
            </a:r>
            <a:r>
              <a:rPr lang="zh-CN" altLang="zh-CN" sz="2000" dirty="0"/>
              <a:t>的应用</a:t>
            </a:r>
            <a:br>
              <a:rPr lang="en-US" altLang="zh-CN" dirty="0"/>
            </a:br>
            <a:r>
              <a:rPr lang="zh-CN" altLang="zh-CN" dirty="0"/>
              <a:t>运用</a:t>
            </a:r>
            <a:r>
              <a:rPr lang="en-US" altLang="zh-CN" dirty="0"/>
              <a:t>CAPM</a:t>
            </a:r>
            <a:r>
              <a:rPr lang="zh-CN" altLang="zh-CN" dirty="0"/>
              <a:t>来衡量投资业绩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64E04917-F210-4DE9-9FC2-3DF3C5370DE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28662" y="1124744"/>
            <a:ext cx="7786687" cy="4714875"/>
          </a:xfrm>
        </p:spPr>
        <p:txBody>
          <a:bodyPr/>
          <a:lstStyle/>
          <a:p>
            <a:r>
              <a:rPr lang="zh-CN" altLang="en-US" dirty="0"/>
              <a:t>衡量投资基金业绩的两个主要指标</a:t>
            </a:r>
            <a:endParaRPr lang="en-US" altLang="zh-CN" dirty="0"/>
          </a:p>
          <a:p>
            <a:pPr lvl="1"/>
            <a:r>
              <a:rPr lang="zh-CN" altLang="en-US" dirty="0"/>
              <a:t>夏普比：对充分分散化的基金适用</a:t>
            </a:r>
            <a:endParaRPr lang="en-US" altLang="zh-CN" dirty="0"/>
          </a:p>
          <a:p>
            <a:pPr lvl="1"/>
            <a:r>
              <a:rPr lang="zh-CN" altLang="zh-CN" dirty="0"/>
              <a:t>詹森阿尔法（</a:t>
            </a:r>
            <a:r>
              <a:rPr lang="en-US" altLang="zh-CN" dirty="0"/>
              <a:t>Jensen‘s Alpha</a:t>
            </a:r>
            <a:r>
              <a:rPr lang="zh-CN" altLang="zh-CN" dirty="0"/>
              <a:t>）</a:t>
            </a:r>
            <a:endParaRPr lang="en-US" altLang="zh-CN" dirty="0"/>
          </a:p>
          <a:p>
            <a:pPr lvl="1"/>
            <a:endParaRPr lang="en-US" altLang="zh-CN" dirty="0"/>
          </a:p>
          <a:p>
            <a:pPr lvl="1"/>
            <a:endParaRPr lang="en-US" altLang="zh-CN" dirty="0"/>
          </a:p>
          <a:p>
            <a:pPr lvl="2"/>
            <a:r>
              <a:rPr lang="zh-CN" altLang="zh-CN" dirty="0"/>
              <a:t>某支基金平均回报率相对证券市场线的垂直偏离</a:t>
            </a:r>
            <a:endParaRPr lang="en-US" altLang="zh-CN" dirty="0"/>
          </a:p>
          <a:p>
            <a:pPr lvl="2"/>
            <a:r>
              <a:rPr lang="zh-CN" altLang="en-US" dirty="0"/>
              <a:t>对各类基金（包括未充分分散化的行业和主题提及）适用</a:t>
            </a:r>
            <a:endParaRPr lang="en-US" altLang="zh-CN" dirty="0"/>
          </a:p>
          <a:p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664294B4-13DB-40FF-A73D-E680DE82EC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F4C29A2-310B-4614-9E82-82EDFD340A49}" type="slidenum">
              <a:rPr lang="zh-CN" altLang="en-US" smtClean="0"/>
              <a:pPr>
                <a:defRPr/>
              </a:pPr>
              <a:t>7</a:t>
            </a:fld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4E4BFC3A-C843-443E-AAB1-253AFA03572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84555" y="2132856"/>
            <a:ext cx="3574891" cy="416770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BC3BAEA6-8763-458B-BC5A-FA1F13ACD4A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0561" y="3081724"/>
            <a:ext cx="7868732" cy="36596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794474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6901C59-6E92-43D9-9BCA-A1D54B4848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2000" dirty="0"/>
              <a:t>7.3  CAPM</a:t>
            </a:r>
            <a:r>
              <a:rPr lang="zh-CN" altLang="zh-CN" sz="2000" dirty="0"/>
              <a:t>的应用</a:t>
            </a:r>
            <a:br>
              <a:rPr lang="en-US" altLang="zh-CN" dirty="0"/>
            </a:br>
            <a:r>
              <a:rPr lang="en-US" altLang="zh-CN" dirty="0"/>
              <a:t>Alpha</a:t>
            </a:r>
            <a:r>
              <a:rPr lang="zh-CN" altLang="zh-CN" dirty="0"/>
              <a:t>与</a:t>
            </a:r>
            <a:r>
              <a:rPr lang="en-US" altLang="zh-CN" dirty="0"/>
              <a:t>Beta</a:t>
            </a:r>
            <a:r>
              <a:rPr lang="zh-CN" altLang="zh-CN" dirty="0"/>
              <a:t>的分离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0EB8265-A335-4F23-8CFF-C14CF097B38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b="1" dirty="0"/>
              <a:t>Alpha</a:t>
            </a:r>
            <a:r>
              <a:rPr lang="zh-CN" altLang="zh-CN" b="1" dirty="0"/>
              <a:t>与</a:t>
            </a:r>
            <a:r>
              <a:rPr lang="en-US" altLang="zh-CN" b="1" dirty="0"/>
              <a:t>Beta</a:t>
            </a:r>
            <a:r>
              <a:rPr lang="zh-CN" altLang="zh-CN" b="1" dirty="0"/>
              <a:t>分离</a:t>
            </a:r>
            <a:r>
              <a:rPr lang="zh-CN" altLang="zh-CN" dirty="0"/>
              <a:t>（</a:t>
            </a:r>
            <a:r>
              <a:rPr lang="en-US" altLang="zh-CN" dirty="0"/>
              <a:t>Alpha Beta Separation</a:t>
            </a:r>
            <a:r>
              <a:rPr lang="zh-CN" altLang="zh-CN" dirty="0"/>
              <a:t>）</a:t>
            </a:r>
            <a:r>
              <a:rPr lang="zh-CN" altLang="en-US" dirty="0"/>
              <a:t>：</a:t>
            </a:r>
            <a:r>
              <a:rPr lang="zh-CN" altLang="zh-CN" dirty="0"/>
              <a:t>这个分离出来的</a:t>
            </a:r>
            <a:r>
              <a:rPr lang="en-US" altLang="zh-CN" dirty="0"/>
              <a:t>Alpha</a:t>
            </a:r>
            <a:r>
              <a:rPr lang="zh-CN" altLang="zh-CN" dirty="0"/>
              <a:t>可以被加到其他组合中以帮助其他组合获得更高的回报率</a:t>
            </a:r>
            <a:r>
              <a:rPr lang="en-US" altLang="zh-CN" dirty="0"/>
              <a:t>——</a:t>
            </a:r>
            <a:r>
              <a:rPr lang="zh-CN" altLang="zh-CN" dirty="0"/>
              <a:t>这种策略又叫做</a:t>
            </a:r>
            <a:r>
              <a:rPr lang="en-US" altLang="zh-CN" b="1" dirty="0"/>
              <a:t>Alpha</a:t>
            </a:r>
            <a:r>
              <a:rPr lang="zh-CN" altLang="zh-CN" b="1" dirty="0"/>
              <a:t>转移</a:t>
            </a:r>
            <a:r>
              <a:rPr lang="zh-CN" altLang="zh-CN" dirty="0"/>
              <a:t>（</a:t>
            </a:r>
            <a:r>
              <a:rPr lang="en-US" altLang="zh-CN" dirty="0"/>
              <a:t>Alpha transport</a:t>
            </a:r>
            <a:r>
              <a:rPr lang="zh-CN" altLang="zh-CN" dirty="0"/>
              <a:t>），或者叫</a:t>
            </a:r>
            <a:r>
              <a:rPr lang="zh-CN" altLang="zh-CN" b="1" dirty="0"/>
              <a:t>可携</a:t>
            </a:r>
            <a:r>
              <a:rPr lang="en-US" altLang="zh-CN" b="1" dirty="0"/>
              <a:t>Alpha</a:t>
            </a:r>
            <a:r>
              <a:rPr lang="zh-CN" altLang="zh-CN" dirty="0"/>
              <a:t>（</a:t>
            </a:r>
            <a:r>
              <a:rPr lang="en-US" altLang="zh-CN" dirty="0"/>
              <a:t>portable Alpha</a:t>
            </a:r>
            <a:r>
              <a:rPr lang="zh-CN" altLang="zh-CN" dirty="0"/>
              <a:t>）</a:t>
            </a:r>
            <a:endParaRPr lang="en-US" altLang="zh-CN" dirty="0"/>
          </a:p>
          <a:p>
            <a:r>
              <a:rPr lang="zh-CN" altLang="en-US" dirty="0"/>
              <a:t>例子</a:t>
            </a:r>
            <a:endParaRPr lang="en-US" altLang="zh-CN" dirty="0"/>
          </a:p>
          <a:p>
            <a:pPr lvl="1"/>
            <a:r>
              <a:rPr lang="zh-CN" altLang="en-US" dirty="0"/>
              <a:t>假设阿尔法基金的规模为</a:t>
            </a:r>
            <a:r>
              <a:rPr lang="en-US" altLang="zh-CN" dirty="0"/>
              <a:t>1</a:t>
            </a:r>
            <a:r>
              <a:rPr lang="zh-CN" altLang="en-US" dirty="0"/>
              <a:t>亿元，回报率</a:t>
            </a:r>
            <a:r>
              <a:rPr lang="en-US" altLang="zh-CN" i="1" dirty="0"/>
              <a:t>r</a:t>
            </a:r>
            <a:r>
              <a:rPr lang="en-US" altLang="zh-CN" i="1" baseline="-25000" dirty="0"/>
              <a:t>α</a:t>
            </a:r>
            <a:r>
              <a:rPr lang="zh-CN" altLang="en-US" dirty="0"/>
              <a:t>由下式表示</a:t>
            </a:r>
            <a:endParaRPr lang="en-US" altLang="zh-CN" dirty="0"/>
          </a:p>
          <a:p>
            <a:endParaRPr lang="en-US" altLang="zh-CN" dirty="0"/>
          </a:p>
          <a:p>
            <a:pPr lvl="1"/>
            <a:r>
              <a:rPr lang="zh-CN" altLang="zh-CN" dirty="0"/>
              <a:t>构造对冲基金</a:t>
            </a:r>
            <a:r>
              <a:rPr lang="en-US" altLang="zh-CN" dirty="0"/>
              <a:t>H</a:t>
            </a:r>
            <a:r>
              <a:rPr lang="zh-CN" altLang="en-US" dirty="0"/>
              <a:t>，其</a:t>
            </a:r>
            <a:r>
              <a:rPr lang="zh-CN" altLang="zh-CN" dirty="0"/>
              <a:t>规模也为</a:t>
            </a:r>
            <a:r>
              <a:rPr lang="en-US" altLang="zh-CN" dirty="0"/>
              <a:t>1</a:t>
            </a:r>
            <a:r>
              <a:rPr lang="zh-CN" altLang="zh-CN" dirty="0"/>
              <a:t>亿元</a:t>
            </a:r>
            <a:r>
              <a:rPr lang="en-US" altLang="zh-CN" dirty="0"/>
              <a:t>——</a:t>
            </a:r>
            <a:r>
              <a:rPr lang="zh-CN" altLang="zh-CN" dirty="0"/>
              <a:t>无风险利率借入</a:t>
            </a:r>
            <a:r>
              <a:rPr lang="en-US" altLang="zh-CN" dirty="0"/>
              <a:t>5</a:t>
            </a:r>
            <a:r>
              <a:rPr lang="zh-CN" altLang="zh-CN" dirty="0"/>
              <a:t>千万元，再加上自有的</a:t>
            </a:r>
            <a:r>
              <a:rPr lang="en-US" altLang="zh-CN" dirty="0"/>
              <a:t>1</a:t>
            </a:r>
            <a:r>
              <a:rPr lang="zh-CN" altLang="zh-CN" dirty="0"/>
              <a:t>亿元，总共</a:t>
            </a:r>
            <a:r>
              <a:rPr lang="en-US" altLang="zh-CN" dirty="0"/>
              <a:t>1.5</a:t>
            </a:r>
            <a:r>
              <a:rPr lang="zh-CN" altLang="zh-CN" dirty="0"/>
              <a:t>亿元投资在市场组合上</a:t>
            </a:r>
            <a:r>
              <a:rPr lang="en-US" altLang="zh-CN" dirty="0"/>
              <a:t>——</a:t>
            </a:r>
            <a:r>
              <a:rPr lang="zh-CN" altLang="zh-CN" dirty="0"/>
              <a:t>基金</a:t>
            </a:r>
            <a:r>
              <a:rPr lang="en-US" altLang="zh-CN" dirty="0"/>
              <a:t>H</a:t>
            </a:r>
            <a:r>
              <a:rPr lang="zh-CN" altLang="zh-CN" dirty="0"/>
              <a:t>的回报率为</a:t>
            </a:r>
            <a:endParaRPr lang="en-US" altLang="zh-CN" dirty="0"/>
          </a:p>
          <a:p>
            <a:endParaRPr lang="en-US" altLang="zh-CN" dirty="0"/>
          </a:p>
          <a:p>
            <a:pPr lvl="1"/>
            <a:r>
              <a:rPr lang="zh-CN" altLang="zh-CN" dirty="0"/>
              <a:t>构造组合</a:t>
            </a:r>
            <a:r>
              <a:rPr lang="en-US" altLang="zh-CN" dirty="0"/>
              <a:t>p</a:t>
            </a:r>
            <a:r>
              <a:rPr lang="zh-CN" altLang="zh-CN" dirty="0"/>
              <a:t>，它包括</a:t>
            </a:r>
            <a:r>
              <a:rPr lang="en-US" altLang="zh-CN" dirty="0"/>
              <a:t>1</a:t>
            </a:r>
            <a:r>
              <a:rPr lang="zh-CN" altLang="zh-CN" dirty="0"/>
              <a:t>亿元阿尔法基金的多头，</a:t>
            </a:r>
            <a:r>
              <a:rPr lang="en-US" altLang="zh-CN" dirty="0"/>
              <a:t>1</a:t>
            </a:r>
            <a:r>
              <a:rPr lang="zh-CN" altLang="zh-CN" dirty="0"/>
              <a:t>亿元</a:t>
            </a:r>
            <a:r>
              <a:rPr lang="en-US" altLang="zh-CN" dirty="0"/>
              <a:t>H</a:t>
            </a:r>
            <a:r>
              <a:rPr lang="zh-CN" altLang="zh-CN" dirty="0"/>
              <a:t>基金的空头（卖空基金</a:t>
            </a:r>
            <a:r>
              <a:rPr lang="en-US" altLang="zh-CN" dirty="0"/>
              <a:t>H</a:t>
            </a:r>
            <a:r>
              <a:rPr lang="zh-CN" altLang="zh-CN" dirty="0"/>
              <a:t>来买入阿尔法基金）</a:t>
            </a:r>
            <a:endParaRPr lang="en-US" altLang="zh-CN" dirty="0"/>
          </a:p>
          <a:p>
            <a:endParaRPr lang="en-US" altLang="zh-CN" dirty="0"/>
          </a:p>
          <a:p>
            <a:pPr lvl="1"/>
            <a:r>
              <a:rPr lang="zh-CN" altLang="zh-CN" dirty="0"/>
              <a:t>如果阿尔法基金构造得不错，基金中的个体风险</a:t>
            </a:r>
            <a:r>
              <a:rPr lang="en-US" altLang="zh-CN" i="1" dirty="0"/>
              <a:t>ε</a:t>
            </a:r>
            <a:r>
              <a:rPr lang="zh-CN" altLang="zh-CN" dirty="0"/>
              <a:t>比较小，那么就能通过组合</a:t>
            </a:r>
            <a:r>
              <a:rPr lang="en-US" altLang="zh-CN" dirty="0"/>
              <a:t>p</a:t>
            </a:r>
            <a:r>
              <a:rPr lang="zh-CN" altLang="zh-CN" dirty="0"/>
              <a:t>来获得接近于</a:t>
            </a:r>
            <a:r>
              <a:rPr lang="en-US" altLang="zh-CN" dirty="0"/>
              <a:t>0.03</a:t>
            </a:r>
            <a:r>
              <a:rPr lang="zh-CN" altLang="zh-CN" dirty="0"/>
              <a:t>的</a:t>
            </a:r>
            <a:r>
              <a:rPr lang="zh-CN" altLang="en-US" dirty="0"/>
              <a:t>近乎无风险</a:t>
            </a:r>
            <a:r>
              <a:rPr lang="zh-CN" altLang="zh-CN" dirty="0"/>
              <a:t>回报</a:t>
            </a:r>
            <a:r>
              <a:rPr lang="zh-CN" altLang="en-US" dirty="0"/>
              <a:t>率</a:t>
            </a:r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624379C6-E7A0-43C4-8D02-FFFCAF88AF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F4C29A2-310B-4614-9E82-82EDFD340A49}" type="slidenum">
              <a:rPr lang="zh-CN" altLang="en-US" smtClean="0"/>
              <a:pPr>
                <a:defRPr/>
              </a:pPr>
              <a:t>8</a:t>
            </a:fld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BE00F7DA-0821-4CE2-AAB5-06CA1E4EF2B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27149" y="3068960"/>
            <a:ext cx="2889703" cy="416770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BD58A48A-41C3-493B-A3B8-75EAA2DC820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56740" y="4164358"/>
            <a:ext cx="3430521" cy="416770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9A9B5B80-BD81-46C2-8085-C962C557629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82797" y="5157192"/>
            <a:ext cx="6189603" cy="3732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966571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5483A5F-E481-4753-B9C8-925439EB92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7.4  CAPM</a:t>
            </a:r>
            <a:r>
              <a:rPr lang="zh-CN" altLang="zh-CN" dirty="0"/>
              <a:t>的不足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68BF525C-E83D-433A-93E6-E0A0327B8DF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理论上的不足</a:t>
            </a:r>
            <a:endParaRPr lang="en-US" altLang="zh-CN" dirty="0"/>
          </a:p>
          <a:p>
            <a:pPr lvl="1"/>
            <a:r>
              <a:rPr lang="en-US" altLang="zh-CN" dirty="0"/>
              <a:t>CAPM</a:t>
            </a:r>
            <a:r>
              <a:rPr lang="zh-CN" altLang="en-US" dirty="0"/>
              <a:t>是静态的部分均衡模型，无法讨论动态问题，也无法给资产回报率的决定找出更根本的原因</a:t>
            </a:r>
            <a:endParaRPr lang="en-US" altLang="zh-CN" dirty="0"/>
          </a:p>
          <a:p>
            <a:r>
              <a:rPr lang="zh-CN" altLang="en-US" dirty="0"/>
              <a:t>实践上的不足</a:t>
            </a:r>
            <a:endParaRPr lang="en-US" altLang="zh-CN" dirty="0"/>
          </a:p>
          <a:p>
            <a:pPr lvl="1"/>
            <a:r>
              <a:rPr lang="zh-CN" altLang="en-US" dirty="0"/>
              <a:t>对数据的拟合度不高</a:t>
            </a:r>
            <a:endParaRPr lang="en-US" altLang="zh-CN" dirty="0"/>
          </a:p>
          <a:p>
            <a:pPr lvl="1"/>
            <a:r>
              <a:rPr lang="zh-CN" altLang="en-US" dirty="0"/>
              <a:t>因为市场组合无法精确测定，因而也难以用数据来检验</a:t>
            </a:r>
            <a:r>
              <a:rPr lang="en-US" altLang="zh-CN" dirty="0"/>
              <a:t>CAPM</a:t>
            </a:r>
            <a:r>
              <a:rPr lang="zh-CN" altLang="en-US" dirty="0"/>
              <a:t>是否成立</a:t>
            </a:r>
            <a:endParaRPr lang="en-US" altLang="zh-CN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F4B3ED0C-E3FC-4294-A920-4419642E9F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F4C29A2-310B-4614-9E82-82EDFD340A49}" type="slidenum">
              <a:rPr lang="zh-CN" altLang="en-US" smtClean="0"/>
              <a:pPr>
                <a:defRPr/>
              </a:pPr>
              <a:t>9</a:t>
            </a:fld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7C926920-ECAA-42E8-96E1-5C2F36858093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28876" y="3432408"/>
            <a:ext cx="4749944" cy="318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6559241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14455</TotalTime>
  <Words>1053</Words>
  <Application>Microsoft Office PowerPoint</Application>
  <PresentationFormat>全屏显示(4:3)</PresentationFormat>
  <Paragraphs>94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7" baseType="lpstr">
      <vt:lpstr>黑体</vt:lpstr>
      <vt:lpstr>楷体_GB2312</vt:lpstr>
      <vt:lpstr>宋体</vt:lpstr>
      <vt:lpstr>Arial</vt:lpstr>
      <vt:lpstr>Calibri</vt:lpstr>
      <vt:lpstr>Times New Roman</vt:lpstr>
      <vt:lpstr>Wingdings</vt:lpstr>
      <vt:lpstr>Office 主题</vt:lpstr>
      <vt:lpstr>第7讲  对CAPM的讨论</vt:lpstr>
      <vt:lpstr>7.1 从CAPM的视角看风险 风险与分散化</vt:lpstr>
      <vt:lpstr>7.1 从CAPM的视角看风险 三个反直觉的问题</vt:lpstr>
      <vt:lpstr>7.2  CAPM的估计</vt:lpstr>
      <vt:lpstr>7.3  CAPM的应用 运用CAPM确定贴现率</vt:lpstr>
      <vt:lpstr>7.3  CAPM的应用 运用CAPM来简化投资组合优化问题</vt:lpstr>
      <vt:lpstr>7.3  CAPM的应用 运用CAPM来衡量投资业绩</vt:lpstr>
      <vt:lpstr>7.3  CAPM的应用 Alpha与Beta的分离</vt:lpstr>
      <vt:lpstr>7.4  CAPM的不足</vt:lpstr>
    </vt:vector>
  </TitlesOfParts>
  <Company>Lenovo (Beijing) Limited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徐高</dc:creator>
  <cp:lastModifiedBy>Gao Xu</cp:lastModifiedBy>
  <cp:revision>1588</cp:revision>
  <cp:lastPrinted>2019-03-23T06:29:16Z</cp:lastPrinted>
  <dcterms:created xsi:type="dcterms:W3CDTF">2011-05-10T08:48:38Z</dcterms:created>
  <dcterms:modified xsi:type="dcterms:W3CDTF">2019-05-01T02:39:23Z</dcterms:modified>
</cp:coreProperties>
</file>