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handoutMasterIdLst>
    <p:handoutMasterId r:id="rId11"/>
  </p:handoutMasterIdLst>
  <p:sldIdLst>
    <p:sldId id="382" r:id="rId2"/>
    <p:sldId id="393" r:id="rId3"/>
    <p:sldId id="394" r:id="rId4"/>
    <p:sldId id="395" r:id="rId5"/>
    <p:sldId id="396" r:id="rId6"/>
    <p:sldId id="397" r:id="rId7"/>
    <p:sldId id="398" r:id="rId8"/>
    <p:sldId id="399" r:id="rId9"/>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800000"/>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2019/6/9</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2019/6/9</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2019/6/9</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2019/6/9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2019/6/9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8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8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2019/6/9</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2019/6/9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2019/6/9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2019/6/9</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2019/6/9</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2</a:t>
            </a:r>
            <a:r>
              <a:rPr lang="zh-CN" altLang="en-US" sz="4000" dirty="0"/>
              <a:t>讲  金融市场概览</a:t>
            </a:r>
          </a:p>
        </p:txBody>
      </p:sp>
      <p:sp>
        <p:nvSpPr>
          <p:cNvPr id="4099" name="副标题 2"/>
          <p:cNvSpPr>
            <a:spLocks noGrp="1"/>
          </p:cNvSpPr>
          <p:nvPr>
            <p:ph type="subTitle" idx="1"/>
          </p:nvPr>
        </p:nvSpPr>
        <p:spPr>
          <a:xfrm>
            <a:off x="827088" y="335756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B26A0E-F1FD-4891-B4FF-DDF8E0E1C41F}"/>
              </a:ext>
            </a:extLst>
          </p:cNvPr>
          <p:cNvSpPr>
            <a:spLocks noGrp="1"/>
          </p:cNvSpPr>
          <p:nvPr>
            <p:ph type="title"/>
          </p:nvPr>
        </p:nvSpPr>
        <p:spPr/>
        <p:txBody>
          <a:bodyPr/>
          <a:lstStyle/>
          <a:p>
            <a:r>
              <a:rPr lang="en-US" altLang="zh-CN" dirty="0"/>
              <a:t>2.1 </a:t>
            </a:r>
            <a:r>
              <a:rPr lang="zh-CN" altLang="zh-CN" dirty="0"/>
              <a:t>金融市场的功能</a:t>
            </a:r>
            <a:endParaRPr lang="zh-CN" altLang="en-US" dirty="0"/>
          </a:p>
        </p:txBody>
      </p:sp>
      <p:sp>
        <p:nvSpPr>
          <p:cNvPr id="3" name="内容占位符 2">
            <a:extLst>
              <a:ext uri="{FF2B5EF4-FFF2-40B4-BE49-F238E27FC236}">
                <a16:creationId xmlns:a16="http://schemas.microsoft.com/office/drawing/2014/main" id="{217C2B12-42B5-493C-A52D-5F20A154DED3}"/>
              </a:ext>
            </a:extLst>
          </p:cNvPr>
          <p:cNvSpPr>
            <a:spLocks noGrp="1"/>
          </p:cNvSpPr>
          <p:nvPr>
            <p:ph idx="1"/>
          </p:nvPr>
        </p:nvSpPr>
        <p:spPr/>
        <p:txBody>
          <a:bodyPr/>
          <a:lstStyle/>
          <a:p>
            <a:endParaRPr lang="en-US" altLang="zh-CN" dirty="0"/>
          </a:p>
          <a:p>
            <a:r>
              <a:rPr lang="zh-CN" altLang="en-US" dirty="0"/>
              <a:t>金融市场（</a:t>
            </a:r>
            <a:r>
              <a:rPr lang="en-US" altLang="zh-CN" dirty="0"/>
              <a:t>financial market</a:t>
            </a:r>
            <a:r>
              <a:rPr lang="zh-CN" altLang="en-US" dirty="0"/>
              <a:t>）是通过交易金融资产来实现资金融通的市场机制</a:t>
            </a:r>
            <a:endParaRPr lang="en-US" altLang="zh-CN" dirty="0"/>
          </a:p>
          <a:p>
            <a:r>
              <a:rPr lang="zh-CN" altLang="en-US" dirty="0"/>
              <a:t>金融资产（</a:t>
            </a:r>
            <a:r>
              <a:rPr lang="en-US" altLang="zh-CN" dirty="0"/>
              <a:t>financial asset</a:t>
            </a:r>
            <a:r>
              <a:rPr lang="zh-CN" altLang="en-US" dirty="0"/>
              <a:t>）</a:t>
            </a:r>
            <a:endParaRPr lang="en-US" altLang="zh-CN" dirty="0"/>
          </a:p>
          <a:p>
            <a:pPr lvl="1"/>
            <a:r>
              <a:rPr lang="zh-CN" altLang="en-US" dirty="0"/>
              <a:t>本质是承诺了未来经济利益的契约</a:t>
            </a:r>
            <a:endParaRPr lang="en-US" altLang="zh-CN" dirty="0"/>
          </a:p>
          <a:p>
            <a:pPr lvl="1"/>
            <a:r>
              <a:rPr lang="zh-CN" altLang="en-US" dirty="0"/>
              <a:t>金融资产的交易实质上是交易双方跨期跨状态的经济利益互换契约的达成</a:t>
            </a:r>
            <a:endParaRPr lang="en-US" altLang="zh-CN" dirty="0"/>
          </a:p>
          <a:p>
            <a:r>
              <a:rPr lang="zh-CN" altLang="en-US" dirty="0"/>
              <a:t>金融市场的功能</a:t>
            </a:r>
            <a:endParaRPr lang="en-US" altLang="zh-CN" dirty="0"/>
          </a:p>
          <a:p>
            <a:pPr lvl="1"/>
            <a:r>
              <a:rPr lang="zh-CN" altLang="en-US" dirty="0"/>
              <a:t>价格发现（</a:t>
            </a:r>
            <a:r>
              <a:rPr lang="en-US" altLang="zh-CN" dirty="0"/>
              <a:t>price discovery</a:t>
            </a:r>
            <a:r>
              <a:rPr lang="zh-CN" altLang="en-US" dirty="0"/>
              <a:t>）</a:t>
            </a:r>
            <a:endParaRPr lang="en-US" altLang="zh-CN" dirty="0"/>
          </a:p>
          <a:p>
            <a:pPr lvl="1"/>
            <a:r>
              <a:rPr lang="zh-CN" altLang="en-US" dirty="0"/>
              <a:t>提供流动性（</a:t>
            </a:r>
            <a:r>
              <a:rPr lang="en-US" altLang="zh-CN" dirty="0"/>
              <a:t>liquidity</a:t>
            </a:r>
            <a:r>
              <a:rPr lang="zh-CN" altLang="en-US" dirty="0"/>
              <a:t>）</a:t>
            </a:r>
            <a:endParaRPr lang="en-US" altLang="zh-CN" dirty="0"/>
          </a:p>
          <a:p>
            <a:pPr lvl="1"/>
            <a:r>
              <a:rPr lang="zh-CN" altLang="en-US" dirty="0"/>
              <a:t>降低交易成本</a:t>
            </a:r>
          </a:p>
        </p:txBody>
      </p:sp>
      <p:sp>
        <p:nvSpPr>
          <p:cNvPr id="4" name="灯片编号占位符 3">
            <a:extLst>
              <a:ext uri="{FF2B5EF4-FFF2-40B4-BE49-F238E27FC236}">
                <a16:creationId xmlns:a16="http://schemas.microsoft.com/office/drawing/2014/main" id="{B4EF7452-3DF9-400D-BAB5-C58A630F7192}"/>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spTree>
    <p:extLst>
      <p:ext uri="{BB962C8B-B14F-4D97-AF65-F5344CB8AC3E}">
        <p14:creationId xmlns:p14="http://schemas.microsoft.com/office/powerpoint/2010/main" val="2817601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34F530-A459-4390-B8A8-369C6B5C2058}"/>
              </a:ext>
            </a:extLst>
          </p:cNvPr>
          <p:cNvSpPr>
            <a:spLocks noGrp="1"/>
          </p:cNvSpPr>
          <p:nvPr>
            <p:ph type="title"/>
          </p:nvPr>
        </p:nvSpPr>
        <p:spPr/>
        <p:txBody>
          <a:bodyPr/>
          <a:lstStyle/>
          <a:p>
            <a:r>
              <a:rPr lang="en-US" altLang="zh-CN" dirty="0"/>
              <a:t>2.2 </a:t>
            </a:r>
            <a:r>
              <a:rPr lang="zh-CN" altLang="en-US" dirty="0"/>
              <a:t>金融市场的分类</a:t>
            </a:r>
          </a:p>
        </p:txBody>
      </p:sp>
      <p:sp>
        <p:nvSpPr>
          <p:cNvPr id="3" name="内容占位符 2">
            <a:extLst>
              <a:ext uri="{FF2B5EF4-FFF2-40B4-BE49-F238E27FC236}">
                <a16:creationId xmlns:a16="http://schemas.microsoft.com/office/drawing/2014/main" id="{C2D8F9F9-E197-423B-91D9-A9200ECE29D6}"/>
              </a:ext>
            </a:extLst>
          </p:cNvPr>
          <p:cNvSpPr>
            <a:spLocks noGrp="1"/>
          </p:cNvSpPr>
          <p:nvPr>
            <p:ph idx="1"/>
          </p:nvPr>
        </p:nvSpPr>
        <p:spPr/>
        <p:txBody>
          <a:bodyPr/>
          <a:lstStyle/>
          <a:p>
            <a:r>
              <a:rPr lang="zh-CN" altLang="en-US" dirty="0"/>
              <a:t>按照交易资产的特性分类</a:t>
            </a:r>
            <a:endParaRPr lang="en-US" altLang="zh-CN" dirty="0"/>
          </a:p>
          <a:p>
            <a:pPr lvl="1"/>
            <a:r>
              <a:rPr lang="zh-CN" altLang="en-US" dirty="0"/>
              <a:t>权益市场</a:t>
            </a:r>
            <a:endParaRPr lang="en-US" altLang="zh-CN" dirty="0"/>
          </a:p>
          <a:p>
            <a:pPr lvl="1"/>
            <a:r>
              <a:rPr lang="zh-CN" altLang="en-US" dirty="0"/>
              <a:t>固定收益市场</a:t>
            </a:r>
            <a:endParaRPr lang="en-US" altLang="zh-CN" dirty="0"/>
          </a:p>
          <a:p>
            <a:r>
              <a:rPr lang="zh-CN" altLang="en-US" dirty="0"/>
              <a:t>按交易和发行的先后关系分类</a:t>
            </a:r>
            <a:endParaRPr lang="en-US" altLang="zh-CN" dirty="0"/>
          </a:p>
          <a:p>
            <a:pPr lvl="1"/>
            <a:r>
              <a:rPr lang="zh-CN" altLang="en-US" dirty="0"/>
              <a:t>一级市场（</a:t>
            </a:r>
            <a:r>
              <a:rPr lang="en-US" altLang="zh-CN" dirty="0"/>
              <a:t>primary market</a:t>
            </a:r>
            <a:r>
              <a:rPr lang="zh-CN" altLang="en-US" dirty="0"/>
              <a:t>）：新发行的证券出售给最初购买者的金融市场</a:t>
            </a:r>
            <a:endParaRPr lang="en-US" altLang="zh-CN" dirty="0"/>
          </a:p>
          <a:p>
            <a:pPr lvl="2"/>
            <a:r>
              <a:rPr lang="zh-CN" altLang="en-US" dirty="0"/>
              <a:t>公开发行（</a:t>
            </a:r>
            <a:r>
              <a:rPr lang="en-US" altLang="zh-CN" dirty="0"/>
              <a:t>public offering</a:t>
            </a:r>
            <a:r>
              <a:rPr lang="zh-CN" altLang="en-US" dirty="0"/>
              <a:t>）、私募发行（</a:t>
            </a:r>
            <a:r>
              <a:rPr lang="en-US" altLang="zh-CN" dirty="0"/>
              <a:t>private placement</a:t>
            </a:r>
            <a:r>
              <a:rPr lang="zh-CN" altLang="en-US" dirty="0"/>
              <a:t>）</a:t>
            </a:r>
            <a:endParaRPr lang="en-US" altLang="zh-CN" dirty="0"/>
          </a:p>
          <a:p>
            <a:pPr lvl="1"/>
            <a:r>
              <a:rPr lang="zh-CN" altLang="en-US" dirty="0"/>
              <a:t>二级市场（</a:t>
            </a:r>
            <a:r>
              <a:rPr lang="en-US" altLang="zh-CN" dirty="0"/>
              <a:t>secondary market</a:t>
            </a:r>
            <a:r>
              <a:rPr lang="zh-CN" altLang="en-US" dirty="0"/>
              <a:t>）：交易已发行证券的金融市场</a:t>
            </a:r>
            <a:endParaRPr lang="en-US" altLang="zh-CN" dirty="0"/>
          </a:p>
          <a:p>
            <a:r>
              <a:rPr lang="zh-CN" altLang="en-US" dirty="0"/>
              <a:t>按交易交割时间分类</a:t>
            </a:r>
            <a:endParaRPr lang="en-US" altLang="zh-CN" dirty="0"/>
          </a:p>
          <a:p>
            <a:pPr lvl="1"/>
            <a:r>
              <a:rPr lang="zh-CN" altLang="en-US" dirty="0"/>
              <a:t>现货市场（</a:t>
            </a:r>
            <a:r>
              <a:rPr lang="en-US" altLang="zh-CN" dirty="0"/>
              <a:t>spot market</a:t>
            </a:r>
            <a:r>
              <a:rPr lang="zh-CN" altLang="en-US" dirty="0"/>
              <a:t>）</a:t>
            </a:r>
            <a:endParaRPr lang="en-US" altLang="zh-CN" dirty="0"/>
          </a:p>
          <a:p>
            <a:pPr lvl="1"/>
            <a:r>
              <a:rPr lang="zh-CN" altLang="en-US" dirty="0"/>
              <a:t>衍生品市场（</a:t>
            </a:r>
            <a:r>
              <a:rPr lang="en-US" altLang="zh-CN" dirty="0"/>
              <a:t>derivative market</a:t>
            </a:r>
            <a:r>
              <a:rPr lang="zh-CN" altLang="en-US" dirty="0"/>
              <a:t>）：期货、期权</a:t>
            </a:r>
            <a:r>
              <a:rPr lang="en-US" altLang="zh-CN" dirty="0"/>
              <a:t>…</a:t>
            </a:r>
          </a:p>
          <a:p>
            <a:r>
              <a:rPr lang="zh-CN" altLang="en-US" dirty="0"/>
              <a:t>其他分类方法</a:t>
            </a:r>
            <a:endParaRPr lang="en-US" altLang="zh-CN" dirty="0"/>
          </a:p>
          <a:p>
            <a:pPr lvl="1"/>
            <a:r>
              <a:rPr lang="zh-CN" altLang="en-US" dirty="0"/>
              <a:t>货币市场（</a:t>
            </a:r>
            <a:r>
              <a:rPr lang="en-US" altLang="zh-CN" dirty="0"/>
              <a:t>money market</a:t>
            </a:r>
            <a:r>
              <a:rPr lang="zh-CN" altLang="en-US" dirty="0"/>
              <a:t>）与资本市场（</a:t>
            </a:r>
            <a:r>
              <a:rPr lang="en-US" altLang="zh-CN" dirty="0"/>
              <a:t>capital market</a:t>
            </a:r>
            <a:r>
              <a:rPr lang="zh-CN" altLang="en-US" dirty="0"/>
              <a:t>）</a:t>
            </a:r>
            <a:endParaRPr lang="en-US" altLang="zh-CN" dirty="0"/>
          </a:p>
          <a:p>
            <a:pPr lvl="1"/>
            <a:r>
              <a:rPr lang="zh-CN" altLang="en-US" dirty="0"/>
              <a:t>交易所市场（</a:t>
            </a:r>
            <a:r>
              <a:rPr lang="en-US" altLang="zh-CN" dirty="0"/>
              <a:t>exchange market</a:t>
            </a:r>
            <a:r>
              <a:rPr lang="zh-CN" altLang="en-US" dirty="0"/>
              <a:t>）和场外交易市场（又称柜台市场，简称</a:t>
            </a:r>
            <a:r>
              <a:rPr lang="en-US" altLang="zh-CN" dirty="0"/>
              <a:t>OTC</a:t>
            </a:r>
            <a:r>
              <a:rPr lang="zh-CN" altLang="en-US" dirty="0"/>
              <a:t>市场）</a:t>
            </a:r>
          </a:p>
        </p:txBody>
      </p:sp>
      <p:sp>
        <p:nvSpPr>
          <p:cNvPr id="4" name="灯片编号占位符 3">
            <a:extLst>
              <a:ext uri="{FF2B5EF4-FFF2-40B4-BE49-F238E27FC236}">
                <a16:creationId xmlns:a16="http://schemas.microsoft.com/office/drawing/2014/main" id="{72A37BAB-A067-4633-8317-194C8DF00B75}"/>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spTree>
    <p:extLst>
      <p:ext uri="{BB962C8B-B14F-4D97-AF65-F5344CB8AC3E}">
        <p14:creationId xmlns:p14="http://schemas.microsoft.com/office/powerpoint/2010/main" val="212108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9118D5-D435-41DA-B48D-7BBDCBC67A2B}"/>
              </a:ext>
            </a:extLst>
          </p:cNvPr>
          <p:cNvSpPr>
            <a:spLocks noGrp="1"/>
          </p:cNvSpPr>
          <p:nvPr>
            <p:ph type="title"/>
          </p:nvPr>
        </p:nvSpPr>
        <p:spPr/>
        <p:txBody>
          <a:bodyPr/>
          <a:lstStyle/>
          <a:p>
            <a:r>
              <a:rPr lang="en-US" altLang="zh-CN" dirty="0"/>
              <a:t>2.3 </a:t>
            </a:r>
            <a:r>
              <a:rPr lang="zh-CN" altLang="en-US" dirty="0"/>
              <a:t>主要金融机构</a:t>
            </a:r>
          </a:p>
        </p:txBody>
      </p:sp>
      <p:sp>
        <p:nvSpPr>
          <p:cNvPr id="3" name="内容占位符 2">
            <a:extLst>
              <a:ext uri="{FF2B5EF4-FFF2-40B4-BE49-F238E27FC236}">
                <a16:creationId xmlns:a16="http://schemas.microsoft.com/office/drawing/2014/main" id="{46031258-9C5A-439E-83F9-FDF829C32F59}"/>
              </a:ext>
            </a:extLst>
          </p:cNvPr>
          <p:cNvSpPr>
            <a:spLocks noGrp="1"/>
          </p:cNvSpPr>
          <p:nvPr>
            <p:ph idx="1"/>
          </p:nvPr>
        </p:nvSpPr>
        <p:spPr/>
        <p:txBody>
          <a:bodyPr/>
          <a:lstStyle/>
          <a:p>
            <a:endParaRPr lang="en-US" altLang="zh-CN" dirty="0"/>
          </a:p>
          <a:p>
            <a:r>
              <a:rPr lang="zh-CN" altLang="en-US" dirty="0"/>
              <a:t>存款类金融机构（银行）</a:t>
            </a:r>
            <a:endParaRPr lang="en-US" altLang="zh-CN" dirty="0"/>
          </a:p>
          <a:p>
            <a:r>
              <a:rPr lang="zh-CN" altLang="en-US" dirty="0"/>
              <a:t>非存款类金融机构：证券公司、保险公司、信托公司、基金公司</a:t>
            </a:r>
            <a:endParaRPr lang="en-US" altLang="zh-CN" dirty="0"/>
          </a:p>
          <a:p>
            <a:r>
              <a:rPr lang="zh-CN" altLang="en-US" dirty="0"/>
              <a:t>金融监管机构</a:t>
            </a:r>
            <a:endParaRPr lang="en-US" altLang="zh-CN" dirty="0"/>
          </a:p>
          <a:p>
            <a:pPr lvl="1"/>
            <a:r>
              <a:rPr lang="zh-CN" altLang="en-US" dirty="0"/>
              <a:t>人民银行</a:t>
            </a:r>
            <a:endParaRPr lang="en-US" altLang="zh-CN" dirty="0"/>
          </a:p>
          <a:p>
            <a:pPr lvl="1"/>
            <a:r>
              <a:rPr lang="zh-CN" altLang="en-US" dirty="0"/>
              <a:t>中国银行保险监督管理委员会</a:t>
            </a:r>
            <a:endParaRPr lang="en-US" altLang="zh-CN" dirty="0"/>
          </a:p>
          <a:p>
            <a:pPr lvl="1"/>
            <a:r>
              <a:rPr lang="zh-CN" altLang="en-US" dirty="0"/>
              <a:t>中国证券监督管理委员会</a:t>
            </a:r>
            <a:endParaRPr lang="en-US" altLang="zh-CN" dirty="0"/>
          </a:p>
          <a:p>
            <a:pPr lvl="1"/>
            <a:r>
              <a:rPr lang="zh-CN" altLang="en-US" dirty="0"/>
              <a:t>交易所</a:t>
            </a:r>
            <a:endParaRPr lang="en-US" altLang="zh-CN" dirty="0"/>
          </a:p>
          <a:p>
            <a:pPr lvl="1"/>
            <a:r>
              <a:rPr lang="zh-CN" altLang="en-US" dirty="0"/>
              <a:t>行业协会</a:t>
            </a:r>
          </a:p>
        </p:txBody>
      </p:sp>
      <p:sp>
        <p:nvSpPr>
          <p:cNvPr id="4" name="灯片编号占位符 3">
            <a:extLst>
              <a:ext uri="{FF2B5EF4-FFF2-40B4-BE49-F238E27FC236}">
                <a16:creationId xmlns:a16="http://schemas.microsoft.com/office/drawing/2014/main" id="{32935C3C-5A74-4DA5-825D-7FCDEAD26FED}"/>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spTree>
    <p:extLst>
      <p:ext uri="{BB962C8B-B14F-4D97-AF65-F5344CB8AC3E}">
        <p14:creationId xmlns:p14="http://schemas.microsoft.com/office/powerpoint/2010/main" val="2057255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7B9CA5-2E66-4D67-A2FB-5C7DC7B690AB}"/>
              </a:ext>
            </a:extLst>
          </p:cNvPr>
          <p:cNvSpPr>
            <a:spLocks noGrp="1"/>
          </p:cNvSpPr>
          <p:nvPr>
            <p:ph type="title"/>
          </p:nvPr>
        </p:nvSpPr>
        <p:spPr/>
        <p:txBody>
          <a:bodyPr/>
          <a:lstStyle/>
          <a:p>
            <a:r>
              <a:rPr lang="en-US" altLang="zh-CN" sz="2000" dirty="0"/>
              <a:t>2.4 </a:t>
            </a:r>
            <a:r>
              <a:rPr lang="zh-CN" altLang="en-US" sz="2000" dirty="0"/>
              <a:t>中国金融市场概况</a:t>
            </a:r>
            <a:br>
              <a:rPr lang="en-US" altLang="zh-CN" dirty="0"/>
            </a:br>
            <a:r>
              <a:rPr lang="zh-CN" altLang="en-US" dirty="0"/>
              <a:t>以资产规模计，银行在各金融行业中一枝独秀</a:t>
            </a:r>
          </a:p>
        </p:txBody>
      </p:sp>
      <p:sp>
        <p:nvSpPr>
          <p:cNvPr id="4" name="灯片编号占位符 3">
            <a:extLst>
              <a:ext uri="{FF2B5EF4-FFF2-40B4-BE49-F238E27FC236}">
                <a16:creationId xmlns:a16="http://schemas.microsoft.com/office/drawing/2014/main" id="{2DF6EE18-8B62-40FE-BD85-B4CA0E44162F}"/>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pic>
        <p:nvPicPr>
          <p:cNvPr id="5" name="图片 4">
            <a:extLst>
              <a:ext uri="{FF2B5EF4-FFF2-40B4-BE49-F238E27FC236}">
                <a16:creationId xmlns:a16="http://schemas.microsoft.com/office/drawing/2014/main" id="{514C1866-525F-4238-9268-D28F180627C1}"/>
              </a:ext>
            </a:extLst>
          </p:cNvPr>
          <p:cNvPicPr>
            <a:picLocks noChangeAspect="1"/>
          </p:cNvPicPr>
          <p:nvPr/>
        </p:nvPicPr>
        <p:blipFill>
          <a:blip r:embed="rId2"/>
          <a:stretch>
            <a:fillRect/>
          </a:stretch>
        </p:blipFill>
        <p:spPr>
          <a:xfrm>
            <a:off x="1460500" y="1447800"/>
            <a:ext cx="6310225" cy="4318000"/>
          </a:xfrm>
          <a:prstGeom prst="rect">
            <a:avLst/>
          </a:prstGeom>
        </p:spPr>
      </p:pic>
      <p:sp>
        <p:nvSpPr>
          <p:cNvPr id="6" name="Text Box 4">
            <a:extLst>
              <a:ext uri="{FF2B5EF4-FFF2-40B4-BE49-F238E27FC236}">
                <a16:creationId xmlns:a16="http://schemas.microsoft.com/office/drawing/2014/main" id="{4A28FCB7-9A6A-41B3-929E-E8BE70477A19}"/>
              </a:ext>
            </a:extLst>
          </p:cNvPr>
          <p:cNvSpPr txBox="1">
            <a:spLocks noChangeArrowheads="1"/>
          </p:cNvSpPr>
          <p:nvPr/>
        </p:nvSpPr>
        <p:spPr bwMode="ltGray">
          <a:xfrm>
            <a:off x="1122933" y="6227440"/>
            <a:ext cx="3521075" cy="153888"/>
          </a:xfrm>
          <a:prstGeom prst="rect">
            <a:avLst/>
          </a:prstGeom>
          <a:noFill/>
          <a:ln w="9525">
            <a:noFill/>
            <a:miter lim="800000"/>
            <a:headEnd/>
            <a:tailEnd/>
          </a:ln>
        </p:spPr>
        <p:txBody>
          <a:bodyPr lIns="0" tIns="0" rIns="0" bIns="0">
            <a:spAutoFit/>
          </a:bodyPr>
          <a:lstStyle/>
          <a:p>
            <a:pPr defTabSz="1006424" eaLnBrk="0" hangingPunct="0">
              <a:spcBef>
                <a:spcPct val="50000"/>
              </a:spcBef>
            </a:pPr>
            <a:r>
              <a:rPr lang="zh-CN" altLang="en-US" sz="1000" dirty="0">
                <a:latin typeface="Frutiger 45 Light"/>
              </a:rPr>
              <a:t>数据</a:t>
            </a:r>
            <a:r>
              <a:rPr lang="zh-CN" altLang="en-GB" sz="1000" dirty="0">
                <a:latin typeface="Frutiger 45 Light"/>
              </a:rPr>
              <a:t>来源：</a:t>
            </a:r>
            <a:r>
              <a:rPr lang="en-US" altLang="zh-CN" sz="1000" dirty="0">
                <a:latin typeface="Frutiger 45 Light"/>
              </a:rPr>
              <a:t>Wind</a:t>
            </a:r>
            <a:endParaRPr lang="zh-CN" altLang="en-GB" sz="1000" dirty="0">
              <a:latin typeface="Frutiger 45 Light"/>
            </a:endParaRPr>
          </a:p>
        </p:txBody>
      </p:sp>
    </p:spTree>
    <p:extLst>
      <p:ext uri="{BB962C8B-B14F-4D97-AF65-F5344CB8AC3E}">
        <p14:creationId xmlns:p14="http://schemas.microsoft.com/office/powerpoint/2010/main" val="687708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7B9CA5-2E66-4D67-A2FB-5C7DC7B690AB}"/>
              </a:ext>
            </a:extLst>
          </p:cNvPr>
          <p:cNvSpPr>
            <a:spLocks noGrp="1"/>
          </p:cNvSpPr>
          <p:nvPr>
            <p:ph type="title"/>
          </p:nvPr>
        </p:nvSpPr>
        <p:spPr/>
        <p:txBody>
          <a:bodyPr/>
          <a:lstStyle/>
          <a:p>
            <a:r>
              <a:rPr lang="en-US" altLang="zh-CN" sz="2000" dirty="0"/>
              <a:t>2.4 </a:t>
            </a:r>
            <a:r>
              <a:rPr lang="zh-CN" altLang="en-US" sz="2000" dirty="0"/>
              <a:t>中国金融市场概况</a:t>
            </a:r>
            <a:br>
              <a:rPr lang="en-US" altLang="zh-CN" dirty="0"/>
            </a:br>
            <a:r>
              <a:rPr lang="zh-CN" altLang="en-US" dirty="0"/>
              <a:t>中国的社会融资规模为银行信贷所主导</a:t>
            </a:r>
          </a:p>
        </p:txBody>
      </p:sp>
      <p:sp>
        <p:nvSpPr>
          <p:cNvPr id="4" name="灯片编号占位符 3">
            <a:extLst>
              <a:ext uri="{FF2B5EF4-FFF2-40B4-BE49-F238E27FC236}">
                <a16:creationId xmlns:a16="http://schemas.microsoft.com/office/drawing/2014/main" id="{2DF6EE18-8B62-40FE-BD85-B4CA0E44162F}"/>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sp>
        <p:nvSpPr>
          <p:cNvPr id="6" name="Text Box 4">
            <a:extLst>
              <a:ext uri="{FF2B5EF4-FFF2-40B4-BE49-F238E27FC236}">
                <a16:creationId xmlns:a16="http://schemas.microsoft.com/office/drawing/2014/main" id="{4A28FCB7-9A6A-41B3-929E-E8BE70477A19}"/>
              </a:ext>
            </a:extLst>
          </p:cNvPr>
          <p:cNvSpPr txBox="1">
            <a:spLocks noChangeArrowheads="1"/>
          </p:cNvSpPr>
          <p:nvPr/>
        </p:nvSpPr>
        <p:spPr bwMode="ltGray">
          <a:xfrm>
            <a:off x="1122933" y="6227440"/>
            <a:ext cx="3521075" cy="153888"/>
          </a:xfrm>
          <a:prstGeom prst="rect">
            <a:avLst/>
          </a:prstGeom>
          <a:noFill/>
          <a:ln w="9525">
            <a:noFill/>
            <a:miter lim="800000"/>
            <a:headEnd/>
            <a:tailEnd/>
          </a:ln>
        </p:spPr>
        <p:txBody>
          <a:bodyPr lIns="0" tIns="0" rIns="0" bIns="0">
            <a:spAutoFit/>
          </a:bodyPr>
          <a:lstStyle/>
          <a:p>
            <a:pPr defTabSz="1006424" eaLnBrk="0" hangingPunct="0">
              <a:spcBef>
                <a:spcPct val="50000"/>
              </a:spcBef>
            </a:pPr>
            <a:r>
              <a:rPr lang="zh-CN" altLang="en-US" sz="1000" dirty="0">
                <a:latin typeface="Frutiger 45 Light"/>
              </a:rPr>
              <a:t>数据</a:t>
            </a:r>
            <a:r>
              <a:rPr lang="zh-CN" altLang="en-GB" sz="1000" dirty="0">
                <a:latin typeface="Frutiger 45 Light"/>
              </a:rPr>
              <a:t>来源：</a:t>
            </a:r>
            <a:r>
              <a:rPr lang="en-US" altLang="zh-CN" sz="1000" dirty="0">
                <a:latin typeface="Frutiger 45 Light"/>
              </a:rPr>
              <a:t>Wind</a:t>
            </a:r>
            <a:endParaRPr lang="zh-CN" altLang="en-GB" sz="1000" dirty="0">
              <a:latin typeface="Frutiger 45 Light"/>
            </a:endParaRPr>
          </a:p>
        </p:txBody>
      </p:sp>
      <p:pic>
        <p:nvPicPr>
          <p:cNvPr id="3" name="图片 2">
            <a:extLst>
              <a:ext uri="{FF2B5EF4-FFF2-40B4-BE49-F238E27FC236}">
                <a16:creationId xmlns:a16="http://schemas.microsoft.com/office/drawing/2014/main" id="{307933C4-25ED-4BA0-8271-D10BF156973E}"/>
              </a:ext>
            </a:extLst>
          </p:cNvPr>
          <p:cNvPicPr>
            <a:picLocks noChangeAspect="1"/>
          </p:cNvPicPr>
          <p:nvPr/>
        </p:nvPicPr>
        <p:blipFill>
          <a:blip r:embed="rId2"/>
          <a:stretch>
            <a:fillRect/>
          </a:stretch>
        </p:blipFill>
        <p:spPr>
          <a:xfrm>
            <a:off x="1460500" y="1447799"/>
            <a:ext cx="6122367" cy="4318000"/>
          </a:xfrm>
          <a:prstGeom prst="rect">
            <a:avLst/>
          </a:prstGeom>
        </p:spPr>
      </p:pic>
    </p:spTree>
    <p:extLst>
      <p:ext uri="{BB962C8B-B14F-4D97-AF65-F5344CB8AC3E}">
        <p14:creationId xmlns:p14="http://schemas.microsoft.com/office/powerpoint/2010/main" val="2967166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7B9CA5-2E66-4D67-A2FB-5C7DC7B690AB}"/>
              </a:ext>
            </a:extLst>
          </p:cNvPr>
          <p:cNvSpPr>
            <a:spLocks noGrp="1"/>
          </p:cNvSpPr>
          <p:nvPr>
            <p:ph type="title"/>
          </p:nvPr>
        </p:nvSpPr>
        <p:spPr/>
        <p:txBody>
          <a:bodyPr/>
          <a:lstStyle/>
          <a:p>
            <a:r>
              <a:rPr lang="en-US" altLang="zh-CN" sz="2000" dirty="0"/>
              <a:t>2.4 </a:t>
            </a:r>
            <a:r>
              <a:rPr lang="zh-CN" altLang="en-US" sz="2000" dirty="0"/>
              <a:t>中国金融市场概况</a:t>
            </a:r>
            <a:br>
              <a:rPr lang="en-US" altLang="zh-CN" dirty="0"/>
            </a:br>
            <a:r>
              <a:rPr lang="zh-CN" altLang="en-US" dirty="0"/>
              <a:t>中国的股市和债市总市值稳步走高</a:t>
            </a:r>
          </a:p>
        </p:txBody>
      </p:sp>
      <p:sp>
        <p:nvSpPr>
          <p:cNvPr id="4" name="灯片编号占位符 3">
            <a:extLst>
              <a:ext uri="{FF2B5EF4-FFF2-40B4-BE49-F238E27FC236}">
                <a16:creationId xmlns:a16="http://schemas.microsoft.com/office/drawing/2014/main" id="{2DF6EE18-8B62-40FE-BD85-B4CA0E44162F}"/>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sp>
        <p:nvSpPr>
          <p:cNvPr id="6" name="Text Box 4">
            <a:extLst>
              <a:ext uri="{FF2B5EF4-FFF2-40B4-BE49-F238E27FC236}">
                <a16:creationId xmlns:a16="http://schemas.microsoft.com/office/drawing/2014/main" id="{4A28FCB7-9A6A-41B3-929E-E8BE70477A19}"/>
              </a:ext>
            </a:extLst>
          </p:cNvPr>
          <p:cNvSpPr txBox="1">
            <a:spLocks noChangeArrowheads="1"/>
          </p:cNvSpPr>
          <p:nvPr/>
        </p:nvSpPr>
        <p:spPr bwMode="ltGray">
          <a:xfrm>
            <a:off x="1122933" y="6227440"/>
            <a:ext cx="3521075" cy="153888"/>
          </a:xfrm>
          <a:prstGeom prst="rect">
            <a:avLst/>
          </a:prstGeom>
          <a:noFill/>
          <a:ln w="9525">
            <a:noFill/>
            <a:miter lim="800000"/>
            <a:headEnd/>
            <a:tailEnd/>
          </a:ln>
        </p:spPr>
        <p:txBody>
          <a:bodyPr lIns="0" tIns="0" rIns="0" bIns="0">
            <a:spAutoFit/>
          </a:bodyPr>
          <a:lstStyle/>
          <a:p>
            <a:pPr defTabSz="1006424" eaLnBrk="0" hangingPunct="0">
              <a:spcBef>
                <a:spcPct val="50000"/>
              </a:spcBef>
            </a:pPr>
            <a:r>
              <a:rPr lang="zh-CN" altLang="en-US" sz="1000" dirty="0">
                <a:latin typeface="Frutiger 45 Light"/>
              </a:rPr>
              <a:t>数据</a:t>
            </a:r>
            <a:r>
              <a:rPr lang="zh-CN" altLang="en-GB" sz="1000" dirty="0">
                <a:latin typeface="Frutiger 45 Light"/>
              </a:rPr>
              <a:t>来源：</a:t>
            </a:r>
            <a:r>
              <a:rPr lang="en-US" altLang="zh-CN" sz="1000" dirty="0">
                <a:latin typeface="Frutiger 45 Light"/>
              </a:rPr>
              <a:t>Wind</a:t>
            </a:r>
            <a:endParaRPr lang="zh-CN" altLang="en-GB" sz="1000" dirty="0">
              <a:latin typeface="Frutiger 45 Light"/>
            </a:endParaRPr>
          </a:p>
        </p:txBody>
      </p:sp>
      <p:pic>
        <p:nvPicPr>
          <p:cNvPr id="5" name="图片 4">
            <a:extLst>
              <a:ext uri="{FF2B5EF4-FFF2-40B4-BE49-F238E27FC236}">
                <a16:creationId xmlns:a16="http://schemas.microsoft.com/office/drawing/2014/main" id="{CCF4D705-B067-48A6-A3E2-AF3D9ACBEE18}"/>
              </a:ext>
            </a:extLst>
          </p:cNvPr>
          <p:cNvPicPr>
            <a:picLocks noChangeAspect="1"/>
          </p:cNvPicPr>
          <p:nvPr/>
        </p:nvPicPr>
        <p:blipFill>
          <a:blip r:embed="rId2"/>
          <a:stretch>
            <a:fillRect/>
          </a:stretch>
        </p:blipFill>
        <p:spPr>
          <a:xfrm>
            <a:off x="1460500" y="1447800"/>
            <a:ext cx="6310225" cy="4318000"/>
          </a:xfrm>
          <a:prstGeom prst="rect">
            <a:avLst/>
          </a:prstGeom>
        </p:spPr>
      </p:pic>
    </p:spTree>
    <p:extLst>
      <p:ext uri="{BB962C8B-B14F-4D97-AF65-F5344CB8AC3E}">
        <p14:creationId xmlns:p14="http://schemas.microsoft.com/office/powerpoint/2010/main" val="1138532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9C612C-68B7-4D86-868D-510F188562CA}"/>
              </a:ext>
            </a:extLst>
          </p:cNvPr>
          <p:cNvSpPr>
            <a:spLocks noGrp="1"/>
          </p:cNvSpPr>
          <p:nvPr>
            <p:ph type="title"/>
          </p:nvPr>
        </p:nvSpPr>
        <p:spPr/>
        <p:txBody>
          <a:bodyPr/>
          <a:lstStyle/>
          <a:p>
            <a:r>
              <a:rPr lang="en-US" altLang="zh-CN" dirty="0"/>
              <a:t>2.5 </a:t>
            </a:r>
            <a:r>
              <a:rPr lang="zh-CN" altLang="en-US" dirty="0"/>
              <a:t>金融经济学能带给我们什么？</a:t>
            </a:r>
          </a:p>
        </p:txBody>
      </p:sp>
      <p:sp>
        <p:nvSpPr>
          <p:cNvPr id="3" name="内容占位符 2">
            <a:extLst>
              <a:ext uri="{FF2B5EF4-FFF2-40B4-BE49-F238E27FC236}">
                <a16:creationId xmlns:a16="http://schemas.microsoft.com/office/drawing/2014/main" id="{F6F9FC2F-AF4D-4DAC-B113-0E596225A65F}"/>
              </a:ext>
            </a:extLst>
          </p:cNvPr>
          <p:cNvSpPr>
            <a:spLocks noGrp="1"/>
          </p:cNvSpPr>
          <p:nvPr>
            <p:ph idx="1"/>
          </p:nvPr>
        </p:nvSpPr>
        <p:spPr/>
        <p:txBody>
          <a:bodyPr/>
          <a:lstStyle/>
          <a:p>
            <a:endParaRPr lang="en-US" altLang="zh-CN" dirty="0"/>
          </a:p>
          <a:p>
            <a:r>
              <a:rPr lang="zh-CN" altLang="en-US" dirty="0"/>
              <a:t>金融经济学教给人金融的语言</a:t>
            </a:r>
            <a:endParaRPr lang="en-US" altLang="zh-CN" dirty="0"/>
          </a:p>
          <a:p>
            <a:r>
              <a:rPr lang="zh-CN" altLang="en-US" dirty="0"/>
              <a:t>金融经济学教给人金融的思想</a:t>
            </a:r>
          </a:p>
        </p:txBody>
      </p:sp>
      <p:sp>
        <p:nvSpPr>
          <p:cNvPr id="4" name="灯片编号占位符 3">
            <a:extLst>
              <a:ext uri="{FF2B5EF4-FFF2-40B4-BE49-F238E27FC236}">
                <a16:creationId xmlns:a16="http://schemas.microsoft.com/office/drawing/2014/main" id="{2427589F-61EC-4C75-8AF8-E1BCA3F28EC9}"/>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spTree>
    <p:extLst>
      <p:ext uri="{BB962C8B-B14F-4D97-AF65-F5344CB8AC3E}">
        <p14:creationId xmlns:p14="http://schemas.microsoft.com/office/powerpoint/2010/main" val="2219233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14325</TotalTime>
  <Words>289</Words>
  <Application>Microsoft Office PowerPoint</Application>
  <PresentationFormat>全屏显示(4:3)</PresentationFormat>
  <Paragraphs>55</Paragraphs>
  <Slides>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Frutiger 45 Light</vt:lpstr>
      <vt:lpstr>黑体</vt:lpstr>
      <vt:lpstr>楷体_GB2312</vt:lpstr>
      <vt:lpstr>宋体</vt:lpstr>
      <vt:lpstr>Arial</vt:lpstr>
      <vt:lpstr>Calibri</vt:lpstr>
      <vt:lpstr>Times New Roman</vt:lpstr>
      <vt:lpstr>Wingdings</vt:lpstr>
      <vt:lpstr>Office 主题</vt:lpstr>
      <vt:lpstr>第2讲  金融市场概览</vt:lpstr>
      <vt:lpstr>2.1 金融市场的功能</vt:lpstr>
      <vt:lpstr>2.2 金融市场的分类</vt:lpstr>
      <vt:lpstr>2.3 主要金融机构</vt:lpstr>
      <vt:lpstr>2.4 中国金融市场概况 以资产规模计，银行在各金融行业中一枝独秀</vt:lpstr>
      <vt:lpstr>2.4 中国金融市场概况 中国的社会融资规模为银行信贷所主导</vt:lpstr>
      <vt:lpstr>2.4 中国金融市场概况 中国的股市和债市总市值稳步走高</vt:lpstr>
      <vt:lpstr>2.5 金融经济学能带给我们什么？</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1592</cp:revision>
  <cp:lastPrinted>2019-03-23T06:29:16Z</cp:lastPrinted>
  <dcterms:created xsi:type="dcterms:W3CDTF">2011-05-10T08:48:38Z</dcterms:created>
  <dcterms:modified xsi:type="dcterms:W3CDTF">2019-06-09T15:17:42Z</dcterms:modified>
</cp:coreProperties>
</file>