
<file path=[Content_Types].xml><?xml version="1.0" encoding="utf-8"?>
<Types xmlns="http://schemas.openxmlformats.org/package/2006/content-types">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Lst>
  <p:notesMasterIdLst>
    <p:notesMasterId r:id="rId12"/>
  </p:notesMasterIdLst>
  <p:handoutMasterIdLst>
    <p:handoutMasterId r:id="rId13"/>
  </p:handoutMasterIdLst>
  <p:sldIdLst>
    <p:sldId id="382" r:id="rId2"/>
    <p:sldId id="383" r:id="rId3"/>
    <p:sldId id="384" r:id="rId4"/>
    <p:sldId id="385" r:id="rId5"/>
    <p:sldId id="386" r:id="rId6"/>
    <p:sldId id="387" r:id="rId7"/>
    <p:sldId id="388" r:id="rId8"/>
    <p:sldId id="389" r:id="rId9"/>
    <p:sldId id="390" r:id="rId10"/>
    <p:sldId id="391" r:id="rId11"/>
  </p:sldIdLst>
  <p:sldSz cx="9144000" cy="6858000" type="screen4x3"/>
  <p:notesSz cx="6797675" cy="9928225"/>
  <p:defaultTex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990033"/>
    <a:srgbClr val="800000"/>
    <a:srgbClr val="660033"/>
    <a:srgbClr val="660066"/>
    <a:srgbClr val="CC99FF"/>
    <a:srgbClr val="80008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无样式，无网格">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69012ECD-51FC-41F1-AA8D-1B2483CD663E}" styleName="浅色样式 2 - 强调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7E9639D4-E3E2-4D34-9284-5A2195B3D0D7}" styleName="浅色样式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551" autoAdjust="0"/>
    <p:restoredTop sz="94660"/>
  </p:normalViewPr>
  <p:slideViewPr>
    <p:cSldViewPr>
      <p:cViewPr varScale="1">
        <p:scale>
          <a:sx n="63" d="100"/>
          <a:sy n="63" d="100"/>
        </p:scale>
        <p:origin x="660" y="56"/>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handoutMaster" Target="handoutMasters/handout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1" y="1"/>
            <a:ext cx="2944813" cy="495300"/>
          </a:xfrm>
          <a:prstGeom prst="rect">
            <a:avLst/>
          </a:prstGeom>
        </p:spPr>
        <p:txBody>
          <a:bodyPr vert="horz" lIns="95568" tIns="47784" rIns="95568" bIns="47784" rtlCol="0"/>
          <a:lstStyle>
            <a:lvl1pPr algn="l">
              <a:defRPr sz="1300">
                <a:latin typeface="Arial" pitchFamily="34" charset="0"/>
              </a:defRPr>
            </a:lvl1pPr>
          </a:lstStyle>
          <a:p>
            <a:pPr>
              <a:defRPr/>
            </a:pPr>
            <a:endParaRPr lang="zh-CN" altLang="en-US"/>
          </a:p>
        </p:txBody>
      </p:sp>
      <p:sp>
        <p:nvSpPr>
          <p:cNvPr id="3" name="日期占位符 2"/>
          <p:cNvSpPr>
            <a:spLocks noGrp="1"/>
          </p:cNvSpPr>
          <p:nvPr>
            <p:ph type="dt" sz="quarter" idx="1"/>
          </p:nvPr>
        </p:nvSpPr>
        <p:spPr>
          <a:xfrm>
            <a:off x="3851276" y="1"/>
            <a:ext cx="2944813" cy="495300"/>
          </a:xfrm>
          <a:prstGeom prst="rect">
            <a:avLst/>
          </a:prstGeom>
        </p:spPr>
        <p:txBody>
          <a:bodyPr vert="horz" lIns="95568" tIns="47784" rIns="95568" bIns="47784" rtlCol="0"/>
          <a:lstStyle>
            <a:lvl1pPr algn="r">
              <a:defRPr sz="1300">
                <a:latin typeface="Arial" pitchFamily="34" charset="0"/>
              </a:defRPr>
            </a:lvl1pPr>
          </a:lstStyle>
          <a:p>
            <a:pPr>
              <a:defRPr/>
            </a:pPr>
            <a:fld id="{06B6F58D-1BB5-4308-B4DD-6C0FC118133A}" type="datetimeFigureOut">
              <a:rPr lang="zh-CN" altLang="en-US"/>
              <a:pPr>
                <a:defRPr/>
              </a:pPr>
              <a:t>2019/6/16</a:t>
            </a:fld>
            <a:endParaRPr lang="zh-CN" altLang="en-US"/>
          </a:p>
        </p:txBody>
      </p:sp>
      <p:sp>
        <p:nvSpPr>
          <p:cNvPr id="4" name="页脚占位符 3"/>
          <p:cNvSpPr>
            <a:spLocks noGrp="1"/>
          </p:cNvSpPr>
          <p:nvPr>
            <p:ph type="ftr" sz="quarter" idx="2"/>
          </p:nvPr>
        </p:nvSpPr>
        <p:spPr>
          <a:xfrm>
            <a:off x="1" y="9431338"/>
            <a:ext cx="2944813" cy="495300"/>
          </a:xfrm>
          <a:prstGeom prst="rect">
            <a:avLst/>
          </a:prstGeom>
        </p:spPr>
        <p:txBody>
          <a:bodyPr vert="horz" lIns="95568" tIns="47784" rIns="95568" bIns="47784" rtlCol="0" anchor="b"/>
          <a:lstStyle>
            <a:lvl1pPr algn="l">
              <a:defRPr sz="1300">
                <a:latin typeface="Arial" pitchFamily="34" charset="0"/>
              </a:defRPr>
            </a:lvl1pPr>
          </a:lstStyle>
          <a:p>
            <a:pPr>
              <a:defRPr/>
            </a:pPr>
            <a:endParaRPr lang="zh-CN" altLang="en-US"/>
          </a:p>
        </p:txBody>
      </p:sp>
      <p:sp>
        <p:nvSpPr>
          <p:cNvPr id="5" name="灯片编号占位符 4"/>
          <p:cNvSpPr>
            <a:spLocks noGrp="1"/>
          </p:cNvSpPr>
          <p:nvPr>
            <p:ph type="sldNum" sz="quarter" idx="3"/>
          </p:nvPr>
        </p:nvSpPr>
        <p:spPr>
          <a:xfrm>
            <a:off x="3851276" y="9431338"/>
            <a:ext cx="2944813" cy="495300"/>
          </a:xfrm>
          <a:prstGeom prst="rect">
            <a:avLst/>
          </a:prstGeom>
        </p:spPr>
        <p:txBody>
          <a:bodyPr vert="horz" lIns="95568" tIns="47784" rIns="95568" bIns="47784" rtlCol="0" anchor="b"/>
          <a:lstStyle>
            <a:lvl1pPr algn="r">
              <a:defRPr sz="1300">
                <a:latin typeface="Arial" pitchFamily="34" charset="0"/>
              </a:defRPr>
            </a:lvl1pPr>
          </a:lstStyle>
          <a:p>
            <a:pPr>
              <a:defRPr/>
            </a:pPr>
            <a:fld id="{C530320A-D8DC-4FBF-B2E0-1088B3E9D694}"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1" y="1"/>
            <a:ext cx="2944813" cy="495300"/>
          </a:xfrm>
          <a:prstGeom prst="rect">
            <a:avLst/>
          </a:prstGeom>
        </p:spPr>
        <p:txBody>
          <a:bodyPr vert="horz" lIns="95568" tIns="47784" rIns="95568" bIns="47784" rtlCol="0"/>
          <a:lstStyle>
            <a:lvl1pPr algn="l" fontAlgn="auto">
              <a:spcBef>
                <a:spcPts val="0"/>
              </a:spcBef>
              <a:spcAft>
                <a:spcPts val="0"/>
              </a:spcAft>
              <a:defRPr sz="1300">
                <a:latin typeface="+mn-lt"/>
                <a:ea typeface="+mn-ea"/>
              </a:defRPr>
            </a:lvl1pPr>
          </a:lstStyle>
          <a:p>
            <a:pPr>
              <a:defRPr/>
            </a:pPr>
            <a:endParaRPr lang="zh-CN" altLang="en-US"/>
          </a:p>
        </p:txBody>
      </p:sp>
      <p:sp>
        <p:nvSpPr>
          <p:cNvPr id="3" name="日期占位符 2"/>
          <p:cNvSpPr>
            <a:spLocks noGrp="1"/>
          </p:cNvSpPr>
          <p:nvPr>
            <p:ph type="dt" idx="1"/>
          </p:nvPr>
        </p:nvSpPr>
        <p:spPr>
          <a:xfrm>
            <a:off x="3851276" y="1"/>
            <a:ext cx="2944813" cy="495300"/>
          </a:xfrm>
          <a:prstGeom prst="rect">
            <a:avLst/>
          </a:prstGeom>
        </p:spPr>
        <p:txBody>
          <a:bodyPr vert="horz" lIns="95568" tIns="47784" rIns="95568" bIns="47784" rtlCol="0"/>
          <a:lstStyle>
            <a:lvl1pPr algn="r" fontAlgn="auto">
              <a:spcBef>
                <a:spcPts val="0"/>
              </a:spcBef>
              <a:spcAft>
                <a:spcPts val="0"/>
              </a:spcAft>
              <a:defRPr sz="1300">
                <a:latin typeface="+mn-lt"/>
                <a:ea typeface="+mn-ea"/>
              </a:defRPr>
            </a:lvl1pPr>
          </a:lstStyle>
          <a:p>
            <a:pPr>
              <a:defRPr/>
            </a:pPr>
            <a:fld id="{FC5AFA0E-7F78-4574-9524-75194415ADA9}" type="datetimeFigureOut">
              <a:rPr lang="zh-CN" altLang="en-US"/>
              <a:pPr>
                <a:defRPr/>
              </a:pPr>
              <a:t>2019/6/16</a:t>
            </a:fld>
            <a:endParaRPr lang="zh-CN" altLang="en-US"/>
          </a:p>
        </p:txBody>
      </p:sp>
      <p:sp>
        <p:nvSpPr>
          <p:cNvPr id="4" name="幻灯片图像占位符 3"/>
          <p:cNvSpPr>
            <a:spLocks noGrp="1" noRot="1" noChangeAspect="1"/>
          </p:cNvSpPr>
          <p:nvPr>
            <p:ph type="sldImg" idx="2"/>
          </p:nvPr>
        </p:nvSpPr>
        <p:spPr>
          <a:xfrm>
            <a:off x="919163" y="746125"/>
            <a:ext cx="4959350" cy="3721100"/>
          </a:xfrm>
          <a:prstGeom prst="rect">
            <a:avLst/>
          </a:prstGeom>
          <a:noFill/>
          <a:ln w="12700">
            <a:solidFill>
              <a:prstClr val="black"/>
            </a:solidFill>
          </a:ln>
        </p:spPr>
        <p:txBody>
          <a:bodyPr vert="horz" lIns="95568" tIns="47784" rIns="95568" bIns="47784" rtlCol="0" anchor="ctr"/>
          <a:lstStyle/>
          <a:p>
            <a:pPr lvl="0"/>
            <a:endParaRPr lang="zh-CN" altLang="en-US" noProof="0"/>
          </a:p>
        </p:txBody>
      </p:sp>
      <p:sp>
        <p:nvSpPr>
          <p:cNvPr id="5" name="备注占位符 4"/>
          <p:cNvSpPr>
            <a:spLocks noGrp="1"/>
          </p:cNvSpPr>
          <p:nvPr>
            <p:ph type="body" sz="quarter" idx="3"/>
          </p:nvPr>
        </p:nvSpPr>
        <p:spPr>
          <a:xfrm>
            <a:off x="681039" y="4714875"/>
            <a:ext cx="5437187" cy="4467225"/>
          </a:xfrm>
          <a:prstGeom prst="rect">
            <a:avLst/>
          </a:prstGeom>
        </p:spPr>
        <p:txBody>
          <a:bodyPr vert="horz" lIns="95568" tIns="47784" rIns="95568" bIns="47784" rtlCol="0">
            <a:normAutofit/>
          </a:bodyPr>
          <a:lstStyle/>
          <a:p>
            <a:pPr lvl="0"/>
            <a:r>
              <a:rPr lang="zh-CN" altLang="en-US" noProof="0"/>
              <a:t>单击此处编辑母版文本样式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6" name="页脚占位符 5"/>
          <p:cNvSpPr>
            <a:spLocks noGrp="1"/>
          </p:cNvSpPr>
          <p:nvPr>
            <p:ph type="ftr" sz="quarter" idx="4"/>
          </p:nvPr>
        </p:nvSpPr>
        <p:spPr>
          <a:xfrm>
            <a:off x="1" y="9431338"/>
            <a:ext cx="2944813" cy="495300"/>
          </a:xfrm>
          <a:prstGeom prst="rect">
            <a:avLst/>
          </a:prstGeom>
        </p:spPr>
        <p:txBody>
          <a:bodyPr vert="horz" lIns="95568" tIns="47784" rIns="95568" bIns="47784" rtlCol="0" anchor="b"/>
          <a:lstStyle>
            <a:lvl1pPr algn="l" fontAlgn="auto">
              <a:spcBef>
                <a:spcPts val="0"/>
              </a:spcBef>
              <a:spcAft>
                <a:spcPts val="0"/>
              </a:spcAft>
              <a:defRPr sz="1300">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3851276" y="9431338"/>
            <a:ext cx="2944813" cy="495300"/>
          </a:xfrm>
          <a:prstGeom prst="rect">
            <a:avLst/>
          </a:prstGeom>
        </p:spPr>
        <p:txBody>
          <a:bodyPr vert="horz" lIns="95568" tIns="47784" rIns="95568" bIns="47784" rtlCol="0" anchor="b"/>
          <a:lstStyle>
            <a:lvl1pPr algn="r" fontAlgn="auto">
              <a:spcBef>
                <a:spcPts val="0"/>
              </a:spcBef>
              <a:spcAft>
                <a:spcPts val="0"/>
              </a:spcAft>
              <a:defRPr sz="1300">
                <a:latin typeface="+mn-lt"/>
                <a:ea typeface="+mn-ea"/>
              </a:defRPr>
            </a:lvl1pPr>
          </a:lstStyle>
          <a:p>
            <a:pPr>
              <a:defRPr/>
            </a:pPr>
            <a:fld id="{07DECCF1-2EC0-46C0-963C-8EB7ABF184E3}"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4" name="矩形 3"/>
          <p:cNvSpPr/>
          <p:nvPr userDrawn="1"/>
        </p:nvSpPr>
        <p:spPr>
          <a:xfrm>
            <a:off x="0" y="0"/>
            <a:ext cx="9144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5" name="矩形 4"/>
          <p:cNvSpPr/>
          <p:nvPr userDrawn="1"/>
        </p:nvSpPr>
        <p:spPr>
          <a:xfrm>
            <a:off x="0" y="1785938"/>
            <a:ext cx="9144000" cy="3786187"/>
          </a:xfrm>
          <a:prstGeom prst="rect">
            <a:avLst/>
          </a:prstGeom>
          <a:solidFill>
            <a:srgbClr val="99003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cxnSp>
        <p:nvCxnSpPr>
          <p:cNvPr id="6" name="直接连接符 5"/>
          <p:cNvCxnSpPr/>
          <p:nvPr userDrawn="1"/>
        </p:nvCxnSpPr>
        <p:spPr>
          <a:xfrm>
            <a:off x="395536" y="3429000"/>
            <a:ext cx="8358187" cy="1588"/>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sp>
        <p:nvSpPr>
          <p:cNvPr id="2" name="标题 1"/>
          <p:cNvSpPr>
            <a:spLocks noGrp="1"/>
          </p:cNvSpPr>
          <p:nvPr>
            <p:ph type="ctrTitle"/>
          </p:nvPr>
        </p:nvSpPr>
        <p:spPr>
          <a:xfrm>
            <a:off x="428596" y="2000240"/>
            <a:ext cx="7858180" cy="928694"/>
          </a:xfrm>
        </p:spPr>
        <p:txBody>
          <a:bodyPr>
            <a:normAutofit/>
          </a:bodyPr>
          <a:lstStyle>
            <a:lvl1pPr algn="l">
              <a:defRPr sz="3000">
                <a:solidFill>
                  <a:schemeClr val="bg1"/>
                </a:solidFill>
              </a:defRPr>
            </a:lvl1pPr>
          </a:lstStyle>
          <a:p>
            <a:r>
              <a:rPr lang="zh-CN" altLang="en-US" dirty="0"/>
              <a:t>单击此处编辑母版标题样式</a:t>
            </a:r>
          </a:p>
        </p:txBody>
      </p:sp>
      <p:sp>
        <p:nvSpPr>
          <p:cNvPr id="3" name="副标题 2"/>
          <p:cNvSpPr>
            <a:spLocks noGrp="1"/>
          </p:cNvSpPr>
          <p:nvPr>
            <p:ph type="subTitle" idx="1"/>
          </p:nvPr>
        </p:nvSpPr>
        <p:spPr>
          <a:xfrm>
            <a:off x="467544" y="3717032"/>
            <a:ext cx="7929618" cy="1214446"/>
          </a:xfrm>
        </p:spPr>
        <p:txBody>
          <a:bodyPr/>
          <a:lstStyle>
            <a:lvl1pPr marL="0" indent="0" algn="l">
              <a:buNone/>
              <a:defRPr>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dirty="0"/>
              <a:t>单击此处编辑母版副标题样式</a:t>
            </a:r>
          </a:p>
        </p:txBody>
      </p:sp>
      <p:sp>
        <p:nvSpPr>
          <p:cNvPr id="8" name="日期占位符 3"/>
          <p:cNvSpPr>
            <a:spLocks noGrp="1"/>
          </p:cNvSpPr>
          <p:nvPr>
            <p:ph type="dt" sz="half" idx="10"/>
          </p:nvPr>
        </p:nvSpPr>
        <p:spPr/>
        <p:txBody>
          <a:bodyPr/>
          <a:lstStyle>
            <a:lvl1pPr>
              <a:defRPr/>
            </a:lvl1pPr>
          </a:lstStyle>
          <a:p>
            <a:pPr>
              <a:defRPr/>
            </a:pPr>
            <a:fld id="{7CA95D5C-2370-4E2E-9E18-64208CBF73D1}" type="datetime1">
              <a:rPr lang="zh-CN" altLang="en-US"/>
              <a:pPr>
                <a:defRPr/>
              </a:pPr>
              <a:t>2019/6/16</a:t>
            </a:fld>
            <a:endParaRPr lang="zh-CN" altLang="en-US"/>
          </a:p>
        </p:txBody>
      </p:sp>
      <p:sp>
        <p:nvSpPr>
          <p:cNvPr id="9" name="页脚占位符 4"/>
          <p:cNvSpPr>
            <a:spLocks noGrp="1"/>
          </p:cNvSpPr>
          <p:nvPr>
            <p:ph type="ftr" sz="quarter" idx="11"/>
          </p:nvPr>
        </p:nvSpPr>
        <p:spPr/>
        <p:txBody>
          <a:bodyPr/>
          <a:lstStyle>
            <a:lvl1pPr>
              <a:defRPr/>
            </a:lvl1pPr>
          </a:lstStyle>
          <a:p>
            <a:pPr>
              <a:defRPr/>
            </a:pPr>
            <a:endParaRPr lang="zh-CN" altLang="en-US"/>
          </a:p>
        </p:txBody>
      </p:sp>
      <p:sp>
        <p:nvSpPr>
          <p:cNvPr id="10" name="灯片编号占位符 5"/>
          <p:cNvSpPr>
            <a:spLocks noGrp="1"/>
          </p:cNvSpPr>
          <p:nvPr>
            <p:ph type="sldNum" sz="quarter" idx="12"/>
          </p:nvPr>
        </p:nvSpPr>
        <p:spPr/>
        <p:txBody>
          <a:bodyPr/>
          <a:lstStyle>
            <a:lvl1pPr>
              <a:defRPr/>
            </a:lvl1pPr>
          </a:lstStyle>
          <a:p>
            <a:pPr>
              <a:defRPr/>
            </a:pPr>
            <a:fld id="{F08B0920-9331-44B4-A71B-D61424E00FAD}" type="slidenum">
              <a:rPr lang="zh-CN" altLang="en-US"/>
              <a:pPr>
                <a:defRPr/>
              </a:pPr>
              <a:t>‹#›</a:t>
            </a:fld>
            <a:endParaRPr lang="zh-CN" altLang="en-US"/>
          </a:p>
        </p:txBody>
      </p:sp>
      <p:sp>
        <p:nvSpPr>
          <p:cNvPr id="11" name="TextBox 10"/>
          <p:cNvSpPr txBox="1"/>
          <p:nvPr userDrawn="1"/>
        </p:nvSpPr>
        <p:spPr>
          <a:xfrm>
            <a:off x="571472" y="742874"/>
            <a:ext cx="5715040" cy="400110"/>
          </a:xfrm>
          <a:prstGeom prst="rect">
            <a:avLst/>
          </a:prstGeom>
          <a:noFill/>
        </p:spPr>
        <p:txBody>
          <a:bodyPr wrap="square" rtlCol="0">
            <a:spAutoFit/>
          </a:bodyPr>
          <a:lstStyle/>
          <a:p>
            <a:r>
              <a:rPr lang="en-US" altLang="zh-CN" sz="2000" b="1" dirty="0">
                <a:solidFill>
                  <a:srgbClr val="990033"/>
                </a:solidFill>
                <a:latin typeface="+mn-ea"/>
                <a:ea typeface="+mn-ea"/>
              </a:rPr>
              <a:t>《</a:t>
            </a:r>
            <a:r>
              <a:rPr lang="zh-CN" altLang="en-US" sz="2000" b="1" dirty="0">
                <a:solidFill>
                  <a:srgbClr val="990033"/>
                </a:solidFill>
                <a:latin typeface="+mn-ea"/>
                <a:ea typeface="+mn-ea"/>
              </a:rPr>
              <a:t>金融经济学二十五讲</a:t>
            </a:r>
            <a:r>
              <a:rPr lang="en-US" altLang="zh-CN" sz="2000" b="1" dirty="0">
                <a:solidFill>
                  <a:srgbClr val="990033"/>
                </a:solidFill>
                <a:latin typeface="+mn-ea"/>
                <a:ea typeface="+mn-ea"/>
              </a:rPr>
              <a:t>》</a:t>
            </a:r>
            <a:r>
              <a:rPr lang="zh-CN" altLang="en-US" sz="2000" b="1" dirty="0">
                <a:solidFill>
                  <a:srgbClr val="990033"/>
                </a:solidFill>
                <a:latin typeface="+mn-ea"/>
                <a:ea typeface="+mn-ea"/>
              </a:rPr>
              <a:t>配套课件</a:t>
            </a:r>
            <a:endParaRPr lang="en-US" altLang="zh-CN" sz="2000" b="1" dirty="0">
              <a:solidFill>
                <a:srgbClr val="990033"/>
              </a:solidFill>
              <a:latin typeface="+mn-ea"/>
              <a:ea typeface="+mn-ea"/>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b="0" baseline="0">
                <a:latin typeface="Arial" pitchFamily="34" charset="0"/>
                <a:ea typeface="黑体" pitchFamily="49" charset="-122"/>
              </a:defRPr>
            </a:lvl1pPr>
          </a:lstStyle>
          <a:p>
            <a:r>
              <a:rPr lang="zh-CN" altLang="en-US" dirty="0"/>
              <a:t>单击此处编辑母版标题样式</a:t>
            </a:r>
          </a:p>
        </p:txBody>
      </p:sp>
      <p:sp>
        <p:nvSpPr>
          <p:cNvPr id="3" name="内容占位符 2"/>
          <p:cNvSpPr>
            <a:spLocks noGrp="1"/>
          </p:cNvSpPr>
          <p:nvPr>
            <p:ph idx="1"/>
          </p:nvPr>
        </p:nvSpPr>
        <p:spPr>
          <a:xfrm>
            <a:off x="928662" y="1357298"/>
            <a:ext cx="7786687" cy="4714875"/>
          </a:xfrm>
        </p:spPr>
        <p:txBody>
          <a:bodyPr/>
          <a:lstStyle>
            <a:lvl1pPr>
              <a:spcBef>
                <a:spcPts val="1800"/>
              </a:spcBef>
              <a:defRPr sz="1800" baseline="0">
                <a:solidFill>
                  <a:schemeClr val="tx1"/>
                </a:solidFill>
                <a:latin typeface="Times New Roman" panose="02020603050405020304" pitchFamily="18" charset="0"/>
                <a:ea typeface="宋体" pitchFamily="2" charset="-122"/>
              </a:defRPr>
            </a:lvl1pPr>
            <a:lvl2pPr>
              <a:defRPr sz="1600" baseline="0">
                <a:latin typeface="Times New Roman" panose="02020603050405020304" pitchFamily="18" charset="0"/>
                <a:ea typeface="宋体" pitchFamily="2" charset="-122"/>
              </a:defRPr>
            </a:lvl2pPr>
            <a:lvl3pPr>
              <a:defRPr sz="1600" baseline="0">
                <a:latin typeface="Times New Roman" panose="02020603050405020304" pitchFamily="18" charset="0"/>
                <a:ea typeface="宋体" pitchFamily="2" charset="-122"/>
              </a:defRPr>
            </a:lvl3pPr>
            <a:lvl4pPr>
              <a:defRPr sz="1600">
                <a:latin typeface="Times New Roman" panose="02020603050405020304" pitchFamily="18" charset="0"/>
              </a:defRPr>
            </a:lvl4pPr>
            <a:lvl5pPr>
              <a:defRPr sz="1600">
                <a:latin typeface="Times New Roman" panose="02020603050405020304" pitchFamily="18" charset="0"/>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5" name="日期占位符 3"/>
          <p:cNvSpPr>
            <a:spLocks noGrp="1"/>
          </p:cNvSpPr>
          <p:nvPr>
            <p:ph type="dt" sz="half" idx="10"/>
          </p:nvPr>
        </p:nvSpPr>
        <p:spPr/>
        <p:txBody>
          <a:bodyPr/>
          <a:lstStyle>
            <a:lvl1pPr>
              <a:defRPr/>
            </a:lvl1pPr>
          </a:lstStyle>
          <a:p>
            <a:pPr>
              <a:defRPr/>
            </a:pPr>
            <a:fld id="{7BD23E72-E273-4284-868A-4643E3253FD1}" type="datetime1">
              <a:rPr lang="zh-CN" altLang="en-US"/>
              <a:pPr>
                <a:defRPr/>
              </a:pPr>
              <a:t>2019/6/16</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DF4C29A2-310B-4614-9E82-82EDFD340A49}" type="slidenum">
              <a:rPr lang="zh-CN" altLang="en-US"/>
              <a:pPr>
                <a:defRPr/>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642910" y="1643050"/>
            <a:ext cx="4038600" cy="4525963"/>
          </a:xfrm>
        </p:spPr>
        <p:txBody>
          <a:bodyPr/>
          <a:lstStyle>
            <a:lvl1pPr>
              <a:defRPr sz="1800">
                <a:solidFill>
                  <a:schemeClr val="tx1"/>
                </a:solidFill>
              </a:defRPr>
            </a:lvl1pPr>
            <a:lvl2pPr>
              <a:defRPr sz="16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内容占位符 3"/>
          <p:cNvSpPr>
            <a:spLocks noGrp="1"/>
          </p:cNvSpPr>
          <p:nvPr>
            <p:ph sz="half" idx="2"/>
          </p:nvPr>
        </p:nvSpPr>
        <p:spPr>
          <a:xfrm>
            <a:off x="4786314" y="1643050"/>
            <a:ext cx="4038600" cy="4525963"/>
          </a:xfrm>
        </p:spPr>
        <p:txBody>
          <a:bodyPr/>
          <a:lstStyle>
            <a:lvl1pPr>
              <a:defRPr sz="1800">
                <a:solidFill>
                  <a:schemeClr val="tx1"/>
                </a:solidFill>
              </a:defRPr>
            </a:lvl1pPr>
            <a:lvl2pPr>
              <a:defRPr sz="16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5" name="日期占位符 3"/>
          <p:cNvSpPr>
            <a:spLocks noGrp="1"/>
          </p:cNvSpPr>
          <p:nvPr>
            <p:ph type="dt" sz="half" idx="10"/>
          </p:nvPr>
        </p:nvSpPr>
        <p:spPr/>
        <p:txBody>
          <a:bodyPr/>
          <a:lstStyle>
            <a:lvl1pPr>
              <a:defRPr/>
            </a:lvl1pPr>
          </a:lstStyle>
          <a:p>
            <a:pPr>
              <a:defRPr/>
            </a:pPr>
            <a:fld id="{B29C1F07-A685-436B-AEAD-190B67CB340D}" type="datetime1">
              <a:rPr lang="zh-CN" altLang="en-US"/>
              <a:pPr>
                <a:defRPr/>
              </a:pPr>
              <a:t>2019/6/16</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7D339228-A952-4448-8F87-FF29D71BA6D0}" type="slidenum">
              <a:rPr lang="zh-CN" altLang="en-US"/>
              <a:pPr>
                <a:defRPr/>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baseline="0"/>
            </a:lvl1pPr>
          </a:lstStyle>
          <a:p>
            <a:r>
              <a:rPr lang="zh-CN" altLang="en-US"/>
              <a:t>单击此处编辑母版标题样式</a:t>
            </a:r>
          </a:p>
        </p:txBody>
      </p:sp>
      <p:sp>
        <p:nvSpPr>
          <p:cNvPr id="3" name="文本占位符 2"/>
          <p:cNvSpPr>
            <a:spLocks noGrp="1"/>
          </p:cNvSpPr>
          <p:nvPr>
            <p:ph type="body" idx="1"/>
          </p:nvPr>
        </p:nvSpPr>
        <p:spPr>
          <a:xfrm>
            <a:off x="642910" y="1500174"/>
            <a:ext cx="4040188" cy="639762"/>
          </a:xfrm>
        </p:spPr>
        <p:txBody>
          <a:bodyPr anchor="ctr"/>
          <a:lstStyle>
            <a:lvl1pPr marL="0" indent="0" algn="ctr">
              <a:buNone/>
              <a:defRPr sz="1800" b="0" baseline="0">
                <a:solidFill>
                  <a:srgbClr val="990033"/>
                </a:solidFill>
                <a:latin typeface="黑体" panose="02010609060101010101" pitchFamily="49" charset="-122"/>
                <a:ea typeface="黑体" panose="02010609060101010101" pitchFamily="49"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p>
        </p:txBody>
      </p:sp>
      <p:sp>
        <p:nvSpPr>
          <p:cNvPr id="5" name="文本占位符 4"/>
          <p:cNvSpPr>
            <a:spLocks noGrp="1"/>
          </p:cNvSpPr>
          <p:nvPr>
            <p:ph type="body" sz="quarter" idx="3"/>
          </p:nvPr>
        </p:nvSpPr>
        <p:spPr>
          <a:xfrm>
            <a:off x="4786314" y="1500174"/>
            <a:ext cx="4041775" cy="639762"/>
          </a:xfrm>
        </p:spPr>
        <p:txBody>
          <a:bodyPr anchor="ctr"/>
          <a:lstStyle>
            <a:lvl1pPr marL="0" indent="0" algn="ctr">
              <a:buNone/>
              <a:defRPr sz="1800" b="0" baseline="0">
                <a:solidFill>
                  <a:srgbClr val="990033"/>
                </a:solidFill>
                <a:latin typeface="黑体" panose="02010609060101010101" pitchFamily="49" charset="-122"/>
                <a:ea typeface="黑体" panose="02010609060101010101" pitchFamily="49"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p>
        </p:txBody>
      </p:sp>
      <p:sp>
        <p:nvSpPr>
          <p:cNvPr id="6" name="日期占位符 3"/>
          <p:cNvSpPr>
            <a:spLocks noGrp="1"/>
          </p:cNvSpPr>
          <p:nvPr>
            <p:ph type="dt" sz="half" idx="10"/>
          </p:nvPr>
        </p:nvSpPr>
        <p:spPr/>
        <p:txBody>
          <a:bodyPr/>
          <a:lstStyle>
            <a:lvl1pPr>
              <a:defRPr/>
            </a:lvl1pPr>
          </a:lstStyle>
          <a:p>
            <a:pPr>
              <a:defRPr/>
            </a:pPr>
            <a:fld id="{A7353B86-13DB-42EF-AE9C-E989ADFDEA05}" type="datetime1">
              <a:rPr lang="zh-CN" altLang="en-US"/>
              <a:pPr>
                <a:defRPr/>
              </a:pPr>
              <a:t>2019/6/16</a:t>
            </a:fld>
            <a:endParaRPr lang="zh-CN" altLang="en-US"/>
          </a:p>
        </p:txBody>
      </p:sp>
      <p:sp>
        <p:nvSpPr>
          <p:cNvPr id="7" name="页脚占位符 4"/>
          <p:cNvSpPr>
            <a:spLocks noGrp="1"/>
          </p:cNvSpPr>
          <p:nvPr>
            <p:ph type="ftr" sz="quarter" idx="11"/>
          </p:nvPr>
        </p:nvSpPr>
        <p:spPr/>
        <p:txBody>
          <a:bodyPr/>
          <a:lstStyle>
            <a:lvl1pPr>
              <a:defRPr/>
            </a:lvl1pPr>
          </a:lstStyle>
          <a:p>
            <a:pPr>
              <a:defRPr/>
            </a:pPr>
            <a:endParaRPr lang="zh-CN" altLang="en-US"/>
          </a:p>
        </p:txBody>
      </p:sp>
      <p:sp>
        <p:nvSpPr>
          <p:cNvPr id="8" name="灯片编号占位符 5"/>
          <p:cNvSpPr>
            <a:spLocks noGrp="1"/>
          </p:cNvSpPr>
          <p:nvPr>
            <p:ph type="sldNum" sz="quarter" idx="12"/>
          </p:nvPr>
        </p:nvSpPr>
        <p:spPr/>
        <p:txBody>
          <a:bodyPr/>
          <a:lstStyle>
            <a:lvl1pPr>
              <a:defRPr/>
            </a:lvl1pPr>
          </a:lstStyle>
          <a:p>
            <a:pPr>
              <a:defRPr/>
            </a:pPr>
            <a:fld id="{5B8E48A5-2352-47BA-A112-0FE5146B45C2}" type="slidenum">
              <a:rPr lang="zh-CN" altLang="en-US"/>
              <a:pPr>
                <a:defRPr/>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单击此处编辑母版标题样式</a:t>
            </a:r>
          </a:p>
        </p:txBody>
      </p:sp>
      <p:sp>
        <p:nvSpPr>
          <p:cNvPr id="6" name="内容占位符 2"/>
          <p:cNvSpPr>
            <a:spLocks noGrp="1"/>
          </p:cNvSpPr>
          <p:nvPr>
            <p:ph idx="1"/>
          </p:nvPr>
        </p:nvSpPr>
        <p:spPr>
          <a:xfrm>
            <a:off x="1187624" y="1700808"/>
            <a:ext cx="7272808" cy="3744417"/>
          </a:xfrm>
        </p:spPr>
        <p:txBody>
          <a:bodyPr/>
          <a:lstStyle>
            <a:lvl1pPr>
              <a:spcBef>
                <a:spcPts val="1800"/>
              </a:spcBef>
              <a:defRPr sz="2000" b="1">
                <a:solidFill>
                  <a:schemeClr val="tx1"/>
                </a:solidFill>
                <a:latin typeface="Times New Roman" pitchFamily="18" charset="0"/>
              </a:defRPr>
            </a:lvl1pPr>
            <a:lvl2pPr>
              <a:defRPr sz="1800" baseline="0">
                <a:latin typeface="Times New Roman" pitchFamily="18" charset="0"/>
              </a:defRPr>
            </a:lvl2pPr>
            <a:lvl3pPr>
              <a:defRPr sz="1600"/>
            </a:lvl3pPr>
            <a:lvl4pPr>
              <a:defRPr sz="1600"/>
            </a:lvl4pPr>
            <a:lvl5pPr>
              <a:defRPr sz="1600"/>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10"/>
          </p:nvPr>
        </p:nvSpPr>
        <p:spPr/>
        <p:txBody>
          <a:bodyPr/>
          <a:lstStyle>
            <a:lvl1pPr>
              <a:defRPr/>
            </a:lvl1pPr>
          </a:lstStyle>
          <a:p>
            <a:pPr>
              <a:defRPr/>
            </a:pPr>
            <a:fld id="{E57D4D0E-D6BB-49E9-9C78-3FDAC03551E1}" type="datetime1">
              <a:rPr lang="zh-CN" altLang="en-US"/>
              <a:pPr>
                <a:defRPr/>
              </a:pPr>
              <a:t>2019/6/16</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56DE445D-538B-4B36-B97B-799D81D6965B}" type="slidenum">
              <a:rPr lang="zh-CN" altLang="en-US"/>
              <a:pPr>
                <a:defRPr/>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0D70801A-4342-419A-BAD3-28ED5414F797}" type="datetime1">
              <a:rPr lang="zh-CN" altLang="en-US"/>
              <a:pPr>
                <a:defRPr/>
              </a:pPr>
              <a:t>2019/6/16</a:t>
            </a:fld>
            <a:endParaRPr lang="zh-CN" altLang="en-US"/>
          </a:p>
        </p:txBody>
      </p:sp>
      <p:sp>
        <p:nvSpPr>
          <p:cNvPr id="3" name="页脚占位符 4"/>
          <p:cNvSpPr>
            <a:spLocks noGrp="1"/>
          </p:cNvSpPr>
          <p:nvPr>
            <p:ph type="ftr" sz="quarter" idx="11"/>
          </p:nvPr>
        </p:nvSpPr>
        <p:spPr/>
        <p:txBody>
          <a:bodyPr/>
          <a:lstStyle>
            <a:lvl1pPr>
              <a:defRPr/>
            </a:lvl1pPr>
          </a:lstStyle>
          <a:p>
            <a:pPr>
              <a:defRPr/>
            </a:pPr>
            <a:endParaRPr lang="zh-CN" altLang="en-US"/>
          </a:p>
        </p:txBody>
      </p:sp>
      <p:sp>
        <p:nvSpPr>
          <p:cNvPr id="4" name="灯片编号占位符 5"/>
          <p:cNvSpPr>
            <a:spLocks noGrp="1"/>
          </p:cNvSpPr>
          <p:nvPr>
            <p:ph type="sldNum" sz="quarter" idx="12"/>
          </p:nvPr>
        </p:nvSpPr>
        <p:spPr/>
        <p:txBody>
          <a:bodyPr/>
          <a:lstStyle>
            <a:lvl1pPr>
              <a:defRPr/>
            </a:lvl1pPr>
          </a:lstStyle>
          <a:p>
            <a:pPr>
              <a:defRPr/>
            </a:pPr>
            <a:fld id="{A856D941-A598-454B-BA31-33CABC397138}" type="slidenum">
              <a:rPr lang="zh-CN" altLang="en-US"/>
              <a:pPr>
                <a:defRPr/>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2_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650288" y="2136071"/>
            <a:ext cx="4040188" cy="639762"/>
          </a:xfrm>
        </p:spPr>
        <p:txBody>
          <a:bodyPr anchor="ctr"/>
          <a:lstStyle>
            <a:lvl1pPr marL="0" indent="0" algn="ctr">
              <a:buNone/>
              <a:defRPr sz="1800" b="1" baseline="0">
                <a:latin typeface="Times New Roman" pitchFamily="18" charset="0"/>
                <a:ea typeface="楷体_GB2312" pitchFamily="49"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p>
        </p:txBody>
      </p:sp>
      <p:sp>
        <p:nvSpPr>
          <p:cNvPr id="4" name="内容占位符 3"/>
          <p:cNvSpPr>
            <a:spLocks noGrp="1"/>
          </p:cNvSpPr>
          <p:nvPr>
            <p:ph sz="half" idx="2"/>
          </p:nvPr>
        </p:nvSpPr>
        <p:spPr>
          <a:xfrm>
            <a:off x="642910" y="2852936"/>
            <a:ext cx="4040188" cy="3312906"/>
          </a:xfrm>
        </p:spPr>
        <p:txBody>
          <a:bodyPr/>
          <a:lstStyle>
            <a:lvl1pPr>
              <a:defRPr sz="1600" baseline="0">
                <a:solidFill>
                  <a:schemeClr val="tx1"/>
                </a:solidFill>
                <a:latin typeface="Times New Roman" pitchFamily="18" charset="0"/>
                <a:ea typeface="楷体_GB2312" pitchFamily="49" charset="-122"/>
              </a:defRPr>
            </a:lvl1pPr>
            <a:lvl2pPr>
              <a:defRPr sz="1600" baseline="0">
                <a:latin typeface="Times New Roman" pitchFamily="18" charset="0"/>
              </a:defRPr>
            </a:lvl2pPr>
            <a:lvl3pPr>
              <a:defRPr sz="1800" baseline="0">
                <a:latin typeface="Times New Roman" pitchFamily="18" charset="0"/>
              </a:defRPr>
            </a:lvl3pPr>
            <a:lvl4pPr>
              <a:defRPr sz="1600" baseline="0">
                <a:latin typeface="Times New Roman" pitchFamily="18" charset="0"/>
              </a:defRPr>
            </a:lvl4pPr>
            <a:lvl5pPr>
              <a:defRPr sz="1600" baseline="0">
                <a:latin typeface="Times New Roman" pitchFamily="18" charset="0"/>
              </a:defRPr>
            </a:lvl5pPr>
            <a:lvl6pPr>
              <a:defRPr sz="1600"/>
            </a:lvl6pPr>
            <a:lvl7pPr>
              <a:defRPr sz="1600"/>
            </a:lvl7pPr>
            <a:lvl8pPr>
              <a:defRPr sz="1600"/>
            </a:lvl8pPr>
            <a:lvl9pPr>
              <a:defRPr sz="1600"/>
            </a:lvl9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5" name="文本占位符 4"/>
          <p:cNvSpPr>
            <a:spLocks noGrp="1"/>
          </p:cNvSpPr>
          <p:nvPr>
            <p:ph type="body" sz="quarter" idx="3"/>
          </p:nvPr>
        </p:nvSpPr>
        <p:spPr>
          <a:xfrm>
            <a:off x="4788024" y="2132856"/>
            <a:ext cx="4041775" cy="639762"/>
          </a:xfrm>
        </p:spPr>
        <p:txBody>
          <a:bodyPr anchor="ctr"/>
          <a:lstStyle>
            <a:lvl1pPr marL="0" indent="0" algn="ctr">
              <a:buNone/>
              <a:defRPr sz="1800" b="1" baseline="0">
                <a:latin typeface="Times New Roman" pitchFamily="18" charset="0"/>
                <a:ea typeface="楷体_GB2312" pitchFamily="49"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p>
        </p:txBody>
      </p:sp>
      <p:sp>
        <p:nvSpPr>
          <p:cNvPr id="6" name="内容占位符 5"/>
          <p:cNvSpPr>
            <a:spLocks noGrp="1"/>
          </p:cNvSpPr>
          <p:nvPr>
            <p:ph sz="quarter" idx="4"/>
          </p:nvPr>
        </p:nvSpPr>
        <p:spPr>
          <a:xfrm>
            <a:off x="4786314" y="2852936"/>
            <a:ext cx="4041775" cy="3312906"/>
          </a:xfrm>
        </p:spPr>
        <p:txBody>
          <a:bodyPr/>
          <a:lstStyle>
            <a:lvl1pPr>
              <a:defRPr sz="1600" baseline="0">
                <a:solidFill>
                  <a:schemeClr val="tx1"/>
                </a:solidFill>
                <a:latin typeface="Times New Roman" pitchFamily="18" charset="0"/>
                <a:ea typeface="楷体_GB2312" pitchFamily="49" charset="-122"/>
              </a:defRPr>
            </a:lvl1pPr>
            <a:lvl2pPr>
              <a:defRPr sz="1600" baseline="0">
                <a:latin typeface="Times New Roman" pitchFamily="18" charset="0"/>
              </a:defRPr>
            </a:lvl2pPr>
            <a:lvl3pPr>
              <a:defRPr sz="1800" baseline="0">
                <a:latin typeface="Times New Roman" pitchFamily="18" charset="0"/>
              </a:defRPr>
            </a:lvl3pPr>
            <a:lvl4pPr>
              <a:defRPr sz="1600" baseline="0">
                <a:latin typeface="Times New Roman" pitchFamily="18" charset="0"/>
              </a:defRPr>
            </a:lvl4pPr>
            <a:lvl5pPr>
              <a:defRPr sz="1600" baseline="0">
                <a:latin typeface="Times New Roman" pitchFamily="18" charset="0"/>
              </a:defRPr>
            </a:lvl5pPr>
            <a:lvl6pPr>
              <a:defRPr sz="1600"/>
            </a:lvl6pPr>
            <a:lvl7pPr>
              <a:defRPr sz="1600"/>
            </a:lvl7pPr>
            <a:lvl8pPr>
              <a:defRPr sz="1600"/>
            </a:lvl8pPr>
            <a:lvl9pPr>
              <a:defRPr sz="1600"/>
            </a:lvl9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10" name="内容占位符 2"/>
          <p:cNvSpPr>
            <a:spLocks noGrp="1"/>
          </p:cNvSpPr>
          <p:nvPr>
            <p:ph idx="13"/>
          </p:nvPr>
        </p:nvSpPr>
        <p:spPr>
          <a:xfrm>
            <a:off x="909940" y="1108352"/>
            <a:ext cx="7786687" cy="808480"/>
          </a:xfrm>
        </p:spPr>
        <p:txBody>
          <a:bodyPr/>
          <a:lstStyle>
            <a:lvl1pPr marL="0" indent="0">
              <a:spcBef>
                <a:spcPts val="0"/>
              </a:spcBef>
              <a:buNone/>
              <a:defRPr lang="zh-CN" altLang="en-US" sz="1600" kern="1200" baseline="0" dirty="0" smtClean="0">
                <a:solidFill>
                  <a:schemeClr val="tx1"/>
                </a:solidFill>
                <a:latin typeface="Times New Roman" pitchFamily="18" charset="0"/>
                <a:ea typeface="楷体_GB2312" pitchFamily="49" charset="-122"/>
                <a:cs typeface="+mn-cs"/>
              </a:defRPr>
            </a:lvl1pPr>
            <a:lvl2pPr>
              <a:defRPr sz="1600"/>
            </a:lvl2pPr>
            <a:lvl3pPr>
              <a:defRPr sz="1600"/>
            </a:lvl3pPr>
            <a:lvl4pPr>
              <a:defRPr sz="1600"/>
            </a:lvl4pPr>
            <a:lvl5pPr>
              <a:defRPr sz="1600"/>
            </a:lvl5pPr>
          </a:lstStyle>
          <a:p>
            <a:pPr marL="342900" lvl="0" indent="-342900" algn="l" rtl="0" eaLnBrk="0" fontAlgn="base" hangingPunct="0">
              <a:spcBef>
                <a:spcPct val="20000"/>
              </a:spcBef>
              <a:spcAft>
                <a:spcPct val="0"/>
              </a:spcAft>
              <a:buSzPct val="75000"/>
              <a:buFont typeface="Wingdings" pitchFamily="2" charset="2"/>
              <a:buChar char="u"/>
            </a:pPr>
            <a:r>
              <a:rPr lang="zh-CN" altLang="en-US" dirty="0"/>
              <a:t>单击此处编辑母版文本样式</a:t>
            </a:r>
          </a:p>
        </p:txBody>
      </p:sp>
      <p:sp>
        <p:nvSpPr>
          <p:cNvPr id="8" name="日期占位符 3"/>
          <p:cNvSpPr>
            <a:spLocks noGrp="1"/>
          </p:cNvSpPr>
          <p:nvPr>
            <p:ph type="dt" sz="half" idx="14"/>
          </p:nvPr>
        </p:nvSpPr>
        <p:spPr/>
        <p:txBody>
          <a:bodyPr/>
          <a:lstStyle>
            <a:lvl1pPr>
              <a:defRPr/>
            </a:lvl1pPr>
          </a:lstStyle>
          <a:p>
            <a:pPr>
              <a:defRPr/>
            </a:pPr>
            <a:fld id="{79CE6FAA-8371-4E6A-B342-0D2C2F864C88}" type="datetime1">
              <a:rPr lang="zh-CN" altLang="en-US"/>
              <a:pPr>
                <a:defRPr/>
              </a:pPr>
              <a:t>2019/6/16</a:t>
            </a:fld>
            <a:endParaRPr lang="zh-CN" altLang="en-US"/>
          </a:p>
        </p:txBody>
      </p:sp>
      <p:sp>
        <p:nvSpPr>
          <p:cNvPr id="9" name="页脚占位符 4"/>
          <p:cNvSpPr>
            <a:spLocks noGrp="1"/>
          </p:cNvSpPr>
          <p:nvPr>
            <p:ph type="ftr" sz="quarter" idx="15"/>
          </p:nvPr>
        </p:nvSpPr>
        <p:spPr/>
        <p:txBody>
          <a:bodyPr/>
          <a:lstStyle>
            <a:lvl1pPr>
              <a:defRPr/>
            </a:lvl1pPr>
          </a:lstStyle>
          <a:p>
            <a:pPr>
              <a:defRPr/>
            </a:pPr>
            <a:endParaRPr lang="zh-CN" altLang="en-US"/>
          </a:p>
        </p:txBody>
      </p:sp>
      <p:sp>
        <p:nvSpPr>
          <p:cNvPr id="11" name="灯片编号占位符 5"/>
          <p:cNvSpPr>
            <a:spLocks noGrp="1"/>
          </p:cNvSpPr>
          <p:nvPr>
            <p:ph type="sldNum" sz="quarter" idx="16"/>
          </p:nvPr>
        </p:nvSpPr>
        <p:spPr/>
        <p:txBody>
          <a:bodyPr/>
          <a:lstStyle>
            <a:lvl1pPr>
              <a:defRPr/>
            </a:lvl1pPr>
          </a:lstStyle>
          <a:p>
            <a:pPr>
              <a:defRPr/>
            </a:pPr>
            <a:fld id="{9E816CB2-F0AF-4685-831F-1FA3FB8ADE07}" type="slidenum">
              <a:rPr lang="zh-CN" altLang="en-US"/>
              <a:pPr>
                <a:defRPr/>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标题占位符 1"/>
          <p:cNvSpPr>
            <a:spLocks noGrp="1"/>
          </p:cNvSpPr>
          <p:nvPr>
            <p:ph type="title"/>
          </p:nvPr>
        </p:nvSpPr>
        <p:spPr bwMode="auto">
          <a:xfrm>
            <a:off x="928688" y="0"/>
            <a:ext cx="7758112" cy="928688"/>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p>
            <a:pPr lvl="0"/>
            <a:r>
              <a:rPr lang="zh-CN" altLang="en-US" dirty="0"/>
              <a:t>单击此处编辑母版标题样式</a:t>
            </a:r>
          </a:p>
        </p:txBody>
      </p:sp>
      <p:sp>
        <p:nvSpPr>
          <p:cNvPr id="1027" name="文本占位符 2"/>
          <p:cNvSpPr>
            <a:spLocks noGrp="1"/>
          </p:cNvSpPr>
          <p:nvPr>
            <p:ph type="body" idx="1"/>
          </p:nvPr>
        </p:nvSpPr>
        <p:spPr bwMode="auto">
          <a:xfrm>
            <a:off x="928688" y="1285875"/>
            <a:ext cx="7786687" cy="471487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2"/>
          </p:nvPr>
        </p:nvSpPr>
        <p:spPr>
          <a:xfrm>
            <a:off x="785813" y="6357938"/>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ea typeface="+mn-ea"/>
              </a:defRPr>
            </a:lvl1pPr>
          </a:lstStyle>
          <a:p>
            <a:pPr>
              <a:defRPr/>
            </a:pPr>
            <a:fld id="{B0B1F943-31FD-4698-99BE-5378A251F629}" type="datetime1">
              <a:rPr lang="zh-CN" altLang="en-US"/>
              <a:pPr>
                <a:defRPr/>
              </a:pPr>
              <a:t>2019/6/16</a:t>
            </a:fld>
            <a:endParaRPr lang="zh-CN" altLang="en-US"/>
          </a:p>
        </p:txBody>
      </p:sp>
      <p:sp>
        <p:nvSpPr>
          <p:cNvPr id="5" name="页脚占位符 4"/>
          <p:cNvSpPr>
            <a:spLocks noGrp="1"/>
          </p:cNvSpPr>
          <p:nvPr>
            <p:ph type="ftr" sz="quarter" idx="3"/>
          </p:nvPr>
        </p:nvSpPr>
        <p:spPr>
          <a:xfrm>
            <a:off x="3357563" y="6357938"/>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ea typeface="+mn-ea"/>
              </a:defRPr>
            </a:lvl1pPr>
          </a:lstStyle>
          <a:p>
            <a:pPr>
              <a:defRPr/>
            </a:pPr>
            <a:endParaRPr lang="zh-CN" altLang="en-US"/>
          </a:p>
        </p:txBody>
      </p:sp>
      <p:sp>
        <p:nvSpPr>
          <p:cNvPr id="6" name="灯片编号占位符 5"/>
          <p:cNvSpPr>
            <a:spLocks noGrp="1"/>
          </p:cNvSpPr>
          <p:nvPr>
            <p:ph type="sldNum" sz="quarter" idx="4"/>
          </p:nvPr>
        </p:nvSpPr>
        <p:spPr>
          <a:xfrm>
            <a:off x="6715125" y="6357938"/>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ea typeface="+mn-ea"/>
              </a:defRPr>
            </a:lvl1pPr>
          </a:lstStyle>
          <a:p>
            <a:pPr>
              <a:defRPr/>
            </a:pPr>
            <a:fld id="{0D244337-6DAB-4CB0-8F8C-57E9F591FA8A}" type="slidenum">
              <a:rPr lang="zh-CN" altLang="en-US"/>
              <a:pPr>
                <a:defRPr/>
              </a:pPr>
              <a:t>‹#›</a:t>
            </a:fld>
            <a:endParaRPr lang="zh-CN" altLang="en-US"/>
          </a:p>
        </p:txBody>
      </p:sp>
      <p:sp>
        <p:nvSpPr>
          <p:cNvPr id="7" name="矩形 6"/>
          <p:cNvSpPr/>
          <p:nvPr userDrawn="1"/>
        </p:nvSpPr>
        <p:spPr>
          <a:xfrm>
            <a:off x="0" y="0"/>
            <a:ext cx="428596" cy="6858000"/>
          </a:xfrm>
          <a:prstGeom prst="rect">
            <a:avLst/>
          </a:prstGeom>
          <a:gradFill flip="none" rotWithShape="1">
            <a:gsLst>
              <a:gs pos="75000">
                <a:srgbClr val="990033"/>
              </a:gs>
              <a:gs pos="100000">
                <a:srgbClr val="CC99FF"/>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cxnSp>
        <p:nvCxnSpPr>
          <p:cNvPr id="8" name="直接连接符 7"/>
          <p:cNvCxnSpPr/>
          <p:nvPr userDrawn="1"/>
        </p:nvCxnSpPr>
        <p:spPr>
          <a:xfrm rot="10800000">
            <a:off x="928688" y="1000125"/>
            <a:ext cx="7786687" cy="1588"/>
          </a:xfrm>
          <a:prstGeom prst="line">
            <a:avLst/>
          </a:prstGeom>
          <a:ln w="19050">
            <a:solidFill>
              <a:srgbClr val="990033"/>
            </a:solidFill>
          </a:ln>
        </p:spPr>
        <p:style>
          <a:lnRef idx="1">
            <a:schemeClr val="accent1"/>
          </a:lnRef>
          <a:fillRef idx="0">
            <a:schemeClr val="accent1"/>
          </a:fillRef>
          <a:effectRef idx="0">
            <a:schemeClr val="accent1"/>
          </a:effectRef>
          <a:fontRef idx="minor">
            <a:schemeClr val="tx1"/>
          </a:fontRef>
        </p:style>
      </p:cxnSp>
      <p:sp>
        <p:nvSpPr>
          <p:cNvPr id="1035" name="TextBox 9"/>
          <p:cNvSpPr txBox="1">
            <a:spLocks noChangeArrowheads="1"/>
          </p:cNvSpPr>
          <p:nvPr userDrawn="1"/>
        </p:nvSpPr>
        <p:spPr bwMode="auto">
          <a:xfrm>
            <a:off x="59410" y="1214422"/>
            <a:ext cx="369332" cy="3929090"/>
          </a:xfrm>
          <a:prstGeom prst="rect">
            <a:avLst/>
          </a:prstGeom>
          <a:noFill/>
          <a:ln>
            <a:noFill/>
          </a:ln>
        </p:spPr>
        <p:txBody>
          <a:bodyPr vert="eaVert" wrap="square">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defRPr/>
            </a:pPr>
            <a:r>
              <a:rPr lang="en-US" altLang="zh-CN" sz="1200" baseline="0" dirty="0">
                <a:solidFill>
                  <a:schemeClr val="bg1"/>
                </a:solidFill>
                <a:latin typeface="Times New Roman" pitchFamily="18" charset="0"/>
                <a:ea typeface="宋体" pitchFamily="2" charset="-122"/>
              </a:rPr>
              <a:t>《</a:t>
            </a:r>
            <a:r>
              <a:rPr lang="zh-CN" altLang="en-US" sz="1200" baseline="0" dirty="0">
                <a:solidFill>
                  <a:schemeClr val="bg1"/>
                </a:solidFill>
                <a:latin typeface="Times New Roman" pitchFamily="18" charset="0"/>
                <a:ea typeface="宋体" pitchFamily="2" charset="-122"/>
              </a:rPr>
              <a:t>金融经济学二十五讲</a:t>
            </a:r>
            <a:r>
              <a:rPr lang="en-US" altLang="zh-CN" sz="1200" baseline="0" dirty="0">
                <a:solidFill>
                  <a:schemeClr val="bg1"/>
                </a:solidFill>
                <a:latin typeface="Times New Roman" pitchFamily="18" charset="0"/>
                <a:ea typeface="宋体" pitchFamily="2" charset="-122"/>
              </a:rPr>
              <a:t>》</a:t>
            </a:r>
            <a:r>
              <a:rPr lang="zh-CN" altLang="en-US" sz="1200" baseline="0" dirty="0">
                <a:solidFill>
                  <a:schemeClr val="bg1"/>
                </a:solidFill>
                <a:latin typeface="Times New Roman" pitchFamily="18" charset="0"/>
                <a:ea typeface="宋体" pitchFamily="2" charset="-122"/>
              </a:rPr>
              <a:t>配套课件</a:t>
            </a:r>
          </a:p>
        </p:txBody>
      </p:sp>
    </p:spTree>
  </p:cSld>
  <p:clrMap bg1="lt1" tx1="dk1" bg2="lt2" tx2="dk2" accent1="accent1" accent2="accent2" accent3="accent3" accent4="accent4" accent5="accent5" accent6="accent6" hlink="hlink" folHlink="folHlink"/>
  <p:sldLayoutIdLst>
    <p:sldLayoutId id="2147485706" r:id="rId1"/>
    <p:sldLayoutId id="2147485707" r:id="rId2"/>
    <p:sldLayoutId id="2147485696" r:id="rId3"/>
    <p:sldLayoutId id="2147485697" r:id="rId4"/>
    <p:sldLayoutId id="2147485699" r:id="rId5"/>
    <p:sldLayoutId id="2147485700" r:id="rId6"/>
    <p:sldLayoutId id="2147485708" r:id="rId7"/>
  </p:sldLayoutIdLst>
  <p:hf hdr="0" ftr="0" dt="0"/>
  <p:txStyles>
    <p:titleStyle>
      <a:lvl1pPr algn="l" rtl="0" eaLnBrk="0" fontAlgn="base" hangingPunct="0">
        <a:spcBef>
          <a:spcPct val="0"/>
        </a:spcBef>
        <a:spcAft>
          <a:spcPct val="0"/>
        </a:spcAft>
        <a:defRPr sz="2400" b="0" kern="1200" baseline="0">
          <a:solidFill>
            <a:srgbClr val="990033"/>
          </a:solidFill>
          <a:latin typeface="Arial" pitchFamily="34" charset="0"/>
          <a:ea typeface="黑体" pitchFamily="49" charset="-122"/>
          <a:cs typeface="+mj-cs"/>
        </a:defRPr>
      </a:lvl1pPr>
      <a:lvl2pPr algn="l" rtl="0" eaLnBrk="0" fontAlgn="base" hangingPunct="0">
        <a:spcBef>
          <a:spcPct val="0"/>
        </a:spcBef>
        <a:spcAft>
          <a:spcPct val="0"/>
        </a:spcAft>
        <a:defRPr sz="2400" b="1">
          <a:solidFill>
            <a:srgbClr val="800080"/>
          </a:solidFill>
          <a:latin typeface="楷体_GB2312" pitchFamily="49" charset="-122"/>
          <a:ea typeface="楷体_GB2312" pitchFamily="49" charset="-122"/>
        </a:defRPr>
      </a:lvl2pPr>
      <a:lvl3pPr algn="l" rtl="0" eaLnBrk="0" fontAlgn="base" hangingPunct="0">
        <a:spcBef>
          <a:spcPct val="0"/>
        </a:spcBef>
        <a:spcAft>
          <a:spcPct val="0"/>
        </a:spcAft>
        <a:defRPr sz="2400" b="1">
          <a:solidFill>
            <a:srgbClr val="800080"/>
          </a:solidFill>
          <a:latin typeface="楷体_GB2312" pitchFamily="49" charset="-122"/>
          <a:ea typeface="楷体_GB2312" pitchFamily="49" charset="-122"/>
        </a:defRPr>
      </a:lvl3pPr>
      <a:lvl4pPr algn="l" rtl="0" eaLnBrk="0" fontAlgn="base" hangingPunct="0">
        <a:spcBef>
          <a:spcPct val="0"/>
        </a:spcBef>
        <a:spcAft>
          <a:spcPct val="0"/>
        </a:spcAft>
        <a:defRPr sz="2400" b="1">
          <a:solidFill>
            <a:srgbClr val="800080"/>
          </a:solidFill>
          <a:latin typeface="楷体_GB2312" pitchFamily="49" charset="-122"/>
          <a:ea typeface="楷体_GB2312" pitchFamily="49" charset="-122"/>
        </a:defRPr>
      </a:lvl4pPr>
      <a:lvl5pPr algn="l" rtl="0" eaLnBrk="0" fontAlgn="base" hangingPunct="0">
        <a:spcBef>
          <a:spcPct val="0"/>
        </a:spcBef>
        <a:spcAft>
          <a:spcPct val="0"/>
        </a:spcAft>
        <a:defRPr sz="2400" b="1">
          <a:solidFill>
            <a:srgbClr val="800080"/>
          </a:solidFill>
          <a:latin typeface="楷体_GB2312" pitchFamily="49" charset="-122"/>
          <a:ea typeface="楷体_GB2312" pitchFamily="49" charset="-122"/>
        </a:defRPr>
      </a:lvl5pPr>
      <a:lvl6pPr marL="457200" algn="l" rtl="0" fontAlgn="base">
        <a:spcBef>
          <a:spcPct val="0"/>
        </a:spcBef>
        <a:spcAft>
          <a:spcPct val="0"/>
        </a:spcAft>
        <a:defRPr sz="3200">
          <a:solidFill>
            <a:srgbClr val="800080"/>
          </a:solidFill>
          <a:latin typeface="黑体" pitchFamily="2" charset="-122"/>
          <a:ea typeface="黑体" pitchFamily="2" charset="-122"/>
        </a:defRPr>
      </a:lvl6pPr>
      <a:lvl7pPr marL="914400" algn="l" rtl="0" fontAlgn="base">
        <a:spcBef>
          <a:spcPct val="0"/>
        </a:spcBef>
        <a:spcAft>
          <a:spcPct val="0"/>
        </a:spcAft>
        <a:defRPr sz="3200">
          <a:solidFill>
            <a:srgbClr val="800080"/>
          </a:solidFill>
          <a:latin typeface="黑体" pitchFamily="2" charset="-122"/>
          <a:ea typeface="黑体" pitchFamily="2" charset="-122"/>
        </a:defRPr>
      </a:lvl7pPr>
      <a:lvl8pPr marL="1371600" algn="l" rtl="0" fontAlgn="base">
        <a:spcBef>
          <a:spcPct val="0"/>
        </a:spcBef>
        <a:spcAft>
          <a:spcPct val="0"/>
        </a:spcAft>
        <a:defRPr sz="3200">
          <a:solidFill>
            <a:srgbClr val="800080"/>
          </a:solidFill>
          <a:latin typeface="黑体" pitchFamily="2" charset="-122"/>
          <a:ea typeface="黑体" pitchFamily="2" charset="-122"/>
        </a:defRPr>
      </a:lvl8pPr>
      <a:lvl9pPr marL="1828800" algn="l" rtl="0" fontAlgn="base">
        <a:spcBef>
          <a:spcPct val="0"/>
        </a:spcBef>
        <a:spcAft>
          <a:spcPct val="0"/>
        </a:spcAft>
        <a:defRPr sz="3200">
          <a:solidFill>
            <a:srgbClr val="800080"/>
          </a:solidFill>
          <a:latin typeface="黑体" pitchFamily="2" charset="-122"/>
          <a:ea typeface="黑体" pitchFamily="2" charset="-122"/>
        </a:defRPr>
      </a:lvl9pPr>
    </p:titleStyle>
    <p:bodyStyle>
      <a:lvl1pPr marL="342900" indent="-342900" algn="l" rtl="0" eaLnBrk="0" fontAlgn="base" hangingPunct="0">
        <a:spcBef>
          <a:spcPct val="20000"/>
        </a:spcBef>
        <a:spcAft>
          <a:spcPct val="0"/>
        </a:spcAft>
        <a:buSzPct val="75000"/>
        <a:buFont typeface="Wingdings" pitchFamily="2" charset="2"/>
        <a:buChar char="u"/>
        <a:defRPr sz="2000" kern="1200" baseline="0">
          <a:solidFill>
            <a:schemeClr val="tx1"/>
          </a:solidFill>
          <a:latin typeface="Times New Roman" panose="02020603050405020304" pitchFamily="18" charset="0"/>
          <a:ea typeface="宋体" pitchFamily="2" charset="-122"/>
          <a:cs typeface="+mn-cs"/>
        </a:defRPr>
      </a:lvl1pPr>
      <a:lvl2pPr marL="742950" indent="-285750" algn="l" rtl="0" eaLnBrk="0" fontAlgn="base" hangingPunct="0">
        <a:spcBef>
          <a:spcPct val="20000"/>
        </a:spcBef>
        <a:spcAft>
          <a:spcPct val="0"/>
        </a:spcAft>
        <a:buFont typeface="Arial" pitchFamily="34" charset="0"/>
        <a:buChar char="–"/>
        <a:defRPr sz="2000" kern="1200" baseline="0">
          <a:solidFill>
            <a:schemeClr val="tx1"/>
          </a:solidFill>
          <a:latin typeface="Times New Roman" panose="02020603050405020304" pitchFamily="18" charset="0"/>
          <a:ea typeface="宋体" pitchFamily="2" charset="-122"/>
          <a:cs typeface="+mn-cs"/>
        </a:defRPr>
      </a:lvl2pPr>
      <a:lvl3pPr marL="1143000" indent="-228600" algn="l" rtl="0" eaLnBrk="0" fontAlgn="base" hangingPunct="0">
        <a:spcBef>
          <a:spcPct val="20000"/>
        </a:spcBef>
        <a:spcAft>
          <a:spcPct val="0"/>
        </a:spcAft>
        <a:buFont typeface="Arial" pitchFamily="34" charset="0"/>
        <a:buChar char="•"/>
        <a:defRPr sz="2400" kern="1200" baseline="0">
          <a:solidFill>
            <a:schemeClr val="tx1"/>
          </a:solidFill>
          <a:latin typeface="Times New Roman" panose="02020603050405020304" pitchFamily="18" charset="0"/>
          <a:ea typeface="宋体" pitchFamily="2" charset="-122"/>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Times New Roman" panose="02020603050405020304" pitchFamily="18" charset="0"/>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Times New Roman" panose="02020603050405020304" pitchFamily="18"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emf"/><Relationship Id="rId1" Type="http://schemas.openxmlformats.org/officeDocument/2006/relationships/slideLayout" Target="../slideLayouts/slideLayout2.xml"/><Relationship Id="rId4" Type="http://schemas.openxmlformats.org/officeDocument/2006/relationships/image" Target="../media/image4.emf"/></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标题 1"/>
          <p:cNvSpPr>
            <a:spLocks noGrp="1"/>
          </p:cNvSpPr>
          <p:nvPr>
            <p:ph type="ctrTitle"/>
          </p:nvPr>
        </p:nvSpPr>
        <p:spPr>
          <a:xfrm>
            <a:off x="684213" y="1989138"/>
            <a:ext cx="8105775" cy="1223838"/>
          </a:xfrm>
        </p:spPr>
        <p:txBody>
          <a:bodyPr>
            <a:normAutofit/>
          </a:bodyPr>
          <a:lstStyle/>
          <a:p>
            <a:pPr eaLnBrk="1" hangingPunct="1"/>
            <a:r>
              <a:rPr lang="zh-CN" altLang="en-US" sz="4000" dirty="0"/>
              <a:t>第</a:t>
            </a:r>
            <a:r>
              <a:rPr lang="en-US" altLang="zh-CN" sz="4000" dirty="0"/>
              <a:t>1</a:t>
            </a:r>
            <a:r>
              <a:rPr lang="zh-CN" altLang="en-US" sz="4000" dirty="0"/>
              <a:t>讲  导论</a:t>
            </a:r>
          </a:p>
        </p:txBody>
      </p:sp>
      <p:sp>
        <p:nvSpPr>
          <p:cNvPr id="4099" name="副标题 2"/>
          <p:cNvSpPr>
            <a:spLocks noGrp="1"/>
          </p:cNvSpPr>
          <p:nvPr>
            <p:ph type="subTitle" idx="1"/>
          </p:nvPr>
        </p:nvSpPr>
        <p:spPr>
          <a:xfrm>
            <a:off x="827088" y="3357563"/>
            <a:ext cx="7993062" cy="1857375"/>
          </a:xfrm>
        </p:spPr>
        <p:txBody>
          <a:bodyPr/>
          <a:lstStyle/>
          <a:p>
            <a:pPr eaLnBrk="1" hangingPunct="1"/>
            <a:endParaRPr lang="en-US" altLang="zh-CN" dirty="0">
              <a:latin typeface="Arial" pitchFamily="34" charset="0"/>
            </a:endParaRPr>
          </a:p>
          <a:p>
            <a:pPr eaLnBrk="1" hangingPunct="1"/>
            <a:endParaRPr lang="en-US" altLang="zh-CN" sz="2400" dirty="0">
              <a:latin typeface="Arial" pitchFamily="34" charset="0"/>
            </a:endParaRPr>
          </a:p>
          <a:p>
            <a:pPr eaLnBrk="1" hangingPunct="1"/>
            <a:r>
              <a:rPr lang="zh-CN" altLang="en-US" sz="2400" dirty="0">
                <a:latin typeface="Arial" pitchFamily="34" charset="0"/>
              </a:rPr>
              <a:t>徐高  </a:t>
            </a:r>
            <a:r>
              <a:rPr lang="zh-CN" altLang="en-US" dirty="0">
                <a:latin typeface="Arial" pitchFamily="34" charset="0"/>
              </a:rPr>
              <a:t>博士</a:t>
            </a:r>
            <a:endParaRPr lang="en-US" altLang="zh-CN" dirty="0">
              <a:latin typeface="Arial" pitchFamily="34" charset="0"/>
            </a:endParaRPr>
          </a:p>
          <a:p>
            <a:pPr eaLnBrk="1" hangingPunct="1"/>
            <a:endParaRPr lang="zh-CN" altLang="en-US" sz="1800" dirty="0">
              <a:latin typeface="Arial" pitchFamily="34" charset="0"/>
            </a:endParaRPr>
          </a:p>
          <a:p>
            <a:pPr eaLnBrk="1" hangingPunct="1"/>
            <a:endParaRPr lang="zh-CN" altLang="en-US" sz="1600" dirty="0">
              <a:latin typeface="Arial" pitchFamily="34" charset="0"/>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99C5029-3D97-48ED-919E-5FA1032473A4}"/>
              </a:ext>
            </a:extLst>
          </p:cNvPr>
          <p:cNvSpPr>
            <a:spLocks noGrp="1"/>
          </p:cNvSpPr>
          <p:nvPr>
            <p:ph type="title"/>
          </p:nvPr>
        </p:nvSpPr>
        <p:spPr/>
        <p:txBody>
          <a:bodyPr/>
          <a:lstStyle/>
          <a:p>
            <a:r>
              <a:rPr lang="en-US" altLang="zh-CN" dirty="0"/>
              <a:t>1.4 </a:t>
            </a:r>
            <a:r>
              <a:rPr lang="zh-CN" altLang="en-US" dirty="0"/>
              <a:t>课程教学目标</a:t>
            </a:r>
          </a:p>
        </p:txBody>
      </p:sp>
      <p:sp>
        <p:nvSpPr>
          <p:cNvPr id="3" name="内容占位符 2">
            <a:extLst>
              <a:ext uri="{FF2B5EF4-FFF2-40B4-BE49-F238E27FC236}">
                <a16:creationId xmlns:a16="http://schemas.microsoft.com/office/drawing/2014/main" id="{A76729A6-93FF-4B9F-B263-0A819AE1A1F0}"/>
              </a:ext>
            </a:extLst>
          </p:cNvPr>
          <p:cNvSpPr>
            <a:spLocks noGrp="1"/>
          </p:cNvSpPr>
          <p:nvPr>
            <p:ph idx="1"/>
          </p:nvPr>
        </p:nvSpPr>
        <p:spPr/>
        <p:txBody>
          <a:bodyPr/>
          <a:lstStyle/>
          <a:p>
            <a:endParaRPr lang="en-US" altLang="zh-CN" dirty="0"/>
          </a:p>
          <a:p>
            <a:r>
              <a:rPr lang="zh-CN" altLang="zh-CN" dirty="0"/>
              <a:t>让大家了解金融分析的核心思路和方法，感受到金融理论透过纷繁复杂的金融表象直达问题核心的穿透力</a:t>
            </a:r>
            <a:endParaRPr lang="en-US" altLang="zh-CN" dirty="0"/>
          </a:p>
          <a:p>
            <a:r>
              <a:rPr lang="zh-CN" altLang="zh-CN" dirty="0"/>
              <a:t>让大家了解现代金融的语汇</a:t>
            </a:r>
            <a:r>
              <a:rPr lang="zh-CN" altLang="en-US" dirty="0"/>
              <a:t>，</a:t>
            </a:r>
            <a:r>
              <a:rPr lang="zh-CN" altLang="zh-CN" dirty="0"/>
              <a:t>能够与金融从业者交流</a:t>
            </a:r>
            <a:endParaRPr lang="en-US" altLang="zh-CN" dirty="0"/>
          </a:p>
          <a:p>
            <a:r>
              <a:rPr lang="zh-CN" altLang="zh-CN" dirty="0"/>
              <a:t>让大家理解金融理论背后的核心金融思想</a:t>
            </a:r>
            <a:endParaRPr lang="zh-CN" altLang="en-US" dirty="0"/>
          </a:p>
        </p:txBody>
      </p:sp>
      <p:sp>
        <p:nvSpPr>
          <p:cNvPr id="4" name="灯片编号占位符 3">
            <a:extLst>
              <a:ext uri="{FF2B5EF4-FFF2-40B4-BE49-F238E27FC236}">
                <a16:creationId xmlns:a16="http://schemas.microsoft.com/office/drawing/2014/main" id="{35750DAD-6C9C-4DB9-A512-4FA8A6143609}"/>
              </a:ext>
            </a:extLst>
          </p:cNvPr>
          <p:cNvSpPr>
            <a:spLocks noGrp="1"/>
          </p:cNvSpPr>
          <p:nvPr>
            <p:ph type="sldNum" sz="quarter" idx="12"/>
          </p:nvPr>
        </p:nvSpPr>
        <p:spPr/>
        <p:txBody>
          <a:bodyPr/>
          <a:lstStyle/>
          <a:p>
            <a:pPr>
              <a:defRPr/>
            </a:pPr>
            <a:fld id="{DF4C29A2-310B-4614-9E82-82EDFD340A49}" type="slidenum">
              <a:rPr lang="zh-CN" altLang="en-US" smtClean="0"/>
              <a:pPr>
                <a:defRPr/>
              </a:pPr>
              <a:t>10</a:t>
            </a:fld>
            <a:endParaRPr lang="zh-CN" altLang="en-US"/>
          </a:p>
        </p:txBody>
      </p:sp>
    </p:spTree>
    <p:extLst>
      <p:ext uri="{BB962C8B-B14F-4D97-AF65-F5344CB8AC3E}">
        <p14:creationId xmlns:p14="http://schemas.microsoft.com/office/powerpoint/2010/main" val="347125281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5563EFB-A913-4D9F-A974-3D22950337E6}"/>
              </a:ext>
            </a:extLst>
          </p:cNvPr>
          <p:cNvSpPr>
            <a:spLocks noGrp="1"/>
          </p:cNvSpPr>
          <p:nvPr>
            <p:ph type="title"/>
          </p:nvPr>
        </p:nvSpPr>
        <p:spPr/>
        <p:txBody>
          <a:bodyPr/>
          <a:lstStyle/>
          <a:p>
            <a:r>
              <a:rPr lang="en-US" altLang="zh-CN" dirty="0"/>
              <a:t>1.1 </a:t>
            </a:r>
            <a:r>
              <a:rPr lang="zh-CN" altLang="en-US" dirty="0"/>
              <a:t>什么是金融和金融经济学？</a:t>
            </a:r>
          </a:p>
        </p:txBody>
      </p:sp>
      <p:sp>
        <p:nvSpPr>
          <p:cNvPr id="3" name="内容占位符 2">
            <a:extLst>
              <a:ext uri="{FF2B5EF4-FFF2-40B4-BE49-F238E27FC236}">
                <a16:creationId xmlns:a16="http://schemas.microsoft.com/office/drawing/2014/main" id="{5AC39AC4-59C2-48EF-9BD0-C8ABF212B393}"/>
              </a:ext>
            </a:extLst>
          </p:cNvPr>
          <p:cNvSpPr>
            <a:spLocks noGrp="1"/>
          </p:cNvSpPr>
          <p:nvPr>
            <p:ph idx="1"/>
          </p:nvPr>
        </p:nvSpPr>
        <p:spPr/>
        <p:txBody>
          <a:bodyPr/>
          <a:lstStyle/>
          <a:p>
            <a:r>
              <a:rPr lang="zh-CN" altLang="en-US" dirty="0"/>
              <a:t>“金融”的定义</a:t>
            </a:r>
            <a:endParaRPr lang="en-US" altLang="zh-CN" dirty="0"/>
          </a:p>
          <a:p>
            <a:pPr lvl="1"/>
            <a:r>
              <a:rPr lang="zh-CN" altLang="en-US" dirty="0"/>
              <a:t>金融是资金融通的简称</a:t>
            </a:r>
            <a:endParaRPr lang="en-US" altLang="zh-CN" dirty="0"/>
          </a:p>
          <a:p>
            <a:pPr lvl="1"/>
            <a:r>
              <a:rPr lang="zh-CN" altLang="en-US" dirty="0"/>
              <a:t>“金融是处理资产和负债在时间和确定及不确定状态下分配的领域”</a:t>
            </a:r>
            <a:r>
              <a:rPr lang="en-US" altLang="zh-CN" dirty="0"/>
              <a:t>——</a:t>
            </a:r>
            <a:r>
              <a:rPr lang="zh-CN" altLang="en-US" dirty="0"/>
              <a:t>维基百科</a:t>
            </a:r>
            <a:endParaRPr lang="en-US" altLang="zh-CN" dirty="0"/>
          </a:p>
          <a:p>
            <a:pPr lvl="1"/>
            <a:r>
              <a:rPr lang="zh-CN" altLang="en-US" dirty="0"/>
              <a:t>“金融学是研究人们在不确定的环境中如何进行资源的时间配置的学科。金融决策的成本和效益是在时间上分布的，而且决策者和任何其他人无法预先明确知道的”</a:t>
            </a:r>
            <a:r>
              <a:rPr lang="en-US" altLang="zh-CN" dirty="0"/>
              <a:t>——</a:t>
            </a:r>
            <a:r>
              <a:rPr lang="zh-CN" altLang="zh-CN" dirty="0"/>
              <a:t>兹维</a:t>
            </a:r>
            <a:r>
              <a:rPr lang="en-US" altLang="zh-CN" dirty="0"/>
              <a:t>·</a:t>
            </a:r>
            <a:r>
              <a:rPr lang="zh-CN" altLang="zh-CN" dirty="0"/>
              <a:t>博迪等人</a:t>
            </a:r>
            <a:r>
              <a:rPr lang="zh-CN" altLang="en-US" dirty="0"/>
              <a:t>所著</a:t>
            </a:r>
            <a:r>
              <a:rPr lang="zh-CN" altLang="zh-CN" dirty="0"/>
              <a:t>《金融学》</a:t>
            </a:r>
            <a:endParaRPr lang="en-US" altLang="zh-CN" dirty="0"/>
          </a:p>
          <a:p>
            <a:r>
              <a:rPr lang="zh-CN" altLang="en-US" dirty="0"/>
              <a:t>金融的两个要点</a:t>
            </a:r>
            <a:endParaRPr lang="en-US" altLang="zh-CN" dirty="0"/>
          </a:p>
          <a:p>
            <a:pPr lvl="1"/>
            <a:r>
              <a:rPr lang="zh-CN" altLang="en-US" dirty="0"/>
              <a:t>金融处理的是金融资产在不同主体之间的分配</a:t>
            </a:r>
            <a:endParaRPr lang="en-US" altLang="zh-CN" dirty="0"/>
          </a:p>
          <a:p>
            <a:pPr lvl="1"/>
            <a:r>
              <a:rPr lang="zh-CN" altLang="en-US" dirty="0"/>
              <a:t>时间和不确定性是金融活动两个不可缺少的维度</a:t>
            </a:r>
            <a:endParaRPr lang="en-US" altLang="zh-CN" dirty="0"/>
          </a:p>
          <a:p>
            <a:r>
              <a:rPr lang="zh-CN" altLang="en-US" dirty="0"/>
              <a:t>“金融经济学”的定义</a:t>
            </a:r>
            <a:endParaRPr lang="en-US" altLang="zh-CN" dirty="0"/>
          </a:p>
          <a:p>
            <a:pPr lvl="1"/>
            <a:r>
              <a:rPr lang="zh-CN" altLang="en-US" dirty="0"/>
              <a:t>“金融经济学运用经济分析的技术来理解个人的储蓄与投资决策，公司的投资、融资、分红决策，利率、金融资产和衍生品价格的水平和性质，以及金融中介所发挥的经济作用。”</a:t>
            </a:r>
            <a:r>
              <a:rPr lang="en-US" altLang="zh-CN" dirty="0"/>
              <a:t>——</a:t>
            </a:r>
            <a:r>
              <a:rPr lang="zh-CN" altLang="zh-CN" dirty="0"/>
              <a:t>《金融经济学手册》</a:t>
            </a:r>
            <a:endParaRPr lang="en-US" altLang="zh-CN" dirty="0"/>
          </a:p>
          <a:p>
            <a:endParaRPr lang="en-US" altLang="zh-CN" dirty="0"/>
          </a:p>
          <a:p>
            <a:endParaRPr lang="zh-CN" altLang="en-US" dirty="0"/>
          </a:p>
        </p:txBody>
      </p:sp>
      <p:sp>
        <p:nvSpPr>
          <p:cNvPr id="4" name="灯片编号占位符 3">
            <a:extLst>
              <a:ext uri="{FF2B5EF4-FFF2-40B4-BE49-F238E27FC236}">
                <a16:creationId xmlns:a16="http://schemas.microsoft.com/office/drawing/2014/main" id="{07FE43B0-B9B5-4479-B8AF-566671A4111E}"/>
              </a:ext>
            </a:extLst>
          </p:cNvPr>
          <p:cNvSpPr>
            <a:spLocks noGrp="1"/>
          </p:cNvSpPr>
          <p:nvPr>
            <p:ph type="sldNum" sz="quarter" idx="12"/>
          </p:nvPr>
        </p:nvSpPr>
        <p:spPr/>
        <p:txBody>
          <a:bodyPr/>
          <a:lstStyle/>
          <a:p>
            <a:pPr>
              <a:defRPr/>
            </a:pPr>
            <a:fld id="{DF4C29A2-310B-4614-9E82-82EDFD340A49}" type="slidenum">
              <a:rPr lang="zh-CN" altLang="en-US" smtClean="0"/>
              <a:pPr>
                <a:defRPr/>
              </a:pPr>
              <a:t>2</a:t>
            </a:fld>
            <a:endParaRPr lang="zh-CN" altLang="en-US"/>
          </a:p>
        </p:txBody>
      </p:sp>
    </p:spTree>
    <p:extLst>
      <p:ext uri="{BB962C8B-B14F-4D97-AF65-F5344CB8AC3E}">
        <p14:creationId xmlns:p14="http://schemas.microsoft.com/office/powerpoint/2010/main" val="40817821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0729B59-5F54-4117-9A6F-226F1C9C009C}"/>
              </a:ext>
            </a:extLst>
          </p:cNvPr>
          <p:cNvSpPr>
            <a:spLocks noGrp="1"/>
          </p:cNvSpPr>
          <p:nvPr>
            <p:ph type="title"/>
          </p:nvPr>
        </p:nvSpPr>
        <p:spPr/>
        <p:txBody>
          <a:bodyPr/>
          <a:lstStyle/>
          <a:p>
            <a:r>
              <a:rPr lang="en-US" altLang="zh-CN" sz="2000" dirty="0"/>
              <a:t>1.2 </a:t>
            </a:r>
            <a:r>
              <a:rPr lang="zh-CN" altLang="en-US" sz="2000" dirty="0"/>
              <a:t>金融经济学的主要内容</a:t>
            </a:r>
            <a:br>
              <a:rPr lang="en-US" altLang="zh-CN" dirty="0"/>
            </a:br>
            <a:r>
              <a:rPr lang="zh-CN" altLang="en-US" dirty="0"/>
              <a:t>金融经济学内容概览</a:t>
            </a:r>
          </a:p>
        </p:txBody>
      </p:sp>
      <p:sp>
        <p:nvSpPr>
          <p:cNvPr id="4" name="灯片编号占位符 3">
            <a:extLst>
              <a:ext uri="{FF2B5EF4-FFF2-40B4-BE49-F238E27FC236}">
                <a16:creationId xmlns:a16="http://schemas.microsoft.com/office/drawing/2014/main" id="{A9081B5C-520B-411B-AFFE-64A35B429B04}"/>
              </a:ext>
            </a:extLst>
          </p:cNvPr>
          <p:cNvSpPr>
            <a:spLocks noGrp="1"/>
          </p:cNvSpPr>
          <p:nvPr>
            <p:ph type="sldNum" sz="quarter" idx="12"/>
          </p:nvPr>
        </p:nvSpPr>
        <p:spPr/>
        <p:txBody>
          <a:bodyPr/>
          <a:lstStyle/>
          <a:p>
            <a:pPr>
              <a:defRPr/>
            </a:pPr>
            <a:fld id="{DF4C29A2-310B-4614-9E82-82EDFD340A49}" type="slidenum">
              <a:rPr lang="zh-CN" altLang="en-US" smtClean="0"/>
              <a:pPr>
                <a:defRPr/>
              </a:pPr>
              <a:t>3</a:t>
            </a:fld>
            <a:endParaRPr lang="zh-CN" altLang="en-US"/>
          </a:p>
        </p:txBody>
      </p:sp>
      <p:pic>
        <p:nvPicPr>
          <p:cNvPr id="5" name="内容占位符 4">
            <a:extLst>
              <a:ext uri="{FF2B5EF4-FFF2-40B4-BE49-F238E27FC236}">
                <a16:creationId xmlns:a16="http://schemas.microsoft.com/office/drawing/2014/main" id="{276EF196-C570-4C02-9BA0-B8654ADDC0EC}"/>
              </a:ext>
            </a:extLst>
          </p:cNvPr>
          <p:cNvPicPr>
            <a:picLocks noGrp="1" noChangeAspect="1"/>
          </p:cNvPicPr>
          <p:nvPr>
            <p:ph idx="1"/>
          </p:nvPr>
        </p:nvPicPr>
        <p:blipFill>
          <a:blip r:embed="rId2"/>
          <a:srcRect/>
          <a:stretch>
            <a:fillRect/>
          </a:stretch>
        </p:blipFill>
        <p:spPr bwMode="auto">
          <a:xfrm>
            <a:off x="1092897" y="1340768"/>
            <a:ext cx="7295527" cy="4802480"/>
          </a:xfrm>
          <a:prstGeom prst="rect">
            <a:avLst/>
          </a:prstGeom>
          <a:noFill/>
          <a:ln w="9525">
            <a:noFill/>
            <a:miter lim="800000"/>
            <a:headEnd/>
            <a:tailEnd/>
          </a:ln>
        </p:spPr>
      </p:pic>
    </p:spTree>
    <p:extLst>
      <p:ext uri="{BB962C8B-B14F-4D97-AF65-F5344CB8AC3E}">
        <p14:creationId xmlns:p14="http://schemas.microsoft.com/office/powerpoint/2010/main" val="171438718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215212A-EF17-47C6-BCF3-A1DE86926ECB}"/>
              </a:ext>
            </a:extLst>
          </p:cNvPr>
          <p:cNvSpPr>
            <a:spLocks noGrp="1"/>
          </p:cNvSpPr>
          <p:nvPr>
            <p:ph type="title"/>
          </p:nvPr>
        </p:nvSpPr>
        <p:spPr/>
        <p:txBody>
          <a:bodyPr/>
          <a:lstStyle/>
          <a:p>
            <a:r>
              <a:rPr lang="en-US" altLang="zh-CN" sz="2000" dirty="0"/>
              <a:t>1.2 </a:t>
            </a:r>
            <a:r>
              <a:rPr lang="zh-CN" altLang="en-US" sz="2000" dirty="0"/>
              <a:t>金融经济学的主要内容</a:t>
            </a:r>
            <a:br>
              <a:rPr lang="en-US" altLang="zh-CN" dirty="0"/>
            </a:br>
            <a:r>
              <a:rPr lang="zh-CN" altLang="en-US" dirty="0"/>
              <a:t>资产和资产的回报率</a:t>
            </a:r>
          </a:p>
        </p:txBody>
      </p:sp>
      <p:sp>
        <p:nvSpPr>
          <p:cNvPr id="3" name="内容占位符 2">
            <a:extLst>
              <a:ext uri="{FF2B5EF4-FFF2-40B4-BE49-F238E27FC236}">
                <a16:creationId xmlns:a16="http://schemas.microsoft.com/office/drawing/2014/main" id="{5BC47789-E92F-49A3-A61F-1AE75EA527B9}"/>
              </a:ext>
            </a:extLst>
          </p:cNvPr>
          <p:cNvSpPr>
            <a:spLocks noGrp="1"/>
          </p:cNvSpPr>
          <p:nvPr>
            <p:ph idx="1"/>
          </p:nvPr>
        </p:nvSpPr>
        <p:spPr/>
        <p:txBody>
          <a:bodyPr/>
          <a:lstStyle/>
          <a:p>
            <a:r>
              <a:rPr lang="zh-CN" altLang="en-US" dirty="0"/>
              <a:t>有关资产的几个概念</a:t>
            </a:r>
            <a:endParaRPr lang="en-US" altLang="zh-CN" dirty="0"/>
          </a:p>
          <a:p>
            <a:pPr lvl="1"/>
            <a:r>
              <a:rPr lang="zh-CN" altLang="en-US" dirty="0"/>
              <a:t>资产（</a:t>
            </a:r>
            <a:r>
              <a:rPr lang="en-US" altLang="zh-CN" dirty="0"/>
              <a:t>asset</a:t>
            </a:r>
            <a:r>
              <a:rPr lang="zh-CN" altLang="en-US" dirty="0"/>
              <a:t>）：是指由过去的事件所形成的为某实体所掌握的资源，这一资源预计在未来会给这一实体带来经济利益</a:t>
            </a:r>
            <a:endParaRPr lang="en-US" altLang="zh-CN" dirty="0"/>
          </a:p>
          <a:p>
            <a:pPr lvl="1"/>
            <a:r>
              <a:rPr lang="zh-CN" altLang="en-US" dirty="0"/>
              <a:t>资产支付（</a:t>
            </a:r>
            <a:r>
              <a:rPr lang="en-US" altLang="zh-CN" dirty="0"/>
              <a:t>payoff</a:t>
            </a:r>
            <a:r>
              <a:rPr lang="zh-CN" altLang="en-US" dirty="0"/>
              <a:t>）：资产能够给其所有者带来的经济利益，也叫做资产的回报（</a:t>
            </a:r>
            <a:r>
              <a:rPr lang="en-US" altLang="zh-CN" dirty="0"/>
              <a:t>return</a:t>
            </a:r>
            <a:r>
              <a:rPr lang="zh-CN" altLang="en-US" dirty="0"/>
              <a:t>）</a:t>
            </a:r>
            <a:endParaRPr lang="en-US" altLang="zh-CN" dirty="0"/>
          </a:p>
          <a:p>
            <a:pPr lvl="1"/>
            <a:r>
              <a:rPr lang="zh-CN" altLang="en-US" dirty="0"/>
              <a:t>资产定价问题：给定资产未来的支付，判断资产现在应该值多少钱</a:t>
            </a:r>
            <a:endParaRPr lang="en-US" altLang="zh-CN" dirty="0"/>
          </a:p>
          <a:p>
            <a:r>
              <a:rPr lang="zh-CN" altLang="en-US" dirty="0"/>
              <a:t>资产的回报率</a:t>
            </a:r>
            <a:endParaRPr lang="en-US" altLang="zh-CN" dirty="0"/>
          </a:p>
          <a:p>
            <a:pPr lvl="1"/>
            <a:r>
              <a:rPr lang="zh-CN" altLang="en-US" dirty="0"/>
              <a:t>资产不同状态下的回报率</a:t>
            </a:r>
            <a:endParaRPr lang="en-US" altLang="zh-CN" dirty="0"/>
          </a:p>
          <a:p>
            <a:pPr lvl="1"/>
            <a:endParaRPr lang="en-US" altLang="zh-CN" dirty="0"/>
          </a:p>
          <a:p>
            <a:pPr lvl="1"/>
            <a:endParaRPr lang="en-US" altLang="zh-CN" dirty="0"/>
          </a:p>
          <a:p>
            <a:pPr lvl="1"/>
            <a:r>
              <a:rPr lang="zh-CN" altLang="en-US" dirty="0"/>
              <a:t>资产期望回报率</a:t>
            </a:r>
            <a:endParaRPr lang="en-US" altLang="zh-CN" dirty="0"/>
          </a:p>
          <a:p>
            <a:endParaRPr lang="zh-CN" altLang="en-US" dirty="0"/>
          </a:p>
        </p:txBody>
      </p:sp>
      <p:sp>
        <p:nvSpPr>
          <p:cNvPr id="4" name="灯片编号占位符 3">
            <a:extLst>
              <a:ext uri="{FF2B5EF4-FFF2-40B4-BE49-F238E27FC236}">
                <a16:creationId xmlns:a16="http://schemas.microsoft.com/office/drawing/2014/main" id="{0104103B-5D50-4BFA-97D6-E9A1607383F4}"/>
              </a:ext>
            </a:extLst>
          </p:cNvPr>
          <p:cNvSpPr>
            <a:spLocks noGrp="1"/>
          </p:cNvSpPr>
          <p:nvPr>
            <p:ph type="sldNum" sz="quarter" idx="12"/>
          </p:nvPr>
        </p:nvSpPr>
        <p:spPr/>
        <p:txBody>
          <a:bodyPr/>
          <a:lstStyle/>
          <a:p>
            <a:pPr>
              <a:defRPr/>
            </a:pPr>
            <a:fld id="{DF4C29A2-310B-4614-9E82-82EDFD340A49}" type="slidenum">
              <a:rPr lang="zh-CN" altLang="en-US" smtClean="0"/>
              <a:pPr>
                <a:defRPr/>
              </a:pPr>
              <a:t>4</a:t>
            </a:fld>
            <a:endParaRPr lang="zh-CN" altLang="en-US"/>
          </a:p>
        </p:txBody>
      </p:sp>
      <p:pic>
        <p:nvPicPr>
          <p:cNvPr id="5" name="图片 4">
            <a:extLst>
              <a:ext uri="{FF2B5EF4-FFF2-40B4-BE49-F238E27FC236}">
                <a16:creationId xmlns:a16="http://schemas.microsoft.com/office/drawing/2014/main" id="{844A33EC-670F-4396-9EC4-7C384125E06B}"/>
              </a:ext>
            </a:extLst>
          </p:cNvPr>
          <p:cNvPicPr>
            <a:picLocks noChangeAspect="1"/>
          </p:cNvPicPr>
          <p:nvPr/>
        </p:nvPicPr>
        <p:blipFill>
          <a:blip r:embed="rId2"/>
          <a:stretch>
            <a:fillRect/>
          </a:stretch>
        </p:blipFill>
        <p:spPr>
          <a:xfrm>
            <a:off x="1763688" y="3861048"/>
            <a:ext cx="2474925" cy="602256"/>
          </a:xfrm>
          <a:prstGeom prst="rect">
            <a:avLst/>
          </a:prstGeom>
        </p:spPr>
      </p:pic>
      <p:pic>
        <p:nvPicPr>
          <p:cNvPr id="7" name="图片 6">
            <a:extLst>
              <a:ext uri="{FF2B5EF4-FFF2-40B4-BE49-F238E27FC236}">
                <a16:creationId xmlns:a16="http://schemas.microsoft.com/office/drawing/2014/main" id="{696D211F-5AC4-492C-AAAA-C09B00646830}"/>
              </a:ext>
            </a:extLst>
          </p:cNvPr>
          <p:cNvPicPr>
            <a:picLocks noChangeAspect="1"/>
          </p:cNvPicPr>
          <p:nvPr/>
        </p:nvPicPr>
        <p:blipFill>
          <a:blip r:embed="rId3"/>
          <a:srcRect/>
          <a:stretch>
            <a:fillRect/>
          </a:stretch>
        </p:blipFill>
        <p:spPr bwMode="auto">
          <a:xfrm>
            <a:off x="5623694" y="3329061"/>
            <a:ext cx="3196778" cy="2260179"/>
          </a:xfrm>
          <a:prstGeom prst="rect">
            <a:avLst/>
          </a:prstGeom>
          <a:noFill/>
          <a:ln w="9525">
            <a:noFill/>
            <a:miter lim="800000"/>
            <a:headEnd/>
            <a:tailEnd/>
          </a:ln>
        </p:spPr>
      </p:pic>
      <p:pic>
        <p:nvPicPr>
          <p:cNvPr id="8" name="图片 7">
            <a:extLst>
              <a:ext uri="{FF2B5EF4-FFF2-40B4-BE49-F238E27FC236}">
                <a16:creationId xmlns:a16="http://schemas.microsoft.com/office/drawing/2014/main" id="{98858CCD-D53E-49C8-AE52-BBB9A6056ADD}"/>
              </a:ext>
            </a:extLst>
          </p:cNvPr>
          <p:cNvPicPr>
            <a:picLocks noChangeAspect="1"/>
          </p:cNvPicPr>
          <p:nvPr/>
        </p:nvPicPr>
        <p:blipFill>
          <a:blip r:embed="rId4"/>
          <a:stretch>
            <a:fillRect/>
          </a:stretch>
        </p:blipFill>
        <p:spPr>
          <a:xfrm>
            <a:off x="1733844" y="4793122"/>
            <a:ext cx="3774260" cy="1660214"/>
          </a:xfrm>
          <a:prstGeom prst="rect">
            <a:avLst/>
          </a:prstGeom>
        </p:spPr>
      </p:pic>
    </p:spTree>
    <p:extLst>
      <p:ext uri="{BB962C8B-B14F-4D97-AF65-F5344CB8AC3E}">
        <p14:creationId xmlns:p14="http://schemas.microsoft.com/office/powerpoint/2010/main" val="228964369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43C062F-4E2A-4A25-81BC-F9C6B903A17F}"/>
              </a:ext>
            </a:extLst>
          </p:cNvPr>
          <p:cNvSpPr>
            <a:spLocks noGrp="1"/>
          </p:cNvSpPr>
          <p:nvPr>
            <p:ph type="title"/>
          </p:nvPr>
        </p:nvSpPr>
        <p:spPr/>
        <p:txBody>
          <a:bodyPr/>
          <a:lstStyle/>
          <a:p>
            <a:r>
              <a:rPr lang="en-US" altLang="zh-CN" sz="2000" dirty="0"/>
              <a:t>1.2 </a:t>
            </a:r>
            <a:r>
              <a:rPr lang="zh-CN" altLang="en-US" sz="2000" dirty="0"/>
              <a:t>金融经济学的主要内容</a:t>
            </a:r>
            <a:br>
              <a:rPr lang="en-US" altLang="zh-CN" dirty="0"/>
            </a:br>
            <a:r>
              <a:rPr lang="zh-CN" altLang="en-US" dirty="0"/>
              <a:t>资产和资产的回报率（续）</a:t>
            </a:r>
          </a:p>
        </p:txBody>
      </p:sp>
      <p:sp>
        <p:nvSpPr>
          <p:cNvPr id="3" name="内容占位符 2">
            <a:extLst>
              <a:ext uri="{FF2B5EF4-FFF2-40B4-BE49-F238E27FC236}">
                <a16:creationId xmlns:a16="http://schemas.microsoft.com/office/drawing/2014/main" id="{79A82C79-EA43-40D0-965F-6CF8D3750E89}"/>
              </a:ext>
            </a:extLst>
          </p:cNvPr>
          <p:cNvSpPr>
            <a:spLocks noGrp="1"/>
          </p:cNvSpPr>
          <p:nvPr>
            <p:ph idx="1"/>
          </p:nvPr>
        </p:nvSpPr>
        <p:spPr/>
        <p:txBody>
          <a:bodyPr/>
          <a:lstStyle/>
          <a:p>
            <a:endParaRPr lang="en-US" altLang="zh-CN" dirty="0"/>
          </a:p>
          <a:p>
            <a:r>
              <a:rPr lang="zh-CN" altLang="en-US" dirty="0"/>
              <a:t>资产价格与资产回报率的关系</a:t>
            </a:r>
            <a:endParaRPr lang="en-US" altLang="zh-CN" dirty="0"/>
          </a:p>
          <a:p>
            <a:pPr lvl="1"/>
            <a:r>
              <a:rPr lang="zh-CN" altLang="en-US" dirty="0"/>
              <a:t>给定资产支付，资产当前价格越高，期望回报率越低；资产当前价格越低，期望回报率就越高</a:t>
            </a:r>
            <a:endParaRPr lang="en-US" altLang="zh-CN" dirty="0"/>
          </a:p>
          <a:p>
            <a:pPr lvl="1"/>
            <a:r>
              <a:rPr lang="zh-CN" altLang="en-US" dirty="0"/>
              <a:t>资产定价问题可以表述为：给定资产未来的支付，其期望回报率应该是多少</a:t>
            </a:r>
            <a:endParaRPr lang="en-US" altLang="zh-CN" dirty="0"/>
          </a:p>
          <a:p>
            <a:r>
              <a:rPr lang="zh-CN" altLang="en-US" dirty="0"/>
              <a:t>好资产的期望回报率应该高还是低？（专题框</a:t>
            </a:r>
            <a:r>
              <a:rPr lang="en-US" altLang="zh-CN" dirty="0"/>
              <a:t>1-1</a:t>
            </a:r>
            <a:r>
              <a:rPr lang="zh-CN" altLang="en-US" dirty="0"/>
              <a:t>）</a:t>
            </a:r>
          </a:p>
        </p:txBody>
      </p:sp>
      <p:sp>
        <p:nvSpPr>
          <p:cNvPr id="4" name="灯片编号占位符 3">
            <a:extLst>
              <a:ext uri="{FF2B5EF4-FFF2-40B4-BE49-F238E27FC236}">
                <a16:creationId xmlns:a16="http://schemas.microsoft.com/office/drawing/2014/main" id="{5D433BF6-7696-4A71-B1A0-D4813094A21A}"/>
              </a:ext>
            </a:extLst>
          </p:cNvPr>
          <p:cNvSpPr>
            <a:spLocks noGrp="1"/>
          </p:cNvSpPr>
          <p:nvPr>
            <p:ph type="sldNum" sz="quarter" idx="12"/>
          </p:nvPr>
        </p:nvSpPr>
        <p:spPr/>
        <p:txBody>
          <a:bodyPr/>
          <a:lstStyle/>
          <a:p>
            <a:pPr>
              <a:defRPr/>
            </a:pPr>
            <a:fld id="{DF4C29A2-310B-4614-9E82-82EDFD340A49}" type="slidenum">
              <a:rPr lang="zh-CN" altLang="en-US" smtClean="0"/>
              <a:pPr>
                <a:defRPr/>
              </a:pPr>
              <a:t>5</a:t>
            </a:fld>
            <a:endParaRPr lang="zh-CN" altLang="en-US"/>
          </a:p>
        </p:txBody>
      </p:sp>
    </p:spTree>
    <p:extLst>
      <p:ext uri="{BB962C8B-B14F-4D97-AF65-F5344CB8AC3E}">
        <p14:creationId xmlns:p14="http://schemas.microsoft.com/office/powerpoint/2010/main" val="83829226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43C062F-4E2A-4A25-81BC-F9C6B903A17F}"/>
              </a:ext>
            </a:extLst>
          </p:cNvPr>
          <p:cNvSpPr>
            <a:spLocks noGrp="1"/>
          </p:cNvSpPr>
          <p:nvPr>
            <p:ph type="title"/>
          </p:nvPr>
        </p:nvSpPr>
        <p:spPr/>
        <p:txBody>
          <a:bodyPr/>
          <a:lstStyle/>
          <a:p>
            <a:r>
              <a:rPr lang="en-US" altLang="zh-CN" sz="2000" dirty="0"/>
              <a:t>1.2 </a:t>
            </a:r>
            <a:r>
              <a:rPr lang="zh-CN" altLang="en-US" sz="2000" dirty="0"/>
              <a:t>金融经济学的主要内容</a:t>
            </a:r>
            <a:br>
              <a:rPr lang="en-US" altLang="zh-CN" dirty="0"/>
            </a:br>
            <a:r>
              <a:rPr lang="zh-CN" altLang="en-US" dirty="0"/>
              <a:t>圣彼得堡悖论（</a:t>
            </a:r>
            <a:r>
              <a:rPr lang="en-US" altLang="zh-CN" dirty="0"/>
              <a:t>St. Petersburg Paradox</a:t>
            </a:r>
            <a:r>
              <a:rPr lang="zh-CN" altLang="en-US" dirty="0"/>
              <a:t>）</a:t>
            </a:r>
          </a:p>
        </p:txBody>
      </p:sp>
      <p:sp>
        <p:nvSpPr>
          <p:cNvPr id="3" name="内容占位符 2">
            <a:extLst>
              <a:ext uri="{FF2B5EF4-FFF2-40B4-BE49-F238E27FC236}">
                <a16:creationId xmlns:a16="http://schemas.microsoft.com/office/drawing/2014/main" id="{79A82C79-EA43-40D0-965F-6CF8D3750E89}"/>
              </a:ext>
            </a:extLst>
          </p:cNvPr>
          <p:cNvSpPr>
            <a:spLocks noGrp="1"/>
          </p:cNvSpPr>
          <p:nvPr>
            <p:ph idx="1"/>
          </p:nvPr>
        </p:nvSpPr>
        <p:spPr/>
        <p:txBody>
          <a:bodyPr/>
          <a:lstStyle/>
          <a:p>
            <a:r>
              <a:rPr lang="zh-CN" altLang="zh-CN" dirty="0"/>
              <a:t>假设有这么一个抛硬币的赌局</a:t>
            </a:r>
            <a:r>
              <a:rPr lang="zh-CN" altLang="en-US" dirty="0"/>
              <a:t>，按照在第几次首先抛出正面而支付</a:t>
            </a:r>
            <a:endParaRPr lang="en-US" altLang="zh-CN" dirty="0"/>
          </a:p>
          <a:p>
            <a:pPr lvl="1"/>
            <a:r>
              <a:rPr lang="zh-CN" altLang="zh-CN" dirty="0"/>
              <a:t>第</a:t>
            </a:r>
            <a:r>
              <a:rPr lang="en-US" altLang="zh-CN" dirty="0"/>
              <a:t>1</a:t>
            </a:r>
            <a:r>
              <a:rPr lang="zh-CN" altLang="zh-CN" dirty="0"/>
              <a:t>次</a:t>
            </a:r>
            <a:r>
              <a:rPr lang="zh-CN" altLang="en-US" dirty="0"/>
              <a:t>就抛</a:t>
            </a:r>
            <a:r>
              <a:rPr lang="zh-CN" altLang="zh-CN" dirty="0"/>
              <a:t>正面，赢</a:t>
            </a:r>
            <a:r>
              <a:rPr lang="en-US" altLang="zh-CN" dirty="0"/>
              <a:t>1</a:t>
            </a:r>
            <a:r>
              <a:rPr lang="zh-CN" altLang="zh-CN" dirty="0"/>
              <a:t>块钱，赌局结束</a:t>
            </a:r>
            <a:r>
              <a:rPr lang="zh-CN" altLang="en-US" dirty="0"/>
              <a:t>；</a:t>
            </a:r>
            <a:r>
              <a:rPr lang="zh-CN" altLang="zh-CN" dirty="0"/>
              <a:t>如果出现反面，则不输也不赢，再继续抛第</a:t>
            </a:r>
            <a:r>
              <a:rPr lang="en-US" altLang="zh-CN" dirty="0"/>
              <a:t>2</a:t>
            </a:r>
            <a:r>
              <a:rPr lang="zh-CN" altLang="zh-CN" dirty="0"/>
              <a:t>次</a:t>
            </a:r>
            <a:endParaRPr lang="en-US" altLang="zh-CN" dirty="0"/>
          </a:p>
          <a:p>
            <a:pPr lvl="1"/>
            <a:r>
              <a:rPr lang="zh-CN" altLang="zh-CN" dirty="0"/>
              <a:t>第</a:t>
            </a:r>
            <a:r>
              <a:rPr lang="en-US" altLang="zh-CN" dirty="0"/>
              <a:t>2</a:t>
            </a:r>
            <a:r>
              <a:rPr lang="zh-CN" altLang="zh-CN" dirty="0"/>
              <a:t>次如果抛出正面，赢</a:t>
            </a:r>
            <a:r>
              <a:rPr lang="en-US" altLang="zh-CN" dirty="0"/>
              <a:t>2</a:t>
            </a:r>
            <a:r>
              <a:rPr lang="zh-CN" altLang="zh-CN" dirty="0"/>
              <a:t>块钱，赌局结束</a:t>
            </a:r>
            <a:r>
              <a:rPr lang="zh-CN" altLang="en-US" dirty="0"/>
              <a:t>；</a:t>
            </a:r>
            <a:r>
              <a:rPr lang="zh-CN" altLang="zh-CN" dirty="0"/>
              <a:t>如果还是出反面，仍然不输不赢，再抛第</a:t>
            </a:r>
            <a:r>
              <a:rPr lang="en-US" altLang="zh-CN" dirty="0"/>
              <a:t>3</a:t>
            </a:r>
            <a:r>
              <a:rPr lang="zh-CN" altLang="zh-CN" dirty="0"/>
              <a:t>次</a:t>
            </a:r>
            <a:endParaRPr lang="en-US" altLang="zh-CN" dirty="0"/>
          </a:p>
          <a:p>
            <a:pPr lvl="1"/>
            <a:r>
              <a:rPr lang="zh-CN" altLang="zh-CN" dirty="0"/>
              <a:t>如此继续，只要没有抛到正面，就一直抛下去，直到出现正面为止</a:t>
            </a:r>
            <a:r>
              <a:rPr lang="en-US" altLang="zh-CN" dirty="0"/>
              <a:t>——</a:t>
            </a:r>
            <a:r>
              <a:rPr lang="zh-CN" altLang="zh-CN" dirty="0"/>
              <a:t>期间抛出反面都是不输不赢，但如果是第</a:t>
            </a:r>
            <a:r>
              <a:rPr lang="en-US" altLang="zh-CN" i="1" dirty="0"/>
              <a:t>n</a:t>
            </a:r>
            <a:r>
              <a:rPr lang="zh-CN" altLang="zh-CN" dirty="0"/>
              <a:t>次抛出正面，则赢</a:t>
            </a:r>
            <a:r>
              <a:rPr lang="en-US" altLang="zh-CN" i="1" dirty="0"/>
              <a:t>2</a:t>
            </a:r>
            <a:r>
              <a:rPr lang="en-US" altLang="zh-CN" i="1" baseline="30000" dirty="0"/>
              <a:t>n-</a:t>
            </a:r>
            <a:r>
              <a:rPr lang="en-US" altLang="zh-CN" baseline="30000" dirty="0"/>
              <a:t>1</a:t>
            </a:r>
            <a:r>
              <a:rPr lang="zh-CN" altLang="zh-CN" dirty="0"/>
              <a:t>块钱</a:t>
            </a:r>
            <a:endParaRPr lang="en-US" altLang="zh-CN" dirty="0"/>
          </a:p>
          <a:p>
            <a:r>
              <a:rPr lang="zh-CN" altLang="zh-CN" dirty="0"/>
              <a:t>这个赌局中赌徒的期望收益是多少？</a:t>
            </a:r>
            <a:endParaRPr lang="en-US" altLang="zh-CN" dirty="0"/>
          </a:p>
          <a:p>
            <a:pPr lvl="1"/>
            <a:r>
              <a:rPr lang="zh-CN" altLang="zh-CN" dirty="0"/>
              <a:t>这一赌局给出的期望支付是无穷大</a:t>
            </a:r>
            <a:endParaRPr lang="en-US" altLang="zh-CN" dirty="0"/>
          </a:p>
          <a:p>
            <a:endParaRPr lang="en-US" altLang="zh-CN" dirty="0"/>
          </a:p>
          <a:p>
            <a:pPr lvl="1"/>
            <a:endParaRPr lang="en-US" altLang="zh-CN" dirty="0"/>
          </a:p>
          <a:p>
            <a:r>
              <a:rPr lang="zh-CN" altLang="zh-CN" dirty="0"/>
              <a:t>你愿意为参与这个赌局支付多高的门票钱？</a:t>
            </a:r>
            <a:endParaRPr lang="en-US" altLang="zh-CN" dirty="0"/>
          </a:p>
        </p:txBody>
      </p:sp>
      <p:sp>
        <p:nvSpPr>
          <p:cNvPr id="4" name="灯片编号占位符 3">
            <a:extLst>
              <a:ext uri="{FF2B5EF4-FFF2-40B4-BE49-F238E27FC236}">
                <a16:creationId xmlns:a16="http://schemas.microsoft.com/office/drawing/2014/main" id="{5D433BF6-7696-4A71-B1A0-D4813094A21A}"/>
              </a:ext>
            </a:extLst>
          </p:cNvPr>
          <p:cNvSpPr>
            <a:spLocks noGrp="1"/>
          </p:cNvSpPr>
          <p:nvPr>
            <p:ph type="sldNum" sz="quarter" idx="12"/>
          </p:nvPr>
        </p:nvSpPr>
        <p:spPr/>
        <p:txBody>
          <a:bodyPr/>
          <a:lstStyle/>
          <a:p>
            <a:pPr>
              <a:defRPr/>
            </a:pPr>
            <a:fld id="{DF4C29A2-310B-4614-9E82-82EDFD340A49}" type="slidenum">
              <a:rPr lang="zh-CN" altLang="en-US" smtClean="0"/>
              <a:pPr>
                <a:defRPr/>
              </a:pPr>
              <a:t>6</a:t>
            </a:fld>
            <a:endParaRPr lang="zh-CN" altLang="en-US"/>
          </a:p>
        </p:txBody>
      </p:sp>
      <p:pic>
        <p:nvPicPr>
          <p:cNvPr id="6" name="图片 5">
            <a:extLst>
              <a:ext uri="{FF2B5EF4-FFF2-40B4-BE49-F238E27FC236}">
                <a16:creationId xmlns:a16="http://schemas.microsoft.com/office/drawing/2014/main" id="{C99F7208-734E-4FE9-96B5-EBF555FB6005}"/>
              </a:ext>
            </a:extLst>
          </p:cNvPr>
          <p:cNvPicPr>
            <a:picLocks noChangeAspect="1"/>
          </p:cNvPicPr>
          <p:nvPr/>
        </p:nvPicPr>
        <p:blipFill>
          <a:blip r:embed="rId2"/>
          <a:stretch>
            <a:fillRect/>
          </a:stretch>
        </p:blipFill>
        <p:spPr>
          <a:xfrm>
            <a:off x="2650102" y="4266904"/>
            <a:ext cx="4874226" cy="602256"/>
          </a:xfrm>
          <a:prstGeom prst="rect">
            <a:avLst/>
          </a:prstGeom>
        </p:spPr>
      </p:pic>
    </p:spTree>
    <p:extLst>
      <p:ext uri="{BB962C8B-B14F-4D97-AF65-F5344CB8AC3E}">
        <p14:creationId xmlns:p14="http://schemas.microsoft.com/office/powerpoint/2010/main" val="23991167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43C062F-4E2A-4A25-81BC-F9C6B903A17F}"/>
              </a:ext>
            </a:extLst>
          </p:cNvPr>
          <p:cNvSpPr>
            <a:spLocks noGrp="1"/>
          </p:cNvSpPr>
          <p:nvPr>
            <p:ph type="title"/>
          </p:nvPr>
        </p:nvSpPr>
        <p:spPr/>
        <p:txBody>
          <a:bodyPr/>
          <a:lstStyle/>
          <a:p>
            <a:r>
              <a:rPr lang="en-US" altLang="zh-CN" sz="2000" dirty="0"/>
              <a:t>1.2 </a:t>
            </a:r>
            <a:r>
              <a:rPr lang="zh-CN" altLang="en-US" sz="2000" dirty="0"/>
              <a:t>金融经济学的主要内容</a:t>
            </a:r>
            <a:br>
              <a:rPr lang="en-US" altLang="zh-CN" dirty="0"/>
            </a:br>
            <a:r>
              <a:rPr lang="zh-CN" altLang="en-US" dirty="0"/>
              <a:t>几个有关金融的有趣问题</a:t>
            </a:r>
          </a:p>
        </p:txBody>
      </p:sp>
      <p:sp>
        <p:nvSpPr>
          <p:cNvPr id="3" name="内容占位符 2">
            <a:extLst>
              <a:ext uri="{FF2B5EF4-FFF2-40B4-BE49-F238E27FC236}">
                <a16:creationId xmlns:a16="http://schemas.microsoft.com/office/drawing/2014/main" id="{79A82C79-EA43-40D0-965F-6CF8D3750E89}"/>
              </a:ext>
            </a:extLst>
          </p:cNvPr>
          <p:cNvSpPr>
            <a:spLocks noGrp="1"/>
          </p:cNvSpPr>
          <p:nvPr>
            <p:ph idx="1"/>
          </p:nvPr>
        </p:nvSpPr>
        <p:spPr/>
        <p:txBody>
          <a:bodyPr/>
          <a:lstStyle/>
          <a:p>
            <a:r>
              <a:rPr lang="zh-CN" altLang="zh-CN" dirty="0"/>
              <a:t>老甲很厌恶风险，很难接受自己的投资出现较大亏损。而小乙则更加激进，愿意通过承担风险来博取更高的投资收益。假设老甲和小乙只能在两种股票</a:t>
            </a:r>
            <a:r>
              <a:rPr lang="en-US" altLang="zh-CN" dirty="0"/>
              <a:t>A</a:t>
            </a:r>
            <a:r>
              <a:rPr lang="zh-CN" altLang="zh-CN" dirty="0"/>
              <a:t>和</a:t>
            </a:r>
            <a:r>
              <a:rPr lang="en-US" altLang="zh-CN" dirty="0"/>
              <a:t>B</a:t>
            </a:r>
            <a:r>
              <a:rPr lang="zh-CN" altLang="zh-CN" dirty="0"/>
              <a:t>，以及无风险的银行存款上投资。股票</a:t>
            </a:r>
            <a:r>
              <a:rPr lang="en-US" altLang="zh-CN" dirty="0"/>
              <a:t>A</a:t>
            </a:r>
            <a:r>
              <a:rPr lang="zh-CN" altLang="zh-CN" dirty="0"/>
              <a:t>的期望回报比股票</a:t>
            </a:r>
            <a:r>
              <a:rPr lang="en-US" altLang="zh-CN" dirty="0"/>
              <a:t>B</a:t>
            </a:r>
            <a:r>
              <a:rPr lang="zh-CN" altLang="zh-CN" dirty="0"/>
              <a:t>低，但波动也更小（</a:t>
            </a:r>
            <a:r>
              <a:rPr lang="en-US" altLang="zh-CN" dirty="0"/>
              <a:t>A</a:t>
            </a:r>
            <a:r>
              <a:rPr lang="zh-CN" altLang="zh-CN" dirty="0"/>
              <a:t>低回报、低风险）。理财经理是不是应该建议老甲多买些</a:t>
            </a:r>
            <a:r>
              <a:rPr lang="en-US" altLang="zh-CN" dirty="0"/>
              <a:t>A</a:t>
            </a:r>
            <a:r>
              <a:rPr lang="zh-CN" altLang="zh-CN" dirty="0"/>
              <a:t>股票，而小乙多买些</a:t>
            </a:r>
            <a:r>
              <a:rPr lang="en-US" altLang="zh-CN" dirty="0"/>
              <a:t>B</a:t>
            </a:r>
            <a:r>
              <a:rPr lang="zh-CN" altLang="zh-CN" dirty="0"/>
              <a:t>股票？</a:t>
            </a:r>
          </a:p>
          <a:p>
            <a:r>
              <a:rPr lang="zh-CN" altLang="en-US" dirty="0"/>
              <a:t>一家药品研发公司和一家钢铁公司的股票有相同的期望（红利）支付。但因为药品研发不确定性很高，药品研发公司红利支付的波动性会更大。具体来说，药品研发公司的一股股票在未来有</a:t>
            </a:r>
            <a:r>
              <a:rPr lang="en-US" altLang="zh-CN" dirty="0"/>
              <a:t>1/2</a:t>
            </a:r>
            <a:r>
              <a:rPr lang="zh-CN" altLang="en-US" dirty="0"/>
              <a:t>概率分红</a:t>
            </a:r>
            <a:r>
              <a:rPr lang="en-US" altLang="zh-CN" dirty="0"/>
              <a:t>40</a:t>
            </a:r>
            <a:r>
              <a:rPr lang="zh-CN" altLang="en-US" dirty="0"/>
              <a:t>元，</a:t>
            </a:r>
            <a:r>
              <a:rPr lang="en-US" altLang="zh-CN" dirty="0"/>
              <a:t>1/2</a:t>
            </a:r>
            <a:r>
              <a:rPr lang="zh-CN" altLang="en-US" dirty="0"/>
              <a:t>概率不分红。而钢铁公司的一股股票在未来有</a:t>
            </a:r>
            <a:r>
              <a:rPr lang="en-US" altLang="zh-CN" dirty="0"/>
              <a:t>1/2</a:t>
            </a:r>
            <a:r>
              <a:rPr lang="zh-CN" altLang="en-US" dirty="0"/>
              <a:t>概率分红</a:t>
            </a:r>
            <a:r>
              <a:rPr lang="en-US" altLang="zh-CN" dirty="0"/>
              <a:t>25</a:t>
            </a:r>
            <a:r>
              <a:rPr lang="zh-CN" altLang="en-US" dirty="0"/>
              <a:t>元，</a:t>
            </a:r>
            <a:r>
              <a:rPr lang="en-US" altLang="zh-CN" dirty="0"/>
              <a:t>1/2</a:t>
            </a:r>
            <a:r>
              <a:rPr lang="zh-CN" altLang="en-US" dirty="0"/>
              <a:t>概率分红</a:t>
            </a:r>
            <a:r>
              <a:rPr lang="en-US" altLang="zh-CN" dirty="0"/>
              <a:t>15</a:t>
            </a:r>
            <a:r>
              <a:rPr lang="zh-CN" altLang="en-US" dirty="0"/>
              <a:t>元。算起来，两家公司股票的每股期望分红都是</a:t>
            </a:r>
            <a:r>
              <a:rPr lang="en-US" altLang="zh-CN" dirty="0"/>
              <a:t>20</a:t>
            </a:r>
            <a:r>
              <a:rPr lang="zh-CN" altLang="en-US" dirty="0"/>
              <a:t>元。但显然药品研发公司的分红波动率要大很多。我们要问，在这两家公司中，当前哪家的股票价格应该更高？</a:t>
            </a:r>
            <a:endParaRPr lang="en-US" altLang="zh-CN" dirty="0"/>
          </a:p>
          <a:p>
            <a:r>
              <a:rPr lang="zh-CN" altLang="zh-CN" dirty="0"/>
              <a:t>有甲和乙两个基金经理。在过去</a:t>
            </a:r>
            <a:r>
              <a:rPr lang="en-US" altLang="zh-CN" dirty="0"/>
              <a:t>3</a:t>
            </a:r>
            <a:r>
              <a:rPr lang="zh-CN" altLang="zh-CN" dirty="0"/>
              <a:t>年中，甲的投资回报率比乙更高，而且甲的回报率的波动也比乙更小，可不可说甲比乙更优秀？</a:t>
            </a:r>
            <a:endParaRPr lang="en-US" altLang="zh-CN" dirty="0"/>
          </a:p>
        </p:txBody>
      </p:sp>
      <p:sp>
        <p:nvSpPr>
          <p:cNvPr id="4" name="灯片编号占位符 3">
            <a:extLst>
              <a:ext uri="{FF2B5EF4-FFF2-40B4-BE49-F238E27FC236}">
                <a16:creationId xmlns:a16="http://schemas.microsoft.com/office/drawing/2014/main" id="{5D433BF6-7696-4A71-B1A0-D4813094A21A}"/>
              </a:ext>
            </a:extLst>
          </p:cNvPr>
          <p:cNvSpPr>
            <a:spLocks noGrp="1"/>
          </p:cNvSpPr>
          <p:nvPr>
            <p:ph type="sldNum" sz="quarter" idx="12"/>
          </p:nvPr>
        </p:nvSpPr>
        <p:spPr/>
        <p:txBody>
          <a:bodyPr/>
          <a:lstStyle/>
          <a:p>
            <a:pPr>
              <a:defRPr/>
            </a:pPr>
            <a:fld id="{DF4C29A2-310B-4614-9E82-82EDFD340A49}" type="slidenum">
              <a:rPr lang="zh-CN" altLang="en-US" smtClean="0"/>
              <a:pPr>
                <a:defRPr/>
              </a:pPr>
              <a:t>7</a:t>
            </a:fld>
            <a:endParaRPr lang="zh-CN" altLang="en-US"/>
          </a:p>
        </p:txBody>
      </p:sp>
    </p:spTree>
    <p:extLst>
      <p:ext uri="{BB962C8B-B14F-4D97-AF65-F5344CB8AC3E}">
        <p14:creationId xmlns:p14="http://schemas.microsoft.com/office/powerpoint/2010/main" val="45276026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43C062F-4E2A-4A25-81BC-F9C6B903A17F}"/>
              </a:ext>
            </a:extLst>
          </p:cNvPr>
          <p:cNvSpPr>
            <a:spLocks noGrp="1"/>
          </p:cNvSpPr>
          <p:nvPr>
            <p:ph type="title"/>
          </p:nvPr>
        </p:nvSpPr>
        <p:spPr/>
        <p:txBody>
          <a:bodyPr/>
          <a:lstStyle/>
          <a:p>
            <a:r>
              <a:rPr lang="en-US" altLang="zh-CN" sz="2000" dirty="0"/>
              <a:t>1.2 </a:t>
            </a:r>
            <a:r>
              <a:rPr lang="zh-CN" altLang="en-US" sz="2000" dirty="0"/>
              <a:t>金融经济学的主要内容</a:t>
            </a:r>
            <a:br>
              <a:rPr lang="en-US" altLang="zh-CN" dirty="0"/>
            </a:br>
            <a:r>
              <a:rPr lang="zh-CN" altLang="en-US" dirty="0"/>
              <a:t>几个有关金融的有趣问题（续）</a:t>
            </a:r>
          </a:p>
        </p:txBody>
      </p:sp>
      <p:sp>
        <p:nvSpPr>
          <p:cNvPr id="3" name="内容占位符 2">
            <a:extLst>
              <a:ext uri="{FF2B5EF4-FFF2-40B4-BE49-F238E27FC236}">
                <a16:creationId xmlns:a16="http://schemas.microsoft.com/office/drawing/2014/main" id="{79A82C79-EA43-40D0-965F-6CF8D3750E89}"/>
              </a:ext>
            </a:extLst>
          </p:cNvPr>
          <p:cNvSpPr>
            <a:spLocks noGrp="1"/>
          </p:cNvSpPr>
          <p:nvPr>
            <p:ph idx="1"/>
          </p:nvPr>
        </p:nvSpPr>
        <p:spPr/>
        <p:txBody>
          <a:bodyPr/>
          <a:lstStyle/>
          <a:p>
            <a:r>
              <a:rPr lang="zh-CN" altLang="zh-CN" dirty="0"/>
              <a:t>假想有这么一个魔盒，在其中放入</a:t>
            </a:r>
            <a:r>
              <a:rPr lang="en-US" altLang="zh-CN" dirty="0"/>
              <a:t>1</a:t>
            </a:r>
            <a:r>
              <a:rPr lang="zh-CN" altLang="zh-CN" dirty="0"/>
              <a:t>块钱，</a:t>
            </a:r>
            <a:r>
              <a:rPr lang="en-US" altLang="zh-CN" dirty="0"/>
              <a:t>1</a:t>
            </a:r>
            <a:r>
              <a:rPr lang="zh-CN" altLang="zh-CN" dirty="0"/>
              <a:t>年后能收获</a:t>
            </a:r>
            <a:r>
              <a:rPr lang="en-US" altLang="zh-CN" dirty="0"/>
              <a:t>1.02</a:t>
            </a:r>
            <a:r>
              <a:rPr lang="zh-CN" altLang="zh-CN" dirty="0"/>
              <a:t>元。换句话说，这个魔盒可以确定性地给出</a:t>
            </a:r>
            <a:r>
              <a:rPr lang="en-US" altLang="zh-CN" dirty="0"/>
              <a:t>2%</a:t>
            </a:r>
            <a:r>
              <a:rPr lang="zh-CN" altLang="zh-CN" dirty="0"/>
              <a:t>的利率。如果现在银行给出的存款利率是</a:t>
            </a:r>
            <a:r>
              <a:rPr lang="en-US" altLang="zh-CN" dirty="0"/>
              <a:t>3%</a:t>
            </a:r>
            <a:r>
              <a:rPr lang="zh-CN" altLang="zh-CN" dirty="0"/>
              <a:t>，请问这个盒子值多少钱？</a:t>
            </a:r>
            <a:endParaRPr lang="en-US" altLang="zh-CN" dirty="0"/>
          </a:p>
          <a:p>
            <a:r>
              <a:rPr lang="zh-CN" altLang="zh-CN" dirty="0"/>
              <a:t>互联网带来的便捷信息流动会打破信息不对称，消除一切中心。事实上，整个互联网就是一个去中心的、扁平化的网络。</a:t>
            </a:r>
            <a:r>
              <a:rPr lang="zh-CN" altLang="en-US" dirty="0"/>
              <a:t>因此，将</a:t>
            </a:r>
            <a:r>
              <a:rPr lang="zh-CN" altLang="zh-CN" dirty="0"/>
              <a:t>互联网</a:t>
            </a:r>
            <a:r>
              <a:rPr lang="zh-CN" altLang="en-US" dirty="0"/>
              <a:t>技术应用到金融中来，可以</a:t>
            </a:r>
            <a:r>
              <a:rPr lang="zh-CN" altLang="zh-CN" dirty="0"/>
              <a:t>打破信息流动的障碍，使资金的供求双方直接对接。所以，互联网会消灭银行这样的金融中介</a:t>
            </a:r>
            <a:r>
              <a:rPr lang="zh-CN" altLang="en-US" dirty="0"/>
              <a:t>，让金融体系也变成一张去中心的网络。这种说法正确吗？</a:t>
            </a:r>
            <a:endParaRPr lang="en-US" altLang="zh-CN" dirty="0"/>
          </a:p>
          <a:p>
            <a:r>
              <a:rPr lang="zh-CN" altLang="zh-CN" dirty="0"/>
              <a:t>有这么一个讽刺经济学的笑话。说一位经济学教授和他的学生走在大街上。突然，学生指着地上的一张</a:t>
            </a:r>
            <a:r>
              <a:rPr lang="en-US" altLang="zh-CN" dirty="0"/>
              <a:t>10</a:t>
            </a:r>
            <a:r>
              <a:rPr lang="zh-CN" altLang="zh-CN" dirty="0"/>
              <a:t>块钱票子对教授说：“老师，地上有</a:t>
            </a:r>
            <a:r>
              <a:rPr lang="en-US" altLang="zh-CN" dirty="0"/>
              <a:t>10</a:t>
            </a:r>
            <a:r>
              <a:rPr lang="zh-CN" altLang="zh-CN" dirty="0"/>
              <a:t>块钱。”听见了学生的话，老师却头也不回地说：“那不可能。如果有的话早就被别人捡走了。”</a:t>
            </a:r>
            <a:r>
              <a:rPr lang="zh-CN" altLang="en-US" dirty="0"/>
              <a:t>老教授的话有道理吗？</a:t>
            </a:r>
            <a:br>
              <a:rPr lang="en-US" altLang="zh-CN" dirty="0"/>
            </a:br>
            <a:endParaRPr lang="en-US" altLang="zh-CN" dirty="0"/>
          </a:p>
        </p:txBody>
      </p:sp>
      <p:sp>
        <p:nvSpPr>
          <p:cNvPr id="4" name="灯片编号占位符 3">
            <a:extLst>
              <a:ext uri="{FF2B5EF4-FFF2-40B4-BE49-F238E27FC236}">
                <a16:creationId xmlns:a16="http://schemas.microsoft.com/office/drawing/2014/main" id="{5D433BF6-7696-4A71-B1A0-D4813094A21A}"/>
              </a:ext>
            </a:extLst>
          </p:cNvPr>
          <p:cNvSpPr>
            <a:spLocks noGrp="1"/>
          </p:cNvSpPr>
          <p:nvPr>
            <p:ph type="sldNum" sz="quarter" idx="12"/>
          </p:nvPr>
        </p:nvSpPr>
        <p:spPr/>
        <p:txBody>
          <a:bodyPr/>
          <a:lstStyle/>
          <a:p>
            <a:pPr>
              <a:defRPr/>
            </a:pPr>
            <a:fld id="{DF4C29A2-310B-4614-9E82-82EDFD340A49}" type="slidenum">
              <a:rPr lang="zh-CN" altLang="en-US" smtClean="0"/>
              <a:pPr>
                <a:defRPr/>
              </a:pPr>
              <a:t>8</a:t>
            </a:fld>
            <a:endParaRPr lang="zh-CN" altLang="en-US"/>
          </a:p>
        </p:txBody>
      </p:sp>
    </p:spTree>
    <p:extLst>
      <p:ext uri="{BB962C8B-B14F-4D97-AF65-F5344CB8AC3E}">
        <p14:creationId xmlns:p14="http://schemas.microsoft.com/office/powerpoint/2010/main" val="418505236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43C062F-4E2A-4A25-81BC-F9C6B903A17F}"/>
              </a:ext>
            </a:extLst>
          </p:cNvPr>
          <p:cNvSpPr>
            <a:spLocks noGrp="1"/>
          </p:cNvSpPr>
          <p:nvPr>
            <p:ph type="title"/>
          </p:nvPr>
        </p:nvSpPr>
        <p:spPr/>
        <p:txBody>
          <a:bodyPr/>
          <a:lstStyle/>
          <a:p>
            <a:r>
              <a:rPr lang="en-US" altLang="zh-CN" dirty="0"/>
              <a:t>1.3 </a:t>
            </a:r>
            <a:r>
              <a:rPr lang="zh-CN" altLang="en-US" dirty="0"/>
              <a:t>金融经济学在经济学科中的位置</a:t>
            </a:r>
            <a:endParaRPr lang="zh-CN" altLang="en-US" sz="2800" dirty="0"/>
          </a:p>
        </p:txBody>
      </p:sp>
      <p:sp>
        <p:nvSpPr>
          <p:cNvPr id="3" name="内容占位符 2">
            <a:extLst>
              <a:ext uri="{FF2B5EF4-FFF2-40B4-BE49-F238E27FC236}">
                <a16:creationId xmlns:a16="http://schemas.microsoft.com/office/drawing/2014/main" id="{79A82C79-EA43-40D0-965F-6CF8D3750E89}"/>
              </a:ext>
            </a:extLst>
          </p:cNvPr>
          <p:cNvSpPr>
            <a:spLocks noGrp="1"/>
          </p:cNvSpPr>
          <p:nvPr>
            <p:ph idx="1"/>
          </p:nvPr>
        </p:nvSpPr>
        <p:spPr/>
        <p:txBody>
          <a:bodyPr/>
          <a:lstStyle/>
          <a:p>
            <a:endParaRPr lang="en-US" altLang="zh-CN" dirty="0"/>
          </a:p>
          <a:p>
            <a:r>
              <a:rPr lang="zh-CN" altLang="en-US" dirty="0"/>
              <a:t>金融学与经济学的差异</a:t>
            </a:r>
            <a:endParaRPr lang="en-US" altLang="zh-CN" dirty="0"/>
          </a:p>
          <a:p>
            <a:pPr lvl="1"/>
            <a:r>
              <a:rPr lang="zh-CN" altLang="zh-CN" dirty="0"/>
              <a:t>相当部分的金融学内容与经济学的差异只是在研究对象和关注点不同而已</a:t>
            </a:r>
            <a:endParaRPr lang="en-US" altLang="zh-CN" dirty="0"/>
          </a:p>
          <a:p>
            <a:pPr lvl="1"/>
            <a:r>
              <a:rPr lang="zh-CN" altLang="en-US" dirty="0"/>
              <a:t>二者共用了均衡的研究范式（无套利定价相对特殊）</a:t>
            </a:r>
            <a:endParaRPr lang="en-US" altLang="zh-CN" dirty="0"/>
          </a:p>
          <a:p>
            <a:r>
              <a:rPr lang="zh-CN" altLang="zh-CN" dirty="0"/>
              <a:t>经济学家与投资者的差异</a:t>
            </a:r>
            <a:endParaRPr lang="en-US" altLang="zh-CN" dirty="0"/>
          </a:p>
          <a:p>
            <a:pPr lvl="1"/>
            <a:r>
              <a:rPr lang="zh-CN" altLang="en-US" dirty="0"/>
              <a:t>经济学家的分析经常会规范经济学</a:t>
            </a:r>
            <a:r>
              <a:rPr lang="zh-CN" altLang="zh-CN" dirty="0"/>
              <a:t>（</a:t>
            </a:r>
            <a:r>
              <a:rPr lang="en-US" altLang="zh-CN" dirty="0"/>
              <a:t>normative economics</a:t>
            </a:r>
            <a:r>
              <a:rPr lang="zh-CN" altLang="zh-CN" dirty="0"/>
              <a:t>）的</a:t>
            </a:r>
            <a:r>
              <a:rPr lang="zh-CN" altLang="en-US" dirty="0"/>
              <a:t>领域，以政策建议者的身份分析</a:t>
            </a:r>
            <a:r>
              <a:rPr lang="zh-CN" altLang="zh-CN" dirty="0"/>
              <a:t>“</a:t>
            </a:r>
            <a:r>
              <a:rPr lang="zh-CN" altLang="zh-CN" b="1" dirty="0"/>
              <a:t>应该是怎样的</a:t>
            </a:r>
            <a:r>
              <a:rPr lang="zh-CN" altLang="zh-CN" dirty="0"/>
              <a:t>”</a:t>
            </a:r>
            <a:endParaRPr lang="en-US" altLang="zh-CN" dirty="0"/>
          </a:p>
          <a:p>
            <a:pPr lvl="1"/>
            <a:r>
              <a:rPr lang="zh-CN" altLang="zh-CN" dirty="0"/>
              <a:t>投资者在运用经济金融分析时更多在进行实证经济学（</a:t>
            </a:r>
            <a:r>
              <a:rPr lang="en-US" altLang="zh-CN" dirty="0"/>
              <a:t>positive economics</a:t>
            </a:r>
            <a:r>
              <a:rPr lang="zh-CN" altLang="zh-CN" dirty="0"/>
              <a:t>）的思考，试图弄清“</a:t>
            </a:r>
            <a:r>
              <a:rPr lang="zh-CN" altLang="zh-CN" b="1" dirty="0"/>
              <a:t>是怎么样的</a:t>
            </a:r>
            <a:r>
              <a:rPr lang="zh-CN" altLang="zh-CN" dirty="0"/>
              <a:t>”（哪怕这样的现状是不应该、不合理的），并从中发掘出投资机会</a:t>
            </a:r>
            <a:endParaRPr lang="en-US" altLang="zh-CN" dirty="0"/>
          </a:p>
          <a:p>
            <a:pPr marL="0" indent="0">
              <a:buNone/>
            </a:pPr>
            <a:br>
              <a:rPr lang="en-US" altLang="zh-CN" dirty="0"/>
            </a:br>
            <a:endParaRPr lang="en-US" altLang="zh-CN" dirty="0"/>
          </a:p>
        </p:txBody>
      </p:sp>
      <p:sp>
        <p:nvSpPr>
          <p:cNvPr id="4" name="灯片编号占位符 3">
            <a:extLst>
              <a:ext uri="{FF2B5EF4-FFF2-40B4-BE49-F238E27FC236}">
                <a16:creationId xmlns:a16="http://schemas.microsoft.com/office/drawing/2014/main" id="{5D433BF6-7696-4A71-B1A0-D4813094A21A}"/>
              </a:ext>
            </a:extLst>
          </p:cNvPr>
          <p:cNvSpPr>
            <a:spLocks noGrp="1"/>
          </p:cNvSpPr>
          <p:nvPr>
            <p:ph type="sldNum" sz="quarter" idx="12"/>
          </p:nvPr>
        </p:nvSpPr>
        <p:spPr/>
        <p:txBody>
          <a:bodyPr/>
          <a:lstStyle/>
          <a:p>
            <a:pPr>
              <a:defRPr/>
            </a:pPr>
            <a:fld id="{DF4C29A2-310B-4614-9E82-82EDFD340A49}" type="slidenum">
              <a:rPr lang="zh-CN" altLang="en-US" smtClean="0"/>
              <a:pPr>
                <a:defRPr/>
              </a:pPr>
              <a:t>9</a:t>
            </a:fld>
            <a:endParaRPr lang="zh-CN" altLang="en-US"/>
          </a:p>
        </p:txBody>
      </p:sp>
    </p:spTree>
    <p:extLst>
      <p:ext uri="{BB962C8B-B14F-4D97-AF65-F5344CB8AC3E}">
        <p14:creationId xmlns:p14="http://schemas.microsoft.com/office/powerpoint/2010/main" val="4116417703"/>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14419</TotalTime>
  <Words>1228</Words>
  <Application>Microsoft Office PowerPoint</Application>
  <PresentationFormat>全屏显示(4:3)</PresentationFormat>
  <Paragraphs>72</Paragraphs>
  <Slides>10</Slides>
  <Notes>0</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10</vt:i4>
      </vt:variant>
    </vt:vector>
  </HeadingPairs>
  <TitlesOfParts>
    <vt:vector size="18" baseType="lpstr">
      <vt:lpstr>黑体</vt:lpstr>
      <vt:lpstr>楷体_GB2312</vt:lpstr>
      <vt:lpstr>宋体</vt:lpstr>
      <vt:lpstr>Arial</vt:lpstr>
      <vt:lpstr>Calibri</vt:lpstr>
      <vt:lpstr>Times New Roman</vt:lpstr>
      <vt:lpstr>Wingdings</vt:lpstr>
      <vt:lpstr>Office 主题</vt:lpstr>
      <vt:lpstr>第1讲  导论</vt:lpstr>
      <vt:lpstr>1.1 什么是金融和金融经济学？</vt:lpstr>
      <vt:lpstr>1.2 金融经济学的主要内容 金融经济学内容概览</vt:lpstr>
      <vt:lpstr>1.2 金融经济学的主要内容 资产和资产的回报率</vt:lpstr>
      <vt:lpstr>1.2 金融经济学的主要内容 资产和资产的回报率（续）</vt:lpstr>
      <vt:lpstr>1.2 金融经济学的主要内容 圣彼得堡悖论（St. Petersburg Paradox）</vt:lpstr>
      <vt:lpstr>1.2 金融经济学的主要内容 几个有关金融的有趣问题</vt:lpstr>
      <vt:lpstr>1.2 金融经济学的主要内容 几个有关金融的有趣问题（续）</vt:lpstr>
      <vt:lpstr>1.3 金融经济学在经济学科中的位置</vt:lpstr>
      <vt:lpstr>1.4 课程教学目标</vt:lpstr>
    </vt:vector>
  </TitlesOfParts>
  <Company>Lenovo (Beijing) Limited</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徐高</dc:creator>
  <cp:lastModifiedBy>Gao Xu</cp:lastModifiedBy>
  <cp:revision>1600</cp:revision>
  <cp:lastPrinted>2019-03-23T06:29:16Z</cp:lastPrinted>
  <dcterms:created xsi:type="dcterms:W3CDTF">2011-05-10T08:48:38Z</dcterms:created>
  <dcterms:modified xsi:type="dcterms:W3CDTF">2019-06-16T07:44:39Z</dcterms:modified>
</cp:coreProperties>
</file>