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82" r:id="rId2"/>
    <p:sldId id="1038" r:id="rId3"/>
    <p:sldId id="1039" r:id="rId4"/>
    <p:sldId id="1040" r:id="rId5"/>
    <p:sldId id="1041" r:id="rId6"/>
    <p:sldId id="1042" r:id="rId7"/>
    <p:sldId id="1043" r:id="rId8"/>
    <p:sldId id="1044" r:id="rId9"/>
    <p:sldId id="1045" r:id="rId10"/>
    <p:sldId id="1046" r:id="rId11"/>
    <p:sldId id="1047" r:id="rId12"/>
    <p:sldId id="1048" r:id="rId13"/>
    <p:sldId id="1049" r:id="rId14"/>
    <p:sldId id="1050" r:id="rId15"/>
    <p:sldId id="1051" r:id="rId16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  <a:extLst/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8</a:t>
            </a:r>
            <a:r>
              <a:rPr lang="zh-CN" altLang="en-US" sz="4000" dirty="0"/>
              <a:t>讲  期望效用理论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8B0047-9873-4813-9A30-3A1029834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8.3 </a:t>
            </a:r>
            <a:r>
              <a:rPr lang="zh-CN" altLang="zh-CN" sz="2000" dirty="0"/>
              <a:t>风险厌恶程度的度量</a:t>
            </a:r>
            <a:br>
              <a:rPr lang="zh-CN" altLang="zh-CN" b="1" dirty="0"/>
            </a:br>
            <a:r>
              <a:rPr lang="zh-CN" altLang="zh-CN" dirty="0"/>
              <a:t>图解风险厌恶度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A809DA-19CA-4D3F-9BFC-3B268005B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zh-CN" dirty="0"/>
              <a:t>确定性等值</a:t>
            </a:r>
            <a:r>
              <a:rPr lang="zh-CN" altLang="en-US" dirty="0"/>
              <a:t>（</a:t>
            </a:r>
            <a:r>
              <a:rPr lang="en-US" altLang="zh-CN" i="1" dirty="0" err="1"/>
              <a:t>ce</a:t>
            </a:r>
            <a:r>
              <a:rPr lang="en-US" altLang="zh-CN" i="1" baseline="-25000" dirty="0" err="1"/>
              <a:t>u</a:t>
            </a:r>
            <a:r>
              <a:rPr lang="zh-CN" altLang="zh-CN" dirty="0"/>
              <a:t>与</a:t>
            </a:r>
            <a:r>
              <a:rPr lang="en-US" altLang="zh-CN" i="1" dirty="0" err="1"/>
              <a:t>ce</a:t>
            </a:r>
            <a:r>
              <a:rPr lang="en-US" altLang="zh-CN" i="1" baseline="-25000" dirty="0" err="1"/>
              <a:t>v</a:t>
            </a:r>
            <a:r>
              <a:rPr lang="zh-CN" altLang="en-US" dirty="0"/>
              <a:t>）</a:t>
            </a:r>
            <a:r>
              <a:rPr lang="zh-CN" altLang="zh-CN" dirty="0"/>
              <a:t>与</a:t>
            </a:r>
            <a:r>
              <a:rPr lang="en-US" altLang="zh-CN" i="1" dirty="0"/>
              <a:t>c</a:t>
            </a:r>
            <a:r>
              <a:rPr lang="zh-CN" altLang="zh-CN" dirty="0"/>
              <a:t>之间的距离就是消费者愿意为消除不确定性而牺牲的期望消费，也就是消费者愿意支付的风险溢价</a:t>
            </a:r>
            <a:endParaRPr lang="en-US" altLang="zh-CN" dirty="0"/>
          </a:p>
          <a:p>
            <a:pPr lvl="1"/>
            <a:r>
              <a:rPr lang="zh-CN" altLang="zh-CN" dirty="0"/>
              <a:t>风险溢价可用来衡量消费者的风险厌恶程度</a:t>
            </a:r>
            <a:endParaRPr lang="en-US" altLang="zh-CN" dirty="0"/>
          </a:p>
          <a:p>
            <a:pPr lvl="1"/>
            <a:r>
              <a:rPr lang="zh-CN" altLang="en-US" dirty="0"/>
              <a:t>风险溢价的大小与效用函数的弯曲程度有关系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890CCF-67BD-48D8-9778-23EE91F5B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D9C7BC2-E31D-40F6-8A72-21346AAD8F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702" y="2423543"/>
            <a:ext cx="6822084" cy="438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8499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8B0047-9873-4813-9A30-3A1029834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8.3 </a:t>
            </a:r>
            <a:r>
              <a:rPr lang="zh-CN" altLang="zh-CN" sz="2000" dirty="0"/>
              <a:t>风险厌恶程度的度量</a:t>
            </a:r>
            <a:br>
              <a:rPr lang="zh-CN" altLang="zh-CN" b="1" dirty="0"/>
            </a:br>
            <a:r>
              <a:rPr lang="zh-CN" altLang="zh-CN" dirty="0"/>
              <a:t>绝对风险厌恶系数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A809DA-19CA-4D3F-9BFC-3B268005B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en-US" dirty="0"/>
              <a:t>思路</a:t>
            </a:r>
            <a:endParaRPr lang="en-US" altLang="zh-CN" dirty="0"/>
          </a:p>
          <a:p>
            <a:pPr lvl="1"/>
            <a:r>
              <a:rPr lang="zh-CN" altLang="zh-CN" dirty="0"/>
              <a:t>对一个拥有财富水平</a:t>
            </a:r>
            <a:r>
              <a:rPr lang="en-US" altLang="zh-CN" i="1" dirty="0"/>
              <a:t>y</a:t>
            </a:r>
            <a:r>
              <a:rPr lang="zh-CN" altLang="zh-CN" dirty="0"/>
              <a:t>的投资者提供一项投资</a:t>
            </a:r>
            <a:r>
              <a:rPr lang="zh-CN" altLang="en-US" dirty="0"/>
              <a:t>：</a:t>
            </a:r>
            <a:r>
              <a:rPr lang="zh-CN" altLang="zh-CN" dirty="0"/>
              <a:t>以</a:t>
            </a:r>
            <a:r>
              <a:rPr lang="en-US" altLang="zh-CN" i="1" dirty="0"/>
              <a:t>π</a:t>
            </a:r>
            <a:r>
              <a:rPr lang="zh-CN" altLang="zh-CN" dirty="0"/>
              <a:t>的概率赢得数额为</a:t>
            </a:r>
            <a:r>
              <a:rPr lang="en-US" altLang="zh-CN" i="1" dirty="0"/>
              <a:t>h</a:t>
            </a:r>
            <a:r>
              <a:rPr lang="zh-CN" altLang="zh-CN" dirty="0"/>
              <a:t>的货币，或者以</a:t>
            </a:r>
            <a:r>
              <a:rPr lang="en-US" altLang="zh-CN" dirty="0"/>
              <a:t>1</a:t>
            </a:r>
            <a:r>
              <a:rPr lang="en-US" altLang="zh-CN" i="1" dirty="0"/>
              <a:t>-π</a:t>
            </a:r>
            <a:r>
              <a:rPr lang="zh-CN" altLang="zh-CN" dirty="0"/>
              <a:t>的概率输掉数额为</a:t>
            </a:r>
            <a:r>
              <a:rPr lang="en-US" altLang="zh-CN" i="1" dirty="0"/>
              <a:t>h</a:t>
            </a:r>
            <a:r>
              <a:rPr lang="zh-CN" altLang="zh-CN" dirty="0"/>
              <a:t>的货币</a:t>
            </a:r>
            <a:endParaRPr lang="en-US" altLang="zh-CN" dirty="0"/>
          </a:p>
          <a:p>
            <a:pPr lvl="1"/>
            <a:r>
              <a:rPr lang="zh-CN" altLang="zh-CN" dirty="0"/>
              <a:t>风险厌恶度越高的投资者，越是需要更高的赢钱概率</a:t>
            </a:r>
            <a:r>
              <a:rPr lang="en-US" altLang="zh-CN" i="1" dirty="0"/>
              <a:t>π</a:t>
            </a:r>
            <a:r>
              <a:rPr lang="zh-CN" altLang="zh-CN" dirty="0"/>
              <a:t>来吸引他加入这项投资</a:t>
            </a:r>
            <a:endParaRPr lang="en-US" altLang="zh-CN" dirty="0"/>
          </a:p>
          <a:p>
            <a:pPr lvl="1"/>
            <a:r>
              <a:rPr lang="zh-CN" altLang="zh-CN" dirty="0"/>
              <a:t>定义</a:t>
            </a:r>
            <a:r>
              <a:rPr lang="en-US" altLang="zh-CN" i="1" dirty="0"/>
              <a:t>π</a:t>
            </a:r>
            <a:r>
              <a:rPr lang="en-US" altLang="zh-CN" i="1" baseline="30000" dirty="0"/>
              <a:t>*</a:t>
            </a:r>
            <a:r>
              <a:rPr lang="zh-CN" altLang="zh-CN" dirty="0"/>
              <a:t>为使得投资者在参与和不参与投资之间完全无差异的临界值</a:t>
            </a:r>
            <a:r>
              <a:rPr lang="en-US" altLang="zh-CN" dirty="0"/>
              <a:t>——</a:t>
            </a:r>
            <a:r>
              <a:rPr lang="en-US" altLang="zh-CN" i="1" dirty="0"/>
              <a:t>π</a:t>
            </a:r>
            <a:r>
              <a:rPr lang="en-US" altLang="zh-CN" i="1" baseline="30000" dirty="0"/>
              <a:t>*</a:t>
            </a:r>
            <a:r>
              <a:rPr lang="zh-CN" altLang="zh-CN" dirty="0"/>
              <a:t>就</a:t>
            </a:r>
            <a:r>
              <a:rPr lang="zh-CN" altLang="en-US" dirty="0"/>
              <a:t>是</a:t>
            </a:r>
            <a:r>
              <a:rPr lang="zh-CN" altLang="zh-CN" dirty="0"/>
              <a:t>对投资者风险厌恶度的一个度量</a:t>
            </a:r>
            <a:endParaRPr lang="en-US" altLang="zh-CN" dirty="0"/>
          </a:p>
          <a:p>
            <a:r>
              <a:rPr lang="zh-CN" altLang="en-US" dirty="0"/>
              <a:t>绝对风险厌恶系数的推导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将</a:t>
            </a:r>
            <a:r>
              <a:rPr lang="en-US" altLang="zh-CN" i="1" dirty="0"/>
              <a:t>u(</a:t>
            </a:r>
            <a:r>
              <a:rPr lang="en-US" altLang="zh-CN" i="1" dirty="0" err="1"/>
              <a:t>y+h</a:t>
            </a:r>
            <a:r>
              <a:rPr lang="en-US" altLang="zh-CN" i="1" dirty="0"/>
              <a:t>)</a:t>
            </a:r>
            <a:r>
              <a:rPr lang="zh-CN" altLang="zh-CN" dirty="0"/>
              <a:t>与</a:t>
            </a:r>
            <a:r>
              <a:rPr lang="en-US" altLang="zh-CN" i="1" dirty="0"/>
              <a:t>u(y-h)</a:t>
            </a:r>
            <a:r>
              <a:rPr lang="zh-CN" altLang="zh-CN" dirty="0"/>
              <a:t>在</a:t>
            </a:r>
            <a:r>
              <a:rPr lang="en-US" altLang="zh-CN" i="1" dirty="0"/>
              <a:t>y</a:t>
            </a:r>
            <a:r>
              <a:rPr lang="zh-CN" altLang="zh-CN" dirty="0"/>
              <a:t>处做泰勒展开</a:t>
            </a:r>
            <a:r>
              <a:rPr lang="zh-CN" altLang="en-US" dirty="0"/>
              <a:t>，并略去二阶以上的高阶项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解出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绝对风险厌恶系数定义为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890CCF-67BD-48D8-9778-23EE91F5B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F61074E-9BC0-4623-9D12-3DD5F5905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780" y="3356992"/>
            <a:ext cx="3288441" cy="41677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8DAEDDE-6CD4-4949-B3DA-54A3A4ABE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076" y="4149080"/>
            <a:ext cx="6588340" cy="68698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C7D5C2E-A777-4318-BEF0-A987609F2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2343" y="4830247"/>
            <a:ext cx="1959315" cy="6869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BF3AFD9-1111-423D-8CE3-8FBB2A96C0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5350" y="5589240"/>
            <a:ext cx="1530786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88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8B0047-9873-4813-9A30-3A1029834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8.3 </a:t>
            </a:r>
            <a:r>
              <a:rPr lang="zh-CN" altLang="zh-CN" sz="2000" dirty="0"/>
              <a:t>风险厌恶程度的度量</a:t>
            </a:r>
            <a:br>
              <a:rPr lang="zh-CN" altLang="zh-CN" b="1" dirty="0"/>
            </a:br>
            <a:r>
              <a:rPr lang="zh-CN" altLang="en-US" dirty="0"/>
              <a:t>相</a:t>
            </a:r>
            <a:r>
              <a:rPr lang="zh-CN" altLang="zh-CN" dirty="0"/>
              <a:t>对风险厌恶系数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A809DA-19CA-4D3F-9BFC-3B268005B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en-US" dirty="0"/>
              <a:t>相对风险厌恶系数的推导思路</a:t>
            </a:r>
            <a:endParaRPr lang="en-US" altLang="zh-CN" dirty="0"/>
          </a:p>
          <a:p>
            <a:pPr lvl="1"/>
            <a:r>
              <a:rPr lang="zh-CN" altLang="zh-CN" dirty="0"/>
              <a:t>对一个拥有财富水平</a:t>
            </a:r>
            <a:r>
              <a:rPr lang="en-US" altLang="zh-CN" i="1" dirty="0"/>
              <a:t>y</a:t>
            </a:r>
            <a:r>
              <a:rPr lang="zh-CN" altLang="zh-CN" dirty="0"/>
              <a:t>的投资者提供一项投资</a:t>
            </a:r>
            <a:r>
              <a:rPr lang="zh-CN" altLang="en-US" dirty="0"/>
              <a:t>：</a:t>
            </a:r>
            <a:r>
              <a:rPr lang="zh-CN" altLang="zh-CN" dirty="0"/>
              <a:t>以</a:t>
            </a:r>
            <a:r>
              <a:rPr lang="en-US" altLang="zh-CN" i="1" dirty="0"/>
              <a:t>π</a:t>
            </a:r>
            <a:r>
              <a:rPr lang="zh-CN" altLang="zh-CN" dirty="0"/>
              <a:t>的概率赢得数额为</a:t>
            </a:r>
            <a:r>
              <a:rPr lang="en-US" altLang="zh-CN" i="1" dirty="0" err="1"/>
              <a:t>θy</a:t>
            </a:r>
            <a:r>
              <a:rPr lang="zh-CN" altLang="zh-CN" dirty="0"/>
              <a:t>的货币，或者以</a:t>
            </a:r>
            <a:r>
              <a:rPr lang="en-US" altLang="zh-CN" dirty="0"/>
              <a:t>1</a:t>
            </a:r>
            <a:r>
              <a:rPr lang="en-US" altLang="zh-CN" i="1" dirty="0"/>
              <a:t>-π</a:t>
            </a:r>
            <a:r>
              <a:rPr lang="zh-CN" altLang="zh-CN" dirty="0"/>
              <a:t>的概率输掉数额为</a:t>
            </a:r>
            <a:r>
              <a:rPr lang="en-US" altLang="zh-CN" i="1" dirty="0" err="1"/>
              <a:t>θy</a:t>
            </a:r>
            <a:r>
              <a:rPr lang="zh-CN" altLang="zh-CN" dirty="0"/>
              <a:t>的货币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将</a:t>
            </a:r>
            <a:r>
              <a:rPr lang="en-US" altLang="zh-CN" i="1" dirty="0"/>
              <a:t>u(</a:t>
            </a:r>
            <a:r>
              <a:rPr lang="en-US" altLang="zh-CN" i="1" dirty="0" err="1"/>
              <a:t>y+θy</a:t>
            </a:r>
            <a:r>
              <a:rPr lang="en-US" altLang="zh-CN" i="1" dirty="0"/>
              <a:t>)</a:t>
            </a:r>
            <a:r>
              <a:rPr lang="zh-CN" altLang="zh-CN" dirty="0"/>
              <a:t>与</a:t>
            </a:r>
            <a:r>
              <a:rPr lang="en-US" altLang="zh-CN" i="1" dirty="0"/>
              <a:t>u(y-</a:t>
            </a:r>
            <a:r>
              <a:rPr lang="en-US" altLang="zh-CN" i="1" dirty="0" err="1"/>
              <a:t>θy</a:t>
            </a:r>
            <a:r>
              <a:rPr lang="en-US" altLang="zh-CN" i="1" dirty="0"/>
              <a:t>)</a:t>
            </a:r>
            <a:r>
              <a:rPr lang="zh-CN" altLang="zh-CN" dirty="0"/>
              <a:t>在</a:t>
            </a:r>
            <a:r>
              <a:rPr lang="en-US" altLang="zh-CN" i="1" dirty="0"/>
              <a:t>y</a:t>
            </a:r>
            <a:r>
              <a:rPr lang="zh-CN" altLang="zh-CN" dirty="0"/>
              <a:t>处做泰勒展开并略去二阶以上的高阶余项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解出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相对风险厌恶系数定义为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890CCF-67BD-48D8-9778-23EE91F5B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F07261-9C21-4CEB-99BF-E45D6D2E4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555" y="2276872"/>
            <a:ext cx="3574891" cy="4167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E30A163-3BE1-4EDD-9BAC-F2995240D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3030047"/>
            <a:ext cx="7273529" cy="6869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0A32CF2-432D-4137-91C4-949AEF226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1303" y="3894143"/>
            <a:ext cx="2101395" cy="6869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29A2C28-F629-4599-9BF5-0B12835208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2443" y="5015483"/>
            <a:ext cx="1659115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70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8B0047-9873-4813-9A30-3A1029834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8.3 </a:t>
            </a:r>
            <a:r>
              <a:rPr lang="zh-CN" altLang="zh-CN" sz="2000" dirty="0"/>
              <a:t>风险厌恶程度的度量</a:t>
            </a:r>
            <a:br>
              <a:rPr lang="zh-CN" altLang="zh-CN" b="1" dirty="0"/>
            </a:br>
            <a:r>
              <a:rPr lang="zh-CN" altLang="en-US" dirty="0"/>
              <a:t>几种常见的效用函数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A809DA-19CA-4D3F-9BFC-3B268005B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en-US" altLang="zh-CN" dirty="0"/>
              <a:t>CARA</a:t>
            </a:r>
            <a:r>
              <a:rPr lang="zh-CN" altLang="zh-CN" dirty="0"/>
              <a:t>：常绝对风险厌恶型效用函数</a:t>
            </a:r>
            <a:endParaRPr lang="en-US" altLang="zh-CN" dirty="0"/>
          </a:p>
          <a:p>
            <a:pPr lvl="1"/>
            <a:r>
              <a:rPr lang="zh-CN" altLang="zh-CN" dirty="0"/>
              <a:t>绝对风险厌恶系数为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(c)=α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CRRA</a:t>
            </a:r>
            <a:r>
              <a:rPr lang="zh-CN" altLang="zh-CN" dirty="0"/>
              <a:t>：常相对风险厌恶型效用函数</a:t>
            </a:r>
            <a:endParaRPr lang="en-US" altLang="zh-CN" dirty="0"/>
          </a:p>
          <a:p>
            <a:pPr lvl="1"/>
            <a:r>
              <a:rPr lang="zh-CN" altLang="zh-CN" dirty="0"/>
              <a:t>相对风险厌恶系数为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(c)=γ</a:t>
            </a:r>
          </a:p>
          <a:p>
            <a:pPr lvl="1"/>
            <a:r>
              <a:rPr lang="el-GR" altLang="zh-CN" i="1" dirty="0"/>
              <a:t>γ</a:t>
            </a:r>
            <a:r>
              <a:rPr lang="en-US" altLang="zh-CN" i="1" dirty="0"/>
              <a:t>=</a:t>
            </a:r>
            <a:r>
              <a:rPr lang="en-US" altLang="zh-CN" dirty="0"/>
              <a:t>1</a:t>
            </a:r>
            <a:r>
              <a:rPr lang="zh-CN" altLang="en-US" dirty="0"/>
              <a:t>时是对数效用函数</a:t>
            </a:r>
            <a:r>
              <a:rPr lang="en-US" altLang="zh-CN" dirty="0"/>
              <a:t>ln</a:t>
            </a:r>
            <a:r>
              <a:rPr lang="en-US" altLang="zh-CN" i="1" dirty="0"/>
              <a:t>(c)</a:t>
            </a:r>
          </a:p>
          <a:p>
            <a:endParaRPr lang="en-US" altLang="zh-CN" dirty="0"/>
          </a:p>
          <a:p>
            <a:r>
              <a:rPr lang="en-US" altLang="zh-CN" dirty="0"/>
              <a:t>HARA</a:t>
            </a:r>
            <a:r>
              <a:rPr lang="zh-CN" altLang="zh-CN" dirty="0"/>
              <a:t>：双曲绝对风险厌恶型效用函数</a:t>
            </a:r>
            <a:endParaRPr lang="en-US" altLang="zh-CN" dirty="0"/>
          </a:p>
          <a:p>
            <a:pPr lvl="1"/>
            <a:r>
              <a:rPr lang="en-US" altLang="zh-CN" dirty="0"/>
              <a:t>CARA</a:t>
            </a:r>
            <a:r>
              <a:rPr lang="zh-CN" altLang="en-US" dirty="0"/>
              <a:t>与</a:t>
            </a:r>
            <a:r>
              <a:rPr lang="en-US" altLang="zh-CN" dirty="0"/>
              <a:t>CRRA</a:t>
            </a:r>
            <a:r>
              <a:rPr lang="zh-CN" altLang="en-US" dirty="0"/>
              <a:t>均是其特例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线性效用函数（风险中性）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890CCF-67BD-48D8-9778-23EE91F5B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E4E3295-2F0F-401B-9E78-01438B3CD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352" y="2003097"/>
            <a:ext cx="1173297" cy="345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FC72277-74AB-46E6-8A78-E5D7F98D2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521" y="3318079"/>
            <a:ext cx="1374959" cy="6869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66B51AE-2122-47B1-B66E-074B94119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6757" y="4614223"/>
            <a:ext cx="4530487" cy="6869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FAB3A89-9DAE-49D2-802B-EBBEEE4C6F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6806" y="5733256"/>
            <a:ext cx="930388" cy="31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67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CF5C41-32DF-4CA8-9C72-AE6AB46B9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8.4 </a:t>
            </a:r>
            <a:r>
              <a:rPr lang="zh-CN" altLang="en-US" sz="2000" dirty="0"/>
              <a:t>作为期望效用特例的均值方差偏好</a:t>
            </a:r>
            <a:br>
              <a:rPr lang="en-US" altLang="zh-CN" dirty="0"/>
            </a:br>
            <a:r>
              <a:rPr lang="zh-CN" altLang="zh-CN" dirty="0"/>
              <a:t>二次型效用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260235-DD0C-4874-877C-909BC76DD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二次型效用函数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其</a:t>
            </a:r>
            <a:r>
              <a:rPr lang="zh-CN" altLang="zh-CN" dirty="0"/>
              <a:t>期望效用</a:t>
            </a:r>
            <a:r>
              <a:rPr lang="zh-CN" altLang="en-US" dirty="0"/>
              <a:t>就表现出均值方差的形式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其中的第</a:t>
            </a:r>
            <a:r>
              <a:rPr lang="en-US" altLang="zh-CN" dirty="0"/>
              <a:t>3</a:t>
            </a:r>
            <a:r>
              <a:rPr lang="zh-CN" altLang="zh-CN" dirty="0"/>
              <a:t>个等号用到了概率论中的结论</a:t>
            </a:r>
            <a:r>
              <a:rPr lang="en-US" altLang="zh-CN" i="1" dirty="0"/>
              <a:t>E[c</a:t>
            </a:r>
            <a:r>
              <a:rPr lang="en-US" altLang="zh-CN" baseline="30000" dirty="0"/>
              <a:t>2</a:t>
            </a:r>
            <a:r>
              <a:rPr lang="en-US" altLang="zh-CN" i="1" dirty="0"/>
              <a:t>]=(E[c])</a:t>
            </a:r>
            <a:r>
              <a:rPr lang="en-US" altLang="zh-CN" baseline="30000" dirty="0"/>
              <a:t>2</a:t>
            </a:r>
            <a:r>
              <a:rPr lang="en-US" altLang="zh-CN" i="1" dirty="0"/>
              <a:t>+var(c)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044DDC-261C-4C21-AEF5-DD88B6D2F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62C632-6CAA-4519-9396-E4E4DA303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521" y="1772816"/>
            <a:ext cx="1374959" cy="4167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57D79A8-B3AC-4C3D-8552-C7BC33D93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780" y="2780928"/>
            <a:ext cx="3288441" cy="164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73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CF5C41-32DF-4CA8-9C72-AE6AB46B9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8.4 </a:t>
            </a:r>
            <a:r>
              <a:rPr lang="zh-CN" altLang="en-US" sz="2000" dirty="0"/>
              <a:t>作为期望效用特例的均值方差偏好</a:t>
            </a:r>
            <a:br>
              <a:rPr lang="en-US" altLang="zh-CN" dirty="0"/>
            </a:br>
            <a:r>
              <a:rPr lang="en-US" altLang="zh-CN" dirty="0"/>
              <a:t>CARA</a:t>
            </a:r>
            <a:r>
              <a:rPr lang="zh-CN" altLang="zh-CN" dirty="0"/>
              <a:t>效用函数与正态分布的回报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260235-DD0C-4874-877C-909BC76DD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zh-CN" dirty="0"/>
              <a:t>对数正态分布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效用函数是</a:t>
            </a:r>
            <a:r>
              <a:rPr lang="en-US" altLang="zh-CN" dirty="0"/>
              <a:t>CARA</a:t>
            </a:r>
            <a:r>
              <a:rPr lang="zh-CN" altLang="zh-CN" dirty="0"/>
              <a:t>型，即</a:t>
            </a:r>
            <a:r>
              <a:rPr lang="en-US" altLang="zh-CN" i="1" dirty="0"/>
              <a:t>u(c)=-e</a:t>
            </a:r>
            <a:r>
              <a:rPr lang="en-US" altLang="zh-CN" i="1" baseline="30000" dirty="0"/>
              <a:t>-αc</a:t>
            </a:r>
            <a:r>
              <a:rPr lang="zh-CN" altLang="en-US" dirty="0"/>
              <a:t>，其期望</a:t>
            </a:r>
            <a:r>
              <a:rPr lang="zh-CN" altLang="zh-CN" dirty="0"/>
              <a:t>效用</a:t>
            </a:r>
            <a:r>
              <a:rPr lang="zh-CN" altLang="en-US" dirty="0"/>
              <a:t>为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等价于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044DDC-261C-4C21-AEF5-DD88B6D2F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B5C8847-F615-4362-ADEB-0F74AF908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757" y="2292150"/>
            <a:ext cx="4530487" cy="41677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1C255B1-23DE-45BC-B66B-FD2A597A8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95" y="3212976"/>
            <a:ext cx="3187611" cy="4030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5D167DB-01A1-443A-A1C3-97F1D8756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6607" y="4077072"/>
            <a:ext cx="1530786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6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F4C632-0A6E-45DC-8592-F9E1F2D6E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C-CAPM</a:t>
            </a:r>
            <a:r>
              <a:rPr lang="zh-CN" altLang="en-US" dirty="0"/>
              <a:t>讨论路线图</a:t>
            </a:r>
          </a:p>
        </p:txBody>
      </p:sp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FE3E32DA-E266-4E57-A19A-01D532A773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7269905"/>
              </p:ext>
            </p:extLst>
          </p:nvPr>
        </p:nvGraphicFramePr>
        <p:xfrm>
          <a:off x="928688" y="1556792"/>
          <a:ext cx="7758111" cy="4303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6037">
                  <a:extLst>
                    <a:ext uri="{9D8B030D-6E8A-4147-A177-3AD203B41FA5}">
                      <a16:colId xmlns:a16="http://schemas.microsoft.com/office/drawing/2014/main" val="635924632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932948905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3748327204"/>
                    </a:ext>
                  </a:extLst>
                </a:gridCol>
              </a:tblGrid>
              <a:tr h="860787"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CAPM</a:t>
                      </a:r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C-CAPM</a:t>
                      </a:r>
                      <a:endParaRPr lang="zh-CN" alt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848162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偏好</a:t>
                      </a:r>
                      <a:endParaRPr lang="en-US" altLang="zh-CN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均值</a:t>
                      </a:r>
                      <a:r>
                        <a:rPr lang="en-US" altLang="zh-CN" sz="2000" dirty="0"/>
                        <a:t>-</a:t>
                      </a:r>
                      <a:r>
                        <a:rPr lang="zh-CN" altLang="en-US" sz="2000" dirty="0"/>
                        <a:t>方差偏好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期望效用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8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878144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行为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组合优化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不确定性下的行为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9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75817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均衡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部分均衡（资产市场）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一般均衡（整个经济）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10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616236"/>
                  </a:ext>
                </a:extLst>
              </a:tr>
              <a:tr h="8607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资产定价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证券市场线（</a:t>
                      </a:r>
                      <a:r>
                        <a:rPr lang="en-US" altLang="zh-CN" sz="2000" dirty="0"/>
                        <a:t>SML</a:t>
                      </a:r>
                      <a:r>
                        <a:rPr lang="zh-CN" altLang="en-US" sz="2000" dirty="0"/>
                        <a:t>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C-CAPM</a:t>
                      </a:r>
                      <a:r>
                        <a:rPr lang="zh-CN" altLang="en-US" sz="2000" dirty="0"/>
                        <a:t>定价方程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（第</a:t>
                      </a:r>
                      <a:r>
                        <a:rPr lang="en-US" altLang="zh-CN" sz="2000" dirty="0"/>
                        <a:t>11</a:t>
                      </a:r>
                      <a:r>
                        <a:rPr lang="zh-CN" altLang="en-US" sz="2000" dirty="0"/>
                        <a:t>、</a:t>
                      </a:r>
                      <a:r>
                        <a:rPr lang="en-US" altLang="zh-CN" sz="2000" dirty="0"/>
                        <a:t>12</a:t>
                      </a:r>
                      <a:r>
                        <a:rPr lang="zh-CN" altLang="en-US" sz="2000" dirty="0"/>
                        <a:t>讲）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475056"/>
                  </a:ext>
                </a:extLst>
              </a:tr>
            </a:tbl>
          </a:graphicData>
        </a:graphic>
      </p:graphicFrame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917F45-7F8D-4100-B926-43DD23814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B010311-94AC-4123-9134-A7EE56A74FD8}"/>
              </a:ext>
            </a:extLst>
          </p:cNvPr>
          <p:cNvSpPr/>
          <p:nvPr/>
        </p:nvSpPr>
        <p:spPr>
          <a:xfrm>
            <a:off x="1043607" y="2462416"/>
            <a:ext cx="7560841" cy="760720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0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45EAB7-9B15-4065-9E29-40803E408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zh-CN" dirty="0"/>
              <a:t>从</a:t>
            </a:r>
            <a:r>
              <a:rPr lang="en-US" altLang="zh-CN" dirty="0"/>
              <a:t>CAPM</a:t>
            </a:r>
            <a:r>
              <a:rPr lang="zh-CN" altLang="zh-CN" dirty="0"/>
              <a:t>到一般均衡定价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0912D0-5680-493A-B765-35059DFE8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CAPM</a:t>
            </a:r>
            <a:r>
              <a:rPr lang="zh-CN" altLang="en-US" dirty="0"/>
              <a:t>理论存在的不足</a:t>
            </a:r>
            <a:endParaRPr lang="en-US" altLang="zh-CN" dirty="0"/>
          </a:p>
          <a:p>
            <a:pPr lvl="1"/>
            <a:r>
              <a:rPr lang="zh-CN" altLang="en-US" dirty="0"/>
              <a:t>偏好上的不足</a:t>
            </a:r>
            <a:endParaRPr lang="en-US" altLang="zh-CN" dirty="0"/>
          </a:p>
          <a:p>
            <a:pPr lvl="2"/>
            <a:r>
              <a:rPr lang="zh-CN" altLang="en-US" dirty="0"/>
              <a:t>均值</a:t>
            </a:r>
            <a:r>
              <a:rPr lang="en-US" altLang="zh-CN" dirty="0"/>
              <a:t>—</a:t>
            </a:r>
            <a:r>
              <a:rPr lang="zh-CN" altLang="en-US" dirty="0"/>
              <a:t>方差偏好并非完备的偏好</a:t>
            </a:r>
            <a:endParaRPr lang="en-US" altLang="zh-CN" dirty="0"/>
          </a:p>
          <a:p>
            <a:pPr lvl="2"/>
            <a:r>
              <a:rPr lang="zh-CN" altLang="en-US" dirty="0"/>
              <a:t>仅使用回报率的均值和方差来做判断，丢失了更高阶矩的信息</a:t>
            </a:r>
            <a:endParaRPr lang="en-US" altLang="zh-CN" dirty="0"/>
          </a:p>
          <a:p>
            <a:pPr lvl="1"/>
            <a:r>
              <a:rPr lang="zh-CN" altLang="en-US" dirty="0"/>
              <a:t>分析方法上存在的不足</a:t>
            </a:r>
            <a:endParaRPr lang="en-US" altLang="zh-CN" dirty="0"/>
          </a:p>
          <a:p>
            <a:pPr lvl="2"/>
            <a:r>
              <a:rPr lang="en-US" altLang="zh-CN" dirty="0"/>
              <a:t>CAPM</a:t>
            </a:r>
            <a:r>
              <a:rPr lang="zh-CN" altLang="en-US" dirty="0"/>
              <a:t>是一个部分均衡的静态模型</a:t>
            </a:r>
            <a:r>
              <a:rPr lang="en-US" altLang="zh-CN" dirty="0"/>
              <a:t>——</a:t>
            </a:r>
            <a:r>
              <a:rPr lang="zh-CN" altLang="en-US" dirty="0"/>
              <a:t>因而无法对资产价格的决定问题做更为深入的分析（比如无法回答市场组合的回报率的决定问题）</a:t>
            </a:r>
            <a:endParaRPr lang="en-US" altLang="zh-CN" dirty="0"/>
          </a:p>
          <a:p>
            <a:r>
              <a:rPr lang="zh-CN" altLang="en-US" dirty="0"/>
              <a:t>从</a:t>
            </a:r>
            <a:r>
              <a:rPr lang="en-US" altLang="zh-CN" dirty="0"/>
              <a:t>CAPM</a:t>
            </a:r>
            <a:r>
              <a:rPr lang="zh-CN" altLang="en-US" dirty="0"/>
              <a:t>到一般均衡定价的理论拓展</a:t>
            </a:r>
            <a:endParaRPr lang="en-US" altLang="zh-CN" dirty="0"/>
          </a:p>
          <a:p>
            <a:pPr lvl="1"/>
            <a:r>
              <a:rPr lang="zh-CN" altLang="en-US" dirty="0"/>
              <a:t>偏好上：风险下的偏好理论体系</a:t>
            </a:r>
            <a:r>
              <a:rPr lang="en-US" altLang="zh-CN" dirty="0"/>
              <a:t>——</a:t>
            </a:r>
            <a:r>
              <a:rPr lang="zh-CN" altLang="en-US" dirty="0"/>
              <a:t>期望效用利率</a:t>
            </a:r>
            <a:endParaRPr lang="en-US" altLang="zh-CN" dirty="0"/>
          </a:p>
          <a:p>
            <a:pPr lvl="1"/>
            <a:r>
              <a:rPr lang="zh-CN" altLang="en-US" dirty="0"/>
              <a:t>均衡分析上：从部分均衡到一般均衡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E0C6A3-8333-4D7F-AAF6-733B665C9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270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9B6CD-003D-47D1-BB07-30A212D72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8.2 </a:t>
            </a:r>
            <a:r>
              <a:rPr lang="zh-CN" altLang="en-US" sz="2000" dirty="0"/>
              <a:t>风险状况下的选择理论</a:t>
            </a:r>
            <a:r>
              <a:rPr lang="en-US" altLang="zh-CN" sz="2000" dirty="0"/>
              <a:t>——</a:t>
            </a:r>
            <a:r>
              <a:rPr lang="zh-CN" altLang="en-US" sz="2000" dirty="0"/>
              <a:t>期望效用</a:t>
            </a:r>
            <a:br>
              <a:rPr lang="en-US" altLang="zh-CN" dirty="0"/>
            </a:br>
            <a:r>
              <a:rPr lang="zh-CN" altLang="zh-CN" dirty="0"/>
              <a:t>引子：圣彼得堡悖论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7BC36B-2009-41E9-B8D4-C260183F5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圣彼得堡悖论（</a:t>
            </a:r>
            <a:r>
              <a:rPr lang="en-US" altLang="zh-CN" dirty="0"/>
              <a:t>St. Petersburg Paradox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抛一个公平的硬币（正面与反面出现的概率各为</a:t>
            </a:r>
            <a:r>
              <a:rPr lang="en-US" altLang="zh-CN" dirty="0"/>
              <a:t>1/2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连续抛掷硬币，直到第一次抛出正面后赌局结束</a:t>
            </a:r>
            <a:endParaRPr lang="en-US" altLang="zh-CN" dirty="0"/>
          </a:p>
          <a:p>
            <a:pPr lvl="1"/>
            <a:r>
              <a:rPr lang="zh-CN" altLang="en-US" dirty="0"/>
              <a:t>如果</a:t>
            </a:r>
            <a:r>
              <a:rPr lang="zh-CN" altLang="zh-CN" dirty="0"/>
              <a:t>第</a:t>
            </a:r>
            <a:r>
              <a:rPr lang="en-US" altLang="zh-CN" i="1" dirty="0"/>
              <a:t>n</a:t>
            </a:r>
            <a:r>
              <a:rPr lang="zh-CN" altLang="zh-CN" dirty="0"/>
              <a:t>次才</a:t>
            </a:r>
            <a:r>
              <a:rPr lang="zh-CN" altLang="en-US" dirty="0"/>
              <a:t>第一次</a:t>
            </a:r>
            <a:r>
              <a:rPr lang="zh-CN" altLang="zh-CN" dirty="0"/>
              <a:t>抛出正面，</a:t>
            </a:r>
            <a:r>
              <a:rPr lang="zh-CN" altLang="en-US" dirty="0"/>
              <a:t>参与者</a:t>
            </a:r>
            <a:r>
              <a:rPr lang="zh-CN" altLang="zh-CN" dirty="0"/>
              <a:t>可以得到的奖励是</a:t>
            </a:r>
            <a:r>
              <a:rPr lang="en-US" altLang="zh-CN" i="1" dirty="0"/>
              <a:t>2</a:t>
            </a:r>
            <a:r>
              <a:rPr lang="en-US" altLang="zh-CN" i="1" baseline="30000" dirty="0"/>
              <a:t>n-</a:t>
            </a:r>
            <a:r>
              <a:rPr lang="en-US" altLang="zh-CN" baseline="30000" dirty="0"/>
              <a:t>1</a:t>
            </a:r>
            <a:r>
              <a:rPr lang="zh-CN" altLang="en-US" dirty="0"/>
              <a:t>元钱</a:t>
            </a:r>
            <a:endParaRPr lang="en-US" altLang="zh-CN" dirty="0"/>
          </a:p>
          <a:p>
            <a:pPr lvl="1"/>
            <a:r>
              <a:rPr lang="zh-CN" altLang="zh-CN" dirty="0"/>
              <a:t>这一赌局给参与者带来的期望收益是无穷大</a:t>
            </a:r>
            <a:r>
              <a:rPr lang="zh-CN" altLang="en-US" dirty="0"/>
              <a:t>，但甚至很难找到愿意掏</a:t>
            </a:r>
            <a:r>
              <a:rPr lang="en-US" altLang="zh-CN" dirty="0"/>
              <a:t>10</a:t>
            </a:r>
            <a:r>
              <a:rPr lang="zh-CN" altLang="en-US" dirty="0"/>
              <a:t>元钱来参加这一赌局的人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丹尼尔•伯努利</a:t>
            </a:r>
            <a:r>
              <a:rPr lang="zh-CN" altLang="en-US" dirty="0"/>
              <a:t>对</a:t>
            </a:r>
            <a:r>
              <a:rPr lang="zh-CN" altLang="zh-CN" dirty="0"/>
              <a:t>圣彼得堡悖论</a:t>
            </a:r>
            <a:r>
              <a:rPr lang="zh-CN" altLang="en-US" dirty="0"/>
              <a:t>的解释：</a:t>
            </a:r>
            <a:endParaRPr lang="en-US" altLang="zh-CN" dirty="0"/>
          </a:p>
          <a:p>
            <a:pPr lvl="1"/>
            <a:r>
              <a:rPr lang="zh-CN" altLang="en-US" dirty="0"/>
              <a:t>假设人们的效用是对数效用，那么人们只愿意掏</a:t>
            </a:r>
            <a:r>
              <a:rPr lang="en-US" altLang="zh-CN" dirty="0"/>
              <a:t>2</a:t>
            </a:r>
            <a:r>
              <a:rPr lang="zh-CN" altLang="en-US" dirty="0"/>
              <a:t>元钱参加这一赌局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4C9BC0-2D5D-4273-A563-81BD4ABC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41F16E-E9E4-41DC-A571-411499F63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31" y="3140968"/>
            <a:ext cx="6473761" cy="7030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C075454-3F1E-4028-A182-E92A537B9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89" y="4509120"/>
            <a:ext cx="6460011" cy="205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035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9B6CD-003D-47D1-BB07-30A212D72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8.2 </a:t>
            </a:r>
            <a:r>
              <a:rPr lang="zh-CN" altLang="en-US" sz="2000" dirty="0"/>
              <a:t>风险状况下的选择理论</a:t>
            </a:r>
            <a:r>
              <a:rPr lang="en-US" altLang="zh-CN" sz="2000" dirty="0"/>
              <a:t>——</a:t>
            </a:r>
            <a:r>
              <a:rPr lang="zh-CN" altLang="en-US" sz="2000" dirty="0"/>
              <a:t>期望效用</a:t>
            </a:r>
            <a:br>
              <a:rPr lang="en-US" altLang="zh-CN" dirty="0"/>
            </a:br>
            <a:r>
              <a:rPr lang="zh-CN" altLang="en-US" dirty="0"/>
              <a:t>偏好与效用函数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7BC36B-2009-41E9-B8D4-C260183F5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理性（</a:t>
            </a:r>
            <a:r>
              <a:rPr lang="en-US" altLang="zh-CN" dirty="0"/>
              <a:t>rational</a:t>
            </a:r>
            <a:r>
              <a:rPr lang="zh-CN" altLang="en-US" dirty="0"/>
              <a:t>）偏好（定义</a:t>
            </a:r>
            <a:r>
              <a:rPr lang="en-US" altLang="zh-CN" dirty="0"/>
              <a:t>8.1</a:t>
            </a:r>
            <a:r>
              <a:rPr lang="zh-CN" altLang="en-US" dirty="0"/>
              <a:t>）：在选择空间中的一种偏好被称为理性的，如果它满足完备性与传递性</a:t>
            </a:r>
            <a:endParaRPr lang="en-US" altLang="zh-CN" dirty="0"/>
          </a:p>
          <a:p>
            <a:pPr lvl="1"/>
            <a:r>
              <a:rPr lang="zh-CN" altLang="en-US" dirty="0"/>
              <a:t>完备性（</a:t>
            </a:r>
            <a:r>
              <a:rPr lang="en-US" altLang="zh-CN" dirty="0"/>
              <a:t>complete</a:t>
            </a:r>
            <a:r>
              <a:rPr lang="zh-CN" altLang="en-US" dirty="0"/>
              <a:t>）：商品空间中任意两个元素之间都可以用这种偏好来做比较</a:t>
            </a:r>
            <a:endParaRPr lang="en-US" altLang="zh-CN" dirty="0"/>
          </a:p>
          <a:p>
            <a:pPr lvl="1"/>
            <a:r>
              <a:rPr lang="zh-CN" altLang="en-US" dirty="0"/>
              <a:t>传递性（</a:t>
            </a:r>
            <a:r>
              <a:rPr lang="en-US" altLang="zh-CN" dirty="0"/>
              <a:t>transitive</a:t>
            </a:r>
            <a:r>
              <a:rPr lang="zh-CN" altLang="en-US" dirty="0"/>
              <a:t>）：</a:t>
            </a:r>
            <a:r>
              <a:rPr lang="en-US" altLang="zh-CN" i="1" dirty="0"/>
              <a:t>x</a:t>
            </a:r>
            <a:r>
              <a:rPr lang="zh-CN" altLang="en-US" dirty="0"/>
              <a:t>不差于</a:t>
            </a:r>
            <a:r>
              <a:rPr lang="en-US" altLang="zh-CN" i="1" dirty="0"/>
              <a:t>y</a:t>
            </a:r>
            <a:r>
              <a:rPr lang="zh-CN" altLang="en-US" dirty="0"/>
              <a:t>，</a:t>
            </a:r>
            <a:r>
              <a:rPr lang="en-US" altLang="zh-CN" i="1" dirty="0"/>
              <a:t>y</a:t>
            </a:r>
            <a:r>
              <a:rPr lang="zh-CN" altLang="en-US" dirty="0"/>
              <a:t>也不差于</a:t>
            </a:r>
            <a:r>
              <a:rPr lang="en-US" altLang="zh-CN" i="1" dirty="0"/>
              <a:t>z</a:t>
            </a:r>
            <a:r>
              <a:rPr lang="zh-CN" altLang="en-US" dirty="0"/>
              <a:t>，那么</a:t>
            </a:r>
            <a:r>
              <a:rPr lang="en-US" altLang="zh-CN" i="1" dirty="0"/>
              <a:t>x</a:t>
            </a:r>
            <a:r>
              <a:rPr lang="zh-CN" altLang="en-US" dirty="0"/>
              <a:t>不差于</a:t>
            </a:r>
            <a:r>
              <a:rPr lang="en-US" altLang="zh-CN" i="1" dirty="0"/>
              <a:t>z</a:t>
            </a:r>
          </a:p>
          <a:p>
            <a:r>
              <a:rPr lang="zh-CN" altLang="en-US" dirty="0"/>
              <a:t>连续（</a:t>
            </a:r>
            <a:r>
              <a:rPr lang="en-US" altLang="zh-CN" dirty="0"/>
              <a:t>continuous</a:t>
            </a:r>
            <a:r>
              <a:rPr lang="zh-CN" altLang="en-US" dirty="0"/>
              <a:t>）偏好（定义</a:t>
            </a:r>
            <a:r>
              <a:rPr lang="en-US" altLang="zh-CN" dirty="0"/>
              <a:t>8.2</a:t>
            </a:r>
            <a:r>
              <a:rPr lang="zh-CN" altLang="en-US" dirty="0"/>
              <a:t>）：一种偏好关系</a:t>
            </a:r>
            <a:r>
              <a:rPr lang="zh-CN" altLang="zh-CN" dirty="0"/>
              <a:t>如果在极限下也能保留，就被称为连续的</a:t>
            </a:r>
            <a:endParaRPr lang="en-US" altLang="zh-CN" dirty="0"/>
          </a:p>
          <a:p>
            <a:r>
              <a:rPr lang="zh-CN" altLang="en-US" dirty="0"/>
              <a:t>命题</a:t>
            </a:r>
            <a:r>
              <a:rPr lang="en-US" altLang="zh-CN" dirty="0"/>
              <a:t>8.3</a:t>
            </a:r>
            <a:r>
              <a:rPr lang="zh-CN" altLang="en-US" dirty="0"/>
              <a:t>：如果一个偏好</a:t>
            </a:r>
            <a:r>
              <a:rPr lang="zh-CN" altLang="zh-CN" dirty="0"/>
              <a:t>是理性且连续的，那么它可以用一个连续函数</a:t>
            </a:r>
            <a:r>
              <a:rPr lang="en-US" altLang="zh-CN" i="1" dirty="0"/>
              <a:t>u(x)</a:t>
            </a:r>
            <a:r>
              <a:rPr lang="zh-CN" altLang="zh-CN" dirty="0"/>
              <a:t>来表示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4C9BC0-2D5D-4273-A563-81BD4ABC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05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9B6CD-003D-47D1-BB07-30A212D72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8.2 </a:t>
            </a:r>
            <a:r>
              <a:rPr lang="zh-CN" altLang="en-US" sz="2000" dirty="0"/>
              <a:t>风险状况下的选择理论</a:t>
            </a:r>
            <a:r>
              <a:rPr lang="en-US" altLang="zh-CN" sz="2000" dirty="0"/>
              <a:t>——</a:t>
            </a:r>
            <a:r>
              <a:rPr lang="zh-CN" altLang="en-US" sz="2000" dirty="0"/>
              <a:t>期望效用</a:t>
            </a:r>
            <a:br>
              <a:rPr lang="en-US" altLang="zh-CN" dirty="0"/>
            </a:br>
            <a:r>
              <a:rPr lang="zh-CN" altLang="en-US" dirty="0"/>
              <a:t>不确定状况下选择集的数学描述</a:t>
            </a:r>
            <a:r>
              <a:rPr lang="en-US" altLang="zh-CN" dirty="0"/>
              <a:t>——</a:t>
            </a:r>
            <a:r>
              <a:rPr lang="zh-CN" altLang="en-US" dirty="0"/>
              <a:t>彩票空间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7BC36B-2009-41E9-B8D4-C260183F5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68760"/>
            <a:ext cx="7786687" cy="4714875"/>
          </a:xfrm>
        </p:spPr>
        <p:txBody>
          <a:bodyPr/>
          <a:lstStyle/>
          <a:p>
            <a:r>
              <a:rPr lang="zh-CN" altLang="zh-CN" b="1" dirty="0"/>
              <a:t>定义</a:t>
            </a:r>
            <a:r>
              <a:rPr lang="en-US" altLang="zh-CN" b="1" dirty="0"/>
              <a:t>8.4</a:t>
            </a:r>
            <a:r>
              <a:rPr lang="zh-CN" altLang="zh-CN" b="1" dirty="0"/>
              <a:t>（简单彩票</a:t>
            </a:r>
            <a:r>
              <a:rPr lang="en-US" altLang="zh-CN" dirty="0"/>
              <a:t>simple lottery</a:t>
            </a:r>
            <a:r>
              <a:rPr lang="zh-CN" altLang="zh-CN" b="1" dirty="0"/>
              <a:t>）：</a:t>
            </a:r>
            <a:r>
              <a:rPr lang="zh-CN" altLang="zh-CN" dirty="0"/>
              <a:t>一张简单彩票</a:t>
            </a:r>
            <a:r>
              <a:rPr lang="en-US" altLang="zh-CN" i="1" dirty="0"/>
              <a:t>L</a:t>
            </a:r>
            <a:r>
              <a:rPr lang="zh-CN" altLang="zh-CN" dirty="0"/>
              <a:t>为一串数字</a:t>
            </a:r>
            <a:r>
              <a:rPr lang="en-US" altLang="zh-CN" i="1" dirty="0"/>
              <a:t>L=(p</a:t>
            </a:r>
            <a:r>
              <a:rPr lang="en-US" altLang="zh-CN" baseline="-25000" dirty="0"/>
              <a:t>1</a:t>
            </a:r>
            <a:r>
              <a:rPr lang="en-US" altLang="zh-CN" i="1" dirty="0"/>
              <a:t>, ... ,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)</a:t>
            </a:r>
            <a:r>
              <a:rPr lang="zh-CN" altLang="zh-CN" dirty="0"/>
              <a:t>。其中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n</a:t>
            </a:r>
            <a:r>
              <a:rPr lang="zh-CN" altLang="zh-CN" dirty="0"/>
              <a:t>为第</a:t>
            </a:r>
            <a:r>
              <a:rPr lang="en-US" altLang="zh-CN" i="1" dirty="0"/>
              <a:t>n</a:t>
            </a:r>
            <a:r>
              <a:rPr lang="zh-CN" altLang="zh-CN" dirty="0"/>
              <a:t>种结果出现的概率。对所有的</a:t>
            </a:r>
            <a:r>
              <a:rPr lang="en-US" altLang="zh-CN" i="1" dirty="0"/>
              <a:t>n</a:t>
            </a:r>
            <a:r>
              <a:rPr lang="zh-CN" altLang="zh-CN" dirty="0"/>
              <a:t>，有</a:t>
            </a:r>
            <a:r>
              <a:rPr lang="en-US" altLang="zh-CN" i="1" dirty="0"/>
              <a:t>p</a:t>
            </a:r>
            <a:r>
              <a:rPr lang="en-US" altLang="zh-CN" i="1" baseline="-25000" dirty="0"/>
              <a:t>n</a:t>
            </a:r>
            <a:r>
              <a:rPr lang="en-US" altLang="zh-CN" i="1" dirty="0"/>
              <a:t>≥</a:t>
            </a:r>
            <a:r>
              <a:rPr lang="en-US" altLang="zh-CN" dirty="0"/>
              <a:t>0</a:t>
            </a:r>
            <a:r>
              <a:rPr lang="zh-CN" altLang="zh-CN" dirty="0"/>
              <a:t>，且</a:t>
            </a:r>
            <a:r>
              <a:rPr lang="en-US" altLang="zh-CN" i="1" dirty="0"/>
              <a:t>∑</a:t>
            </a:r>
            <a:r>
              <a:rPr lang="en-US" altLang="zh-CN" i="1" baseline="-25000" dirty="0" err="1"/>
              <a:t>n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=</a:t>
            </a:r>
            <a:r>
              <a:rPr lang="en-US" altLang="zh-CN" dirty="0"/>
              <a:t>1</a:t>
            </a:r>
          </a:p>
          <a:p>
            <a:r>
              <a:rPr lang="zh-CN" altLang="zh-CN" b="1" dirty="0"/>
              <a:t>定义</a:t>
            </a:r>
            <a:r>
              <a:rPr lang="en-US" altLang="zh-CN" b="1" dirty="0"/>
              <a:t>8.5</a:t>
            </a:r>
            <a:r>
              <a:rPr lang="zh-CN" altLang="zh-CN" b="1" dirty="0"/>
              <a:t>（复合彩票</a:t>
            </a:r>
            <a:r>
              <a:rPr lang="en-US" altLang="zh-CN" dirty="0"/>
              <a:t>compound lottery</a:t>
            </a:r>
            <a:r>
              <a:rPr lang="zh-CN" altLang="zh-CN" b="1" dirty="0"/>
              <a:t>）：</a:t>
            </a:r>
            <a:r>
              <a:rPr lang="zh-CN" altLang="zh-CN" dirty="0"/>
              <a:t>如果有</a:t>
            </a:r>
            <a:r>
              <a:rPr lang="en-US" altLang="zh-CN" i="1" dirty="0"/>
              <a:t>K</a:t>
            </a:r>
            <a:r>
              <a:rPr lang="zh-CN" altLang="zh-CN" dirty="0"/>
              <a:t>张简单彩票</a:t>
            </a:r>
            <a:r>
              <a:rPr lang="en-US" altLang="zh-CN" i="1" dirty="0"/>
              <a:t>L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=(p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k</a:t>
            </a:r>
            <a:r>
              <a:rPr lang="en-US" altLang="zh-CN" i="1" dirty="0"/>
              <a:t>,...,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N</a:t>
            </a:r>
            <a:r>
              <a:rPr lang="en-US" altLang="zh-CN" i="1" baseline="30000" dirty="0" err="1"/>
              <a:t>k</a:t>
            </a:r>
            <a:r>
              <a:rPr lang="en-US" altLang="zh-CN" i="1" dirty="0"/>
              <a:t>)</a:t>
            </a:r>
            <a:r>
              <a:rPr lang="zh-CN" altLang="zh-CN" dirty="0"/>
              <a:t>，</a:t>
            </a:r>
            <a:r>
              <a:rPr lang="en-US" altLang="zh-CN" i="1" dirty="0"/>
              <a:t>k=</a:t>
            </a:r>
            <a:r>
              <a:rPr lang="en-US" altLang="zh-CN" dirty="0"/>
              <a:t>1</a:t>
            </a:r>
            <a:r>
              <a:rPr lang="en-US" altLang="zh-CN" i="1" dirty="0"/>
              <a:t>,...,K</a:t>
            </a:r>
            <a:r>
              <a:rPr lang="zh-CN" altLang="zh-CN" dirty="0"/>
              <a:t>，以及概率</a:t>
            </a:r>
            <a:r>
              <a:rPr lang="en-US" altLang="zh-CN" i="1" dirty="0"/>
              <a:t>α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≥</a:t>
            </a:r>
            <a:r>
              <a:rPr lang="en-US" altLang="zh-CN" dirty="0"/>
              <a:t>0</a:t>
            </a:r>
            <a:r>
              <a:rPr lang="en-US" altLang="zh-CN" i="1" dirty="0"/>
              <a:t> </a:t>
            </a:r>
            <a:r>
              <a:rPr lang="zh-CN" altLang="zh-CN" dirty="0"/>
              <a:t>（</a:t>
            </a:r>
            <a:r>
              <a:rPr lang="en-US" altLang="zh-CN" i="1" dirty="0"/>
              <a:t>∑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α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=</a:t>
            </a:r>
            <a:r>
              <a:rPr lang="en-US" altLang="zh-CN" dirty="0"/>
              <a:t>1</a:t>
            </a:r>
            <a:r>
              <a:rPr lang="zh-CN" altLang="zh-CN" dirty="0"/>
              <a:t>），复合彩票</a:t>
            </a:r>
            <a:r>
              <a:rPr lang="en-US" altLang="zh-CN" i="1" dirty="0"/>
              <a:t>(L</a:t>
            </a:r>
            <a:r>
              <a:rPr lang="en-US" altLang="zh-CN" baseline="-25000" dirty="0"/>
              <a:t>1</a:t>
            </a:r>
            <a:r>
              <a:rPr lang="en-US" altLang="zh-CN" i="1" dirty="0"/>
              <a:t>,...,L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; α</a:t>
            </a:r>
            <a:r>
              <a:rPr lang="en-US" altLang="zh-CN" baseline="-25000" dirty="0"/>
              <a:t>1</a:t>
            </a:r>
            <a:r>
              <a:rPr lang="en-US" altLang="zh-CN" i="1" dirty="0"/>
              <a:t>,..., α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)</a:t>
            </a:r>
            <a:r>
              <a:rPr lang="zh-CN" altLang="zh-CN" dirty="0"/>
              <a:t>以</a:t>
            </a:r>
            <a:r>
              <a:rPr lang="en-US" altLang="zh-CN" i="1" dirty="0"/>
              <a:t>α</a:t>
            </a:r>
            <a:r>
              <a:rPr lang="en-US" altLang="zh-CN" i="1" baseline="-25000" dirty="0"/>
              <a:t>k</a:t>
            </a:r>
            <a:r>
              <a:rPr lang="zh-CN" altLang="zh-CN" dirty="0"/>
              <a:t>为概率产生结果</a:t>
            </a:r>
            <a:r>
              <a:rPr lang="en-US" altLang="zh-CN" i="1" dirty="0"/>
              <a:t>L</a:t>
            </a:r>
            <a:r>
              <a:rPr lang="en-US" altLang="zh-CN" i="1" baseline="-25000" dirty="0"/>
              <a:t>k</a:t>
            </a:r>
            <a:endParaRPr lang="en-US" altLang="zh-CN" dirty="0"/>
          </a:p>
          <a:p>
            <a:pPr lvl="1"/>
            <a:r>
              <a:rPr lang="zh-CN" altLang="zh-CN" dirty="0"/>
              <a:t>复合彩票就是把简单彩票以一定概率再次组合起来</a:t>
            </a:r>
            <a:r>
              <a:rPr lang="zh-CN" altLang="en-US" dirty="0"/>
              <a:t>，可以被化为简单彩票</a:t>
            </a:r>
            <a:r>
              <a:rPr lang="en-US" altLang="zh-CN" dirty="0"/>
              <a:t>(</a:t>
            </a:r>
            <a:r>
              <a:rPr lang="en-US" altLang="zh-CN" i="1" dirty="0"/>
              <a:t>∑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α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p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k</a:t>
            </a:r>
            <a:r>
              <a:rPr lang="zh-CN" altLang="zh-CN" dirty="0"/>
              <a:t>，</a:t>
            </a:r>
            <a:r>
              <a:rPr lang="en-US" altLang="zh-CN" dirty="0"/>
              <a:t>...</a:t>
            </a:r>
            <a:r>
              <a:rPr lang="zh-CN" altLang="zh-CN" dirty="0"/>
              <a:t>，</a:t>
            </a:r>
            <a:r>
              <a:rPr lang="en-US" altLang="zh-CN" i="1" dirty="0"/>
              <a:t>∑</a:t>
            </a:r>
            <a:r>
              <a:rPr lang="en-US" altLang="zh-CN" i="1" baseline="-25000" dirty="0"/>
              <a:t>k</a:t>
            </a:r>
            <a:r>
              <a:rPr lang="en-US" altLang="zh-CN" i="1" dirty="0"/>
              <a:t>α</a:t>
            </a:r>
            <a:r>
              <a:rPr lang="en-US" altLang="zh-CN" i="1" baseline="-25000" dirty="0" err="1"/>
              <a:t>k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N</a:t>
            </a:r>
            <a:r>
              <a:rPr lang="en-US" altLang="zh-CN" i="1" baseline="30000" dirty="0" err="1"/>
              <a:t>k</a:t>
            </a:r>
            <a:r>
              <a:rPr lang="en-US" altLang="zh-CN" dirty="0"/>
              <a:t>)</a:t>
            </a:r>
          </a:p>
          <a:p>
            <a:r>
              <a:rPr lang="zh-CN" altLang="en-US" dirty="0"/>
              <a:t>例子</a:t>
            </a:r>
            <a:endParaRPr lang="en-US" altLang="zh-CN" dirty="0"/>
          </a:p>
          <a:p>
            <a:pPr lvl="1"/>
            <a:r>
              <a:rPr lang="zh-CN" altLang="zh-CN" dirty="0"/>
              <a:t>可能的结果是两个商品束</a:t>
            </a:r>
            <a:r>
              <a:rPr lang="en-US" altLang="zh-CN" dirty="0"/>
              <a:t>A</a:t>
            </a: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个苹果和</a:t>
            </a:r>
            <a:r>
              <a:rPr lang="en-US" altLang="zh-CN" dirty="0"/>
              <a:t>1</a:t>
            </a:r>
            <a:r>
              <a:rPr lang="zh-CN" altLang="zh-CN" dirty="0"/>
              <a:t>个梨</a:t>
            </a:r>
            <a:r>
              <a:rPr lang="zh-CN" altLang="en-US" dirty="0"/>
              <a:t>）和</a:t>
            </a:r>
            <a:r>
              <a:rPr lang="en-US" altLang="zh-CN" dirty="0"/>
              <a:t>B</a:t>
            </a: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个苹果和</a:t>
            </a:r>
            <a:r>
              <a:rPr lang="en-US" altLang="zh-CN" dirty="0"/>
              <a:t>2</a:t>
            </a:r>
            <a:r>
              <a:rPr lang="zh-CN" altLang="zh-CN" dirty="0"/>
              <a:t>个梨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简单彩票</a:t>
            </a:r>
            <a:r>
              <a:rPr lang="en-US" altLang="zh-CN" i="1" dirty="0"/>
              <a:t>L</a:t>
            </a:r>
            <a:r>
              <a:rPr lang="en-US" altLang="zh-CN" baseline="-25000" dirty="0"/>
              <a:t>1</a:t>
            </a:r>
            <a:r>
              <a:rPr lang="en-US" altLang="zh-CN" i="1" dirty="0"/>
              <a:t>=(</a:t>
            </a:r>
            <a:r>
              <a:rPr lang="en-US" altLang="zh-CN" dirty="0"/>
              <a:t>0.5</a:t>
            </a:r>
            <a:r>
              <a:rPr lang="en-US" altLang="zh-CN" i="1" dirty="0"/>
              <a:t>, </a:t>
            </a:r>
            <a:r>
              <a:rPr lang="en-US" altLang="zh-CN" dirty="0"/>
              <a:t>0.5</a:t>
            </a:r>
            <a:r>
              <a:rPr lang="en-US" altLang="zh-CN" i="1" dirty="0"/>
              <a:t>)</a:t>
            </a:r>
            <a:r>
              <a:rPr lang="zh-CN" altLang="zh-CN" dirty="0"/>
              <a:t>表示以</a:t>
            </a:r>
            <a:r>
              <a:rPr lang="en-US" altLang="zh-CN" dirty="0"/>
              <a:t>1/2</a:t>
            </a:r>
            <a:r>
              <a:rPr lang="zh-CN" altLang="zh-CN" dirty="0"/>
              <a:t>的概率得到商品束</a:t>
            </a:r>
            <a:r>
              <a:rPr lang="en-US" altLang="zh-CN" dirty="0"/>
              <a:t>A</a:t>
            </a:r>
            <a:r>
              <a:rPr lang="zh-CN" altLang="en-US" dirty="0"/>
              <a:t>，</a:t>
            </a:r>
            <a:r>
              <a:rPr lang="en-US" altLang="zh-CN" dirty="0"/>
              <a:t>1/2</a:t>
            </a:r>
            <a:r>
              <a:rPr lang="zh-CN" altLang="zh-CN" dirty="0"/>
              <a:t>概率得到商品束</a:t>
            </a:r>
            <a:r>
              <a:rPr lang="en-US" altLang="zh-CN" dirty="0"/>
              <a:t>B</a:t>
            </a:r>
          </a:p>
          <a:p>
            <a:pPr lvl="1"/>
            <a:r>
              <a:rPr lang="zh-CN" altLang="zh-CN" dirty="0"/>
              <a:t>简单彩票</a:t>
            </a:r>
            <a:r>
              <a:rPr lang="en-US" altLang="zh-CN" i="1" dirty="0"/>
              <a:t>L</a:t>
            </a:r>
            <a:r>
              <a:rPr lang="en-US" altLang="zh-CN" baseline="-25000" dirty="0"/>
              <a:t>2</a:t>
            </a:r>
            <a:r>
              <a:rPr lang="en-US" altLang="zh-CN" i="1" dirty="0"/>
              <a:t>= (</a:t>
            </a:r>
            <a:r>
              <a:rPr lang="en-US" altLang="zh-CN" dirty="0"/>
              <a:t>0.25</a:t>
            </a:r>
            <a:r>
              <a:rPr lang="en-US" altLang="zh-CN" i="1" dirty="0"/>
              <a:t>, </a:t>
            </a:r>
            <a:r>
              <a:rPr lang="en-US" altLang="zh-CN" dirty="0"/>
              <a:t>0.75</a:t>
            </a:r>
            <a:r>
              <a:rPr lang="en-US" altLang="zh-CN" i="1" dirty="0"/>
              <a:t>)</a:t>
            </a:r>
            <a:r>
              <a:rPr lang="zh-CN" altLang="zh-CN" dirty="0"/>
              <a:t>以</a:t>
            </a:r>
            <a:r>
              <a:rPr lang="en-US" altLang="zh-CN" dirty="0"/>
              <a:t>1/4</a:t>
            </a:r>
            <a:r>
              <a:rPr lang="zh-CN" altLang="zh-CN" dirty="0"/>
              <a:t>概率得到</a:t>
            </a:r>
            <a:r>
              <a:rPr lang="en-US" altLang="zh-CN" dirty="0"/>
              <a:t>A</a:t>
            </a:r>
            <a:r>
              <a:rPr lang="zh-CN" altLang="zh-CN" dirty="0"/>
              <a:t>，</a:t>
            </a:r>
            <a:r>
              <a:rPr lang="en-US" altLang="zh-CN" dirty="0"/>
              <a:t>3/4</a:t>
            </a:r>
            <a:r>
              <a:rPr lang="zh-CN" altLang="zh-CN" dirty="0"/>
              <a:t>概率得到</a:t>
            </a:r>
            <a:r>
              <a:rPr lang="en-US" altLang="zh-CN" dirty="0"/>
              <a:t>B</a:t>
            </a:r>
          </a:p>
          <a:p>
            <a:pPr lvl="1"/>
            <a:r>
              <a:rPr lang="zh-CN" altLang="zh-CN" dirty="0"/>
              <a:t>复合彩票</a:t>
            </a:r>
            <a:r>
              <a:rPr lang="en-US" altLang="zh-CN" i="1" dirty="0"/>
              <a:t>(L</a:t>
            </a:r>
            <a:r>
              <a:rPr lang="en-US" altLang="zh-CN" baseline="-25000" dirty="0"/>
              <a:t>1</a:t>
            </a:r>
            <a:r>
              <a:rPr lang="en-US" altLang="zh-CN" i="1" dirty="0"/>
              <a:t>, L</a:t>
            </a:r>
            <a:r>
              <a:rPr lang="en-US" altLang="zh-CN" baseline="-25000" dirty="0"/>
              <a:t>2</a:t>
            </a:r>
            <a:r>
              <a:rPr lang="en-US" altLang="zh-CN" i="1" dirty="0"/>
              <a:t>; </a:t>
            </a:r>
            <a:r>
              <a:rPr lang="en-US" altLang="zh-CN" dirty="0"/>
              <a:t>0.5</a:t>
            </a:r>
            <a:r>
              <a:rPr lang="en-US" altLang="zh-CN" i="1" dirty="0"/>
              <a:t>, </a:t>
            </a:r>
            <a:r>
              <a:rPr lang="en-US" altLang="zh-CN" dirty="0"/>
              <a:t>0.5</a:t>
            </a:r>
            <a:r>
              <a:rPr lang="en-US" altLang="zh-CN" i="1" dirty="0"/>
              <a:t>)</a:t>
            </a:r>
            <a:r>
              <a:rPr lang="zh-CN" altLang="zh-CN" dirty="0"/>
              <a:t>以</a:t>
            </a:r>
            <a:r>
              <a:rPr lang="en-US" altLang="zh-CN" dirty="0"/>
              <a:t>1/2</a:t>
            </a:r>
            <a:r>
              <a:rPr lang="zh-CN" altLang="zh-CN" dirty="0"/>
              <a:t>概率得到彩票</a:t>
            </a:r>
            <a:r>
              <a:rPr lang="en-US" altLang="zh-CN" i="1" dirty="0"/>
              <a:t>L</a:t>
            </a:r>
            <a:r>
              <a:rPr lang="en-US" altLang="zh-CN" baseline="-25000" dirty="0"/>
              <a:t>1</a:t>
            </a:r>
            <a:r>
              <a:rPr lang="zh-CN" altLang="zh-CN" dirty="0"/>
              <a:t>，</a:t>
            </a:r>
            <a:r>
              <a:rPr lang="en-US" altLang="zh-CN" dirty="0"/>
              <a:t>1/2</a:t>
            </a:r>
            <a:r>
              <a:rPr lang="zh-CN" altLang="zh-CN" dirty="0"/>
              <a:t>概率得到彩票</a:t>
            </a:r>
            <a:r>
              <a:rPr lang="en-US" altLang="zh-CN" i="1" dirty="0"/>
              <a:t>L</a:t>
            </a:r>
            <a:r>
              <a:rPr lang="en-US" altLang="zh-CN" baseline="-25000" dirty="0"/>
              <a:t>2</a:t>
            </a:r>
            <a:r>
              <a:rPr lang="zh-CN" altLang="en-US" dirty="0"/>
              <a:t>；</a:t>
            </a:r>
            <a:r>
              <a:rPr lang="zh-CN" altLang="zh-CN" dirty="0"/>
              <a:t>通过复合彩票得到商品束</a:t>
            </a:r>
            <a:r>
              <a:rPr lang="en-US" altLang="zh-CN" dirty="0"/>
              <a:t>A</a:t>
            </a:r>
            <a:r>
              <a:rPr lang="zh-CN" altLang="zh-CN" dirty="0"/>
              <a:t>的概率为</a:t>
            </a:r>
            <a:r>
              <a:rPr lang="en-US" altLang="zh-CN" dirty="0"/>
              <a:t>37.5%</a:t>
            </a:r>
            <a:r>
              <a:rPr lang="zh-CN" altLang="zh-CN" dirty="0"/>
              <a:t>（</a:t>
            </a:r>
            <a:r>
              <a:rPr lang="en-US" altLang="zh-CN" i="1" dirty="0"/>
              <a:t>=</a:t>
            </a:r>
            <a:r>
              <a:rPr lang="en-US" altLang="zh-CN" dirty="0"/>
              <a:t>0.5×0.5+0.5×0.25</a:t>
            </a:r>
            <a:r>
              <a:rPr lang="zh-CN" altLang="zh-CN" dirty="0"/>
              <a:t>），得到商品束</a:t>
            </a:r>
            <a:r>
              <a:rPr lang="en-US" altLang="zh-CN" dirty="0"/>
              <a:t>B</a:t>
            </a:r>
            <a:r>
              <a:rPr lang="zh-CN" altLang="zh-CN" dirty="0"/>
              <a:t>的概率为</a:t>
            </a:r>
            <a:r>
              <a:rPr lang="en-US" altLang="zh-CN" dirty="0"/>
              <a:t>62.5%</a:t>
            </a:r>
            <a:r>
              <a:rPr lang="zh-CN" altLang="zh-CN" dirty="0"/>
              <a:t>（</a:t>
            </a:r>
            <a:r>
              <a:rPr lang="en-US" altLang="zh-CN" i="1" dirty="0"/>
              <a:t>=</a:t>
            </a:r>
            <a:r>
              <a:rPr lang="en-US" altLang="zh-CN" dirty="0"/>
              <a:t>0.5×0.5+0.5×0.75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zh-CN" dirty="0"/>
              <a:t>所有可选简单彩票组成集合叫做</a:t>
            </a:r>
            <a:r>
              <a:rPr lang="zh-CN" altLang="zh-CN" b="1" dirty="0"/>
              <a:t>彩票空间</a:t>
            </a:r>
            <a:r>
              <a:rPr lang="zh-CN" altLang="zh-CN" dirty="0"/>
              <a:t>（</a:t>
            </a:r>
            <a:r>
              <a:rPr lang="en-US" altLang="zh-CN" dirty="0"/>
              <a:t>space of lotteries</a:t>
            </a:r>
            <a:r>
              <a:rPr lang="zh-CN" altLang="zh-CN" dirty="0"/>
              <a:t>），标记为</a:t>
            </a:r>
            <a:r>
              <a:rPr lang="en-US" altLang="zh-CN" dirty="0">
                <a:latin typeface="Monotype Corsiva" panose="03010101010201010101" pitchFamily="66" charset="0"/>
              </a:rPr>
              <a:t>L</a:t>
            </a:r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4C9BC0-2D5D-4273-A563-81BD4ABC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55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9B6CD-003D-47D1-BB07-30A212D72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8.2 </a:t>
            </a:r>
            <a:r>
              <a:rPr lang="zh-CN" altLang="en-US" sz="2000" dirty="0"/>
              <a:t>风险状况下的选择理论</a:t>
            </a:r>
            <a:r>
              <a:rPr lang="en-US" altLang="zh-CN" sz="2000" dirty="0"/>
              <a:t>——</a:t>
            </a:r>
            <a:r>
              <a:rPr lang="zh-CN" altLang="en-US" sz="2000" dirty="0"/>
              <a:t>期望效用</a:t>
            </a:r>
            <a:br>
              <a:rPr lang="en-US" altLang="zh-CN" dirty="0"/>
            </a:br>
            <a:r>
              <a:rPr lang="zh-CN" altLang="en-US" dirty="0"/>
              <a:t>期望效用理论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7BC36B-2009-41E9-B8D4-C260183F5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定义</a:t>
            </a:r>
            <a:r>
              <a:rPr lang="en-US" altLang="zh-CN" b="1" dirty="0"/>
              <a:t>8.6</a:t>
            </a:r>
            <a:r>
              <a:rPr lang="zh-CN" altLang="zh-CN" b="1" dirty="0"/>
              <a:t>（独立性公理</a:t>
            </a:r>
            <a:r>
              <a:rPr lang="en-US" altLang="zh-CN" dirty="0"/>
              <a:t>independence axiom</a:t>
            </a:r>
            <a:r>
              <a:rPr lang="zh-CN" altLang="zh-CN" b="1" dirty="0"/>
              <a:t>）：</a:t>
            </a:r>
            <a:r>
              <a:rPr lang="zh-CN" altLang="zh-CN" dirty="0"/>
              <a:t>称对彩票的一种偏好关系满足独立性公理，如果对任意</a:t>
            </a:r>
            <a:r>
              <a:rPr lang="en-US" altLang="zh-CN" dirty="0"/>
              <a:t>3</a:t>
            </a:r>
            <a:r>
              <a:rPr lang="zh-CN" altLang="zh-CN" dirty="0"/>
              <a:t>张彩票</a:t>
            </a:r>
            <a:r>
              <a:rPr lang="en-US" altLang="zh-CN" dirty="0"/>
              <a:t>A</a:t>
            </a:r>
            <a:r>
              <a:rPr lang="zh-CN" altLang="zh-CN" dirty="0"/>
              <a:t>、</a:t>
            </a:r>
            <a:r>
              <a:rPr lang="en-US" altLang="zh-CN" dirty="0"/>
              <a:t>B</a:t>
            </a:r>
            <a:r>
              <a:rPr lang="zh-CN" altLang="zh-CN" dirty="0"/>
              <a:t>和</a:t>
            </a:r>
            <a:r>
              <a:rPr lang="en-US" altLang="zh-CN" dirty="0"/>
              <a:t>C</a:t>
            </a:r>
            <a:r>
              <a:rPr lang="zh-CN" altLang="zh-CN" dirty="0"/>
              <a:t>和任意</a:t>
            </a:r>
            <a:r>
              <a:rPr lang="en-US" altLang="zh-CN" dirty="0"/>
              <a:t>0</a:t>
            </a:r>
            <a:r>
              <a:rPr lang="zh-CN" altLang="zh-CN" dirty="0"/>
              <a:t>到</a:t>
            </a:r>
            <a:r>
              <a:rPr lang="en-US" altLang="zh-CN" dirty="0"/>
              <a:t>1</a:t>
            </a:r>
            <a:r>
              <a:rPr lang="zh-CN" altLang="zh-CN" dirty="0"/>
              <a:t>之间的数</a:t>
            </a:r>
            <a:r>
              <a:rPr lang="en-US" altLang="zh-CN" i="1" dirty="0"/>
              <a:t>α</a:t>
            </a:r>
            <a:r>
              <a:rPr lang="zh-CN" altLang="zh-CN" dirty="0"/>
              <a:t>，以下条件总是成立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b="1" dirty="0"/>
              <a:t>命题</a:t>
            </a:r>
            <a:r>
              <a:rPr lang="en-US" altLang="zh-CN" b="1" dirty="0"/>
              <a:t>8.7</a:t>
            </a:r>
            <a:r>
              <a:rPr lang="zh-CN" altLang="zh-CN" b="1" dirty="0"/>
              <a:t>（期望效用定理）：</a:t>
            </a:r>
            <a:r>
              <a:rPr lang="zh-CN" altLang="zh-CN" dirty="0"/>
              <a:t>如果定义在彩票空间</a:t>
            </a:r>
            <a:r>
              <a:rPr lang="en-US" altLang="zh-CN" dirty="0"/>
              <a:t>L</a:t>
            </a:r>
            <a:r>
              <a:rPr lang="zh-CN" altLang="zh-CN" dirty="0"/>
              <a:t>上的偏好是理性和连续的，并且满足独立性公理，那么这样的偏好可用期望效用函数的形式表述出来。也就是说，我们可以为每种结果</a:t>
            </a:r>
            <a:r>
              <a:rPr lang="en-US" altLang="zh-CN" i="1" dirty="0"/>
              <a:t>n=</a:t>
            </a:r>
            <a:r>
              <a:rPr lang="en-US" altLang="zh-CN" dirty="0"/>
              <a:t>1</a:t>
            </a:r>
            <a:r>
              <a:rPr lang="en-US" altLang="zh-CN" i="1" dirty="0"/>
              <a:t>, ..., N</a:t>
            </a:r>
            <a:r>
              <a:rPr lang="zh-CN" altLang="zh-CN" dirty="0"/>
              <a:t>指定一个效用值</a:t>
            </a:r>
            <a:r>
              <a:rPr lang="en-US" altLang="zh-CN" i="1" dirty="0"/>
              <a:t>u</a:t>
            </a:r>
            <a:r>
              <a:rPr lang="en-US" altLang="zh-CN" i="1" baseline="-25000" dirty="0"/>
              <a:t>n</a:t>
            </a:r>
            <a:r>
              <a:rPr lang="zh-CN" altLang="zh-CN" dirty="0"/>
              <a:t>，使得对任意两个彩票</a:t>
            </a:r>
            <a:r>
              <a:rPr lang="en-US" altLang="zh-CN" i="1" dirty="0"/>
              <a:t>L=(p</a:t>
            </a:r>
            <a:r>
              <a:rPr lang="en-US" altLang="zh-CN" baseline="-25000" dirty="0"/>
              <a:t>1</a:t>
            </a:r>
            <a:r>
              <a:rPr lang="en-US" altLang="zh-CN" i="1" dirty="0"/>
              <a:t>, ..., 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)</a:t>
            </a:r>
            <a:r>
              <a:rPr lang="zh-CN" altLang="zh-CN" dirty="0"/>
              <a:t>与</a:t>
            </a:r>
            <a:r>
              <a:rPr lang="en-US" altLang="zh-CN" i="1" dirty="0"/>
              <a:t>L'=(p</a:t>
            </a:r>
            <a:r>
              <a:rPr lang="en-US" altLang="zh-CN" baseline="-25000" dirty="0"/>
              <a:t>1</a:t>
            </a:r>
            <a:r>
              <a:rPr lang="en-US" altLang="zh-CN" i="1" dirty="0"/>
              <a:t>', ..., 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N</a:t>
            </a:r>
            <a:r>
              <a:rPr lang="en-US" altLang="zh-CN" i="1" dirty="0"/>
              <a:t>')</a:t>
            </a:r>
            <a:r>
              <a:rPr lang="zh-CN" altLang="zh-CN" dirty="0"/>
              <a:t>来说，必然有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期望效用定理意味着，满足理性、连续性、以及独立性公理的偏好可以表示为期望效用</a:t>
            </a:r>
            <a:r>
              <a:rPr lang="zh-CN" altLang="en-US" dirty="0"/>
              <a:t>函数</a:t>
            </a:r>
            <a:r>
              <a:rPr lang="zh-CN" altLang="zh-CN" dirty="0"/>
              <a:t>的形式</a:t>
            </a:r>
            <a:r>
              <a:rPr lang="zh-CN" altLang="en-US" dirty="0"/>
              <a:t>（</a:t>
            </a:r>
            <a:r>
              <a:rPr lang="zh-CN" altLang="zh-CN" dirty="0"/>
              <a:t>冯诺伊曼</a:t>
            </a:r>
            <a:r>
              <a:rPr lang="en-US" altLang="zh-CN" dirty="0"/>
              <a:t>-</a:t>
            </a:r>
            <a:r>
              <a:rPr lang="zh-CN" altLang="zh-CN" dirty="0"/>
              <a:t>摩根斯坦效用函数</a:t>
            </a:r>
            <a:r>
              <a:rPr lang="zh-CN" altLang="en-US" dirty="0"/>
              <a:t>或简称</a:t>
            </a:r>
            <a:r>
              <a:rPr lang="en-US" altLang="zh-CN" dirty="0" err="1"/>
              <a:t>vNM</a:t>
            </a:r>
            <a:r>
              <a:rPr lang="zh-CN" altLang="zh-CN" dirty="0"/>
              <a:t>效用函数</a:t>
            </a:r>
            <a:r>
              <a:rPr lang="zh-CN" altLang="en-US" dirty="0"/>
              <a:t>）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endParaRPr lang="zh-CN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4C9BC0-2D5D-4273-A563-81BD4ABC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3F503DA-F609-4FD9-9E32-46E6D39B1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086" y="2348880"/>
            <a:ext cx="4273828" cy="3160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A84942D-71F7-4BF5-BE00-3E4B4B8C2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004" y="4151387"/>
            <a:ext cx="3001992" cy="645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C394CB6-50B6-4B8B-A969-359668B0D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2027" y="5505799"/>
            <a:ext cx="1759947" cy="65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441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9B6CD-003D-47D1-BB07-30A212D72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8.2 </a:t>
            </a:r>
            <a:r>
              <a:rPr lang="zh-CN" altLang="en-US" sz="2000" dirty="0"/>
              <a:t>风险状况下的选择理论</a:t>
            </a:r>
            <a:r>
              <a:rPr lang="en-US" altLang="zh-CN" sz="2000" dirty="0"/>
              <a:t>——</a:t>
            </a:r>
            <a:r>
              <a:rPr lang="zh-CN" altLang="en-US" sz="2000" dirty="0"/>
              <a:t>期望效用</a:t>
            </a:r>
            <a:br>
              <a:rPr lang="en-US" altLang="zh-CN" dirty="0"/>
            </a:br>
            <a:r>
              <a:rPr lang="zh-CN" altLang="zh-CN" dirty="0"/>
              <a:t>阿莱斯悖论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7BC36B-2009-41E9-B8D4-C260183F5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选择实验</a:t>
            </a:r>
            <a:endParaRPr lang="en-US" altLang="zh-CN" dirty="0"/>
          </a:p>
          <a:p>
            <a:pPr lvl="1"/>
            <a:r>
              <a:rPr lang="zh-CN" altLang="zh-CN" dirty="0"/>
              <a:t>三种可能的结果：第一，获得</a:t>
            </a:r>
            <a:r>
              <a:rPr lang="en-US" altLang="zh-CN" dirty="0"/>
              <a:t>250</a:t>
            </a:r>
            <a:r>
              <a:rPr lang="zh-CN" altLang="zh-CN" dirty="0"/>
              <a:t>万元；第二，获得</a:t>
            </a:r>
            <a:r>
              <a:rPr lang="en-US" altLang="zh-CN" dirty="0"/>
              <a:t>50</a:t>
            </a:r>
            <a:r>
              <a:rPr lang="zh-CN" altLang="zh-CN" dirty="0"/>
              <a:t>万元；第三，获得</a:t>
            </a:r>
            <a:r>
              <a:rPr lang="en-US" altLang="zh-CN" dirty="0"/>
              <a:t>0</a:t>
            </a:r>
            <a:r>
              <a:rPr lang="zh-CN" altLang="zh-CN" dirty="0"/>
              <a:t>块钱</a:t>
            </a:r>
            <a:r>
              <a:rPr lang="zh-CN" altLang="en-US" dirty="0"/>
              <a:t>（或者想成手被打断）</a:t>
            </a:r>
            <a:endParaRPr lang="en-US" altLang="zh-CN" dirty="0"/>
          </a:p>
          <a:p>
            <a:pPr lvl="1"/>
            <a:r>
              <a:rPr lang="zh-CN" altLang="en-US" dirty="0"/>
              <a:t>下面两张彩票中</a:t>
            </a:r>
            <a:r>
              <a:rPr lang="zh-CN" altLang="zh-CN" dirty="0"/>
              <a:t>人们一般会认为</a:t>
            </a:r>
            <a:r>
              <a:rPr lang="en-US" altLang="zh-CN" i="1" dirty="0"/>
              <a:t>L</a:t>
            </a:r>
            <a:r>
              <a:rPr lang="en-US" altLang="zh-CN" baseline="-25000" dirty="0"/>
              <a:t>1</a:t>
            </a:r>
            <a:r>
              <a:rPr lang="zh-CN" altLang="zh-CN" dirty="0"/>
              <a:t>优于</a:t>
            </a:r>
            <a:r>
              <a:rPr lang="en-US" altLang="zh-CN" i="1" dirty="0"/>
              <a:t>L’</a:t>
            </a:r>
            <a:r>
              <a:rPr lang="en-US" altLang="zh-CN" baseline="-25000" dirty="0"/>
              <a:t>1</a:t>
            </a:r>
          </a:p>
          <a:p>
            <a:pPr lvl="1"/>
            <a:endParaRPr lang="en-US" altLang="zh-CN" baseline="-25000" dirty="0"/>
          </a:p>
          <a:p>
            <a:pPr lvl="1"/>
            <a:endParaRPr lang="en-US" altLang="zh-CN" baseline="-25000" dirty="0"/>
          </a:p>
          <a:p>
            <a:pPr lvl="1"/>
            <a:r>
              <a:rPr lang="zh-CN" altLang="en-US" dirty="0"/>
              <a:t>下面两张彩票中</a:t>
            </a:r>
            <a:r>
              <a:rPr lang="zh-CN" altLang="zh-CN" dirty="0"/>
              <a:t>人们一般会认为</a:t>
            </a:r>
            <a:r>
              <a:rPr lang="en-US" altLang="zh-CN" i="1" dirty="0"/>
              <a:t>L'</a:t>
            </a:r>
            <a:r>
              <a:rPr lang="en-US" altLang="zh-CN" baseline="-25000" dirty="0"/>
              <a:t>2</a:t>
            </a:r>
            <a:r>
              <a:rPr lang="zh-CN" altLang="zh-CN" dirty="0"/>
              <a:t>优于</a:t>
            </a:r>
            <a:r>
              <a:rPr lang="en-US" altLang="zh-CN" i="1" dirty="0"/>
              <a:t>L</a:t>
            </a:r>
            <a:r>
              <a:rPr lang="en-US" altLang="zh-CN" baseline="-25000" dirty="0"/>
              <a:t>2</a:t>
            </a:r>
            <a:endParaRPr lang="zh-CN" altLang="zh-CN" dirty="0"/>
          </a:p>
          <a:p>
            <a:pPr lvl="1"/>
            <a:endParaRPr lang="zh-CN" altLang="zh-CN" dirty="0"/>
          </a:p>
          <a:p>
            <a:r>
              <a:rPr lang="zh-CN" altLang="en-US" dirty="0"/>
              <a:t>以上选择结果违背了期望效用理论</a:t>
            </a:r>
            <a:endParaRPr lang="en-US" altLang="zh-CN" dirty="0"/>
          </a:p>
          <a:p>
            <a:pPr lvl="1"/>
            <a:r>
              <a:rPr lang="zh-CN" altLang="en-US" dirty="0"/>
              <a:t>由第一组选择有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左右两边加上</a:t>
            </a:r>
            <a:r>
              <a:rPr lang="en-US" altLang="zh-CN" dirty="0"/>
              <a:t>0.89</a:t>
            </a:r>
            <a:r>
              <a:rPr lang="en-US" altLang="zh-CN" i="1" dirty="0"/>
              <a:t>×u</a:t>
            </a:r>
            <a:r>
              <a:rPr lang="en-US" altLang="zh-CN" baseline="-25000" dirty="0"/>
              <a:t>0 </a:t>
            </a:r>
            <a:r>
              <a:rPr lang="en-US" altLang="zh-CN" i="1" dirty="0"/>
              <a:t>-</a:t>
            </a:r>
            <a:r>
              <a:rPr lang="en-US" altLang="zh-CN" dirty="0"/>
              <a:t>0.89</a:t>
            </a:r>
            <a:r>
              <a:rPr lang="en-US" altLang="zh-CN" i="1" dirty="0"/>
              <a:t>×u</a:t>
            </a:r>
            <a:r>
              <a:rPr lang="en-US" altLang="zh-CN" baseline="-25000" dirty="0"/>
              <a:t>50</a:t>
            </a:r>
            <a:r>
              <a:rPr lang="zh-CN" altLang="zh-CN" dirty="0"/>
              <a:t>可得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表明人应该认为</a:t>
            </a:r>
            <a:r>
              <a:rPr lang="en-US" altLang="zh-CN" i="1" dirty="0"/>
              <a:t>L</a:t>
            </a:r>
            <a:r>
              <a:rPr lang="en-US" altLang="zh-CN" baseline="-25000" dirty="0"/>
              <a:t>2</a:t>
            </a:r>
            <a:r>
              <a:rPr lang="zh-CN" altLang="zh-CN" dirty="0"/>
              <a:t>优于</a:t>
            </a:r>
            <a:r>
              <a:rPr lang="en-US" altLang="zh-CN" i="1" dirty="0"/>
              <a:t>L'</a:t>
            </a:r>
            <a:r>
              <a:rPr lang="en-US" altLang="zh-CN" baseline="-25000" dirty="0"/>
              <a:t>2</a:t>
            </a:r>
            <a:r>
              <a:rPr lang="zh-CN" altLang="zh-CN" dirty="0"/>
              <a:t>，出现矛盾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4C9BC0-2D5D-4273-A563-81BD4ABC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80CFC31-E18A-477B-804A-050D995F6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225" y="2564904"/>
            <a:ext cx="3831551" cy="3457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7B4D7F9-858E-4AC4-9442-31B3FA868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732" y="3284984"/>
            <a:ext cx="4216537" cy="34578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1536C7B-43A6-43B7-8144-9A7320D63F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1845" y="4451369"/>
            <a:ext cx="3460311" cy="34578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50F78C6-D52A-47B6-A2C1-656A01470D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2060" y="5171449"/>
            <a:ext cx="3959880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36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9B6CD-003D-47D1-BB07-30A212D72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8.2 </a:t>
            </a:r>
            <a:r>
              <a:rPr lang="zh-CN" altLang="en-US" sz="2000" dirty="0"/>
              <a:t>风险状况下的选择理论</a:t>
            </a:r>
            <a:r>
              <a:rPr lang="en-US" altLang="zh-CN" sz="2000" dirty="0"/>
              <a:t>——</a:t>
            </a:r>
            <a:r>
              <a:rPr lang="zh-CN" altLang="en-US" sz="2000" dirty="0"/>
              <a:t>期望效用</a:t>
            </a:r>
            <a:br>
              <a:rPr lang="en-US" altLang="zh-CN" dirty="0"/>
            </a:br>
            <a:r>
              <a:rPr lang="zh-CN" altLang="en-US" dirty="0"/>
              <a:t>对</a:t>
            </a:r>
            <a:r>
              <a:rPr lang="zh-CN" altLang="zh-CN" dirty="0"/>
              <a:t>阿莱斯悖论</a:t>
            </a:r>
            <a:r>
              <a:rPr lang="zh-CN" altLang="en-US" dirty="0"/>
              <a:t>的回应及展望理论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7BC36B-2009-41E9-B8D4-C260183F5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57299"/>
            <a:ext cx="7786687" cy="1783670"/>
          </a:xfrm>
        </p:spPr>
        <p:txBody>
          <a:bodyPr/>
          <a:lstStyle/>
          <a:p>
            <a:r>
              <a:rPr lang="zh-CN" altLang="zh-CN" dirty="0"/>
              <a:t>对阿莱斯悖论</a:t>
            </a:r>
            <a:r>
              <a:rPr lang="zh-CN" altLang="en-US" dirty="0"/>
              <a:t>的</a:t>
            </a:r>
            <a:r>
              <a:rPr lang="en-US" altLang="zh-CN" dirty="0"/>
              <a:t>4</a:t>
            </a:r>
            <a:r>
              <a:rPr lang="zh-CN" altLang="en-US" dirty="0"/>
              <a:t>种</a:t>
            </a:r>
            <a:r>
              <a:rPr lang="zh-CN" altLang="zh-CN" dirty="0"/>
              <a:t>通常回应</a:t>
            </a:r>
            <a:endParaRPr lang="en-US" altLang="zh-CN" dirty="0"/>
          </a:p>
          <a:p>
            <a:pPr lvl="1"/>
            <a:r>
              <a:rPr lang="zh-CN" altLang="zh-CN" dirty="0"/>
              <a:t>在阿莱斯悖论中，人的选择不理性</a:t>
            </a:r>
            <a:endParaRPr lang="en-US" altLang="zh-CN" dirty="0"/>
          </a:p>
          <a:p>
            <a:pPr lvl="1"/>
            <a:r>
              <a:rPr lang="zh-CN" altLang="zh-CN" dirty="0"/>
              <a:t>阿莱斯悖论涉及非常接近</a:t>
            </a:r>
            <a:r>
              <a:rPr lang="en-US" altLang="zh-CN" dirty="0"/>
              <a:t>0</a:t>
            </a:r>
            <a:r>
              <a:rPr lang="zh-CN" altLang="zh-CN" dirty="0"/>
              <a:t>或</a:t>
            </a:r>
            <a:r>
              <a:rPr lang="en-US" altLang="zh-CN" dirty="0"/>
              <a:t>1</a:t>
            </a:r>
            <a:r>
              <a:rPr lang="zh-CN" altLang="zh-CN" dirty="0"/>
              <a:t>的概率，因而不是普遍的</a:t>
            </a:r>
            <a:endParaRPr lang="en-US" altLang="zh-CN" dirty="0"/>
          </a:p>
          <a:p>
            <a:pPr lvl="1"/>
            <a:r>
              <a:rPr lang="zh-CN" altLang="zh-CN" dirty="0"/>
              <a:t>在理论中加入“后悔”</a:t>
            </a:r>
            <a:r>
              <a:rPr lang="zh-CN" altLang="en-US" dirty="0"/>
              <a:t> </a:t>
            </a:r>
            <a:endParaRPr lang="en-US" altLang="zh-CN" dirty="0"/>
          </a:p>
          <a:p>
            <a:pPr lvl="1"/>
            <a:r>
              <a:rPr lang="zh-CN" altLang="zh-CN" dirty="0"/>
              <a:t>放弃独立性公理，从而构建更弱的理论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4C9BC0-2D5D-4273-A563-81BD4ABC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E8592F2-642E-4BBA-9DAE-80BAB24721D7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2741" y="2988509"/>
            <a:ext cx="374441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F8BEB7C9-5DF0-4C81-A113-2CDF82303EF5}"/>
              </a:ext>
            </a:extLst>
          </p:cNvPr>
          <p:cNvSpPr txBox="1">
            <a:spLocks/>
          </p:cNvSpPr>
          <p:nvPr/>
        </p:nvSpPr>
        <p:spPr bwMode="auto">
          <a:xfrm>
            <a:off x="928663" y="3140969"/>
            <a:ext cx="4174078" cy="2931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18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  <a:defRPr sz="18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b="1" dirty="0"/>
              <a:t>展望理论</a:t>
            </a:r>
            <a:r>
              <a:rPr lang="zh-CN" altLang="zh-CN" dirty="0"/>
              <a:t>（</a:t>
            </a:r>
            <a:r>
              <a:rPr lang="en-US" altLang="zh-CN" dirty="0"/>
              <a:t>prospect theory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失去一笔钱带来的效用损失的幅度，比得到同一数额的钱带来效用增进的幅度要更大</a:t>
            </a:r>
            <a:endParaRPr lang="en-US" altLang="zh-CN" dirty="0"/>
          </a:p>
          <a:p>
            <a:pPr lvl="1"/>
            <a:r>
              <a:rPr lang="zh-CN" altLang="zh-CN" dirty="0"/>
              <a:t>期望效用是将效用定义在结果，而非收益之上的</a:t>
            </a:r>
            <a:r>
              <a:rPr lang="en-US" altLang="zh-CN" dirty="0"/>
              <a:t>——</a:t>
            </a:r>
            <a:r>
              <a:rPr lang="zh-CN" altLang="zh-CN" dirty="0"/>
              <a:t>不管投资者初始的财富是多少，最终同样的财富和消费水平会带来同样的效用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66840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13962</TotalTime>
  <Words>1586</Words>
  <Application>Microsoft Office PowerPoint</Application>
  <PresentationFormat>全屏显示(4:3)</PresentationFormat>
  <Paragraphs>161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黑体</vt:lpstr>
      <vt:lpstr>楷体_GB2312</vt:lpstr>
      <vt:lpstr>宋体</vt:lpstr>
      <vt:lpstr>Arial</vt:lpstr>
      <vt:lpstr>Calibri</vt:lpstr>
      <vt:lpstr>Monotype Corsiva</vt:lpstr>
      <vt:lpstr>Times New Roman</vt:lpstr>
      <vt:lpstr>Wingdings</vt:lpstr>
      <vt:lpstr>Office 主题</vt:lpstr>
      <vt:lpstr>MathType 6.0 Equation</vt:lpstr>
      <vt:lpstr>第8讲  期望效用理论</vt:lpstr>
      <vt:lpstr>C-CAPM讨论路线图</vt:lpstr>
      <vt:lpstr>8.1  从CAPM到一般均衡定价</vt:lpstr>
      <vt:lpstr>8.2 风险状况下的选择理论——期望效用 引子：圣彼得堡悖论</vt:lpstr>
      <vt:lpstr>8.2 风险状况下的选择理论——期望效用 偏好与效用函数</vt:lpstr>
      <vt:lpstr>8.2 风险状况下的选择理论——期望效用 不确定状况下选择集的数学描述——彩票空间</vt:lpstr>
      <vt:lpstr>8.2 风险状况下的选择理论——期望效用 期望效用理论</vt:lpstr>
      <vt:lpstr>8.2 风险状况下的选择理论——期望效用 阿莱斯悖论</vt:lpstr>
      <vt:lpstr>8.2 风险状况下的选择理论——期望效用 对阿莱斯悖论的回应及展望理论</vt:lpstr>
      <vt:lpstr>8.3 风险厌恶程度的度量 图解风险厌恶度</vt:lpstr>
      <vt:lpstr>8.3 风险厌恶程度的度量 绝对风险厌恶系数</vt:lpstr>
      <vt:lpstr>8.3 风险厌恶程度的度量 相对风险厌恶系数</vt:lpstr>
      <vt:lpstr>8.3 风险厌恶程度的度量 几种常见的效用函数</vt:lpstr>
      <vt:lpstr>8.4 作为期望效用特例的均值方差偏好 二次型效用</vt:lpstr>
      <vt:lpstr>8.4 作为期望效用特例的均值方差偏好 CARA效用函数与正态分布的回报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1540</cp:revision>
  <cp:lastPrinted>2019-03-23T06:29:16Z</cp:lastPrinted>
  <dcterms:created xsi:type="dcterms:W3CDTF">2011-05-10T08:48:38Z</dcterms:created>
  <dcterms:modified xsi:type="dcterms:W3CDTF">2019-04-29T16:11:11Z</dcterms:modified>
</cp:coreProperties>
</file>