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0000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66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4</a:t>
            </a:r>
            <a:r>
              <a:rPr lang="zh-CN" altLang="en-US" sz="4000" dirty="0"/>
              <a:t>讲  股票价值分析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94940F-922B-43C0-B6E0-71C0ED7EB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对股票估值的再评论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181633-1623-4695-90EA-96DFEC200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给股票估值其实就是在用市场的眼光来评价企业的经营状况</a:t>
            </a:r>
            <a:endParaRPr lang="en-US" altLang="zh-CN" dirty="0"/>
          </a:p>
          <a:p>
            <a:r>
              <a:rPr lang="zh-CN" altLang="zh-CN" dirty="0"/>
              <a:t>决定企业行为的不仅仅是企业股东，还包括所有市场参与者</a:t>
            </a:r>
            <a:endParaRPr lang="en-US" altLang="zh-CN" dirty="0"/>
          </a:p>
          <a:p>
            <a:pPr lvl="1"/>
            <a:r>
              <a:rPr lang="zh-CN" altLang="zh-CN" dirty="0"/>
              <a:t>“门口的野蛮人”随时可能出现在股份公司的门口</a:t>
            </a:r>
            <a:endParaRPr lang="en-US" altLang="zh-CN" dirty="0"/>
          </a:p>
          <a:p>
            <a:pPr lvl="1"/>
            <a:r>
              <a:rPr lang="zh-CN" altLang="en-US" dirty="0"/>
              <a:t>所以</a:t>
            </a:r>
            <a:r>
              <a:rPr lang="zh-CN" altLang="zh-CN" dirty="0"/>
              <a:t>在贴现股票分红时要用市场利率来做贴现率，而不是用现有股东偏好的加权平均来做贴现</a:t>
            </a:r>
            <a:endParaRPr lang="en-US" altLang="zh-CN" dirty="0"/>
          </a:p>
          <a:p>
            <a:pPr lvl="1"/>
            <a:r>
              <a:rPr lang="zh-CN" altLang="zh-CN" dirty="0"/>
              <a:t>市场压力会确保企业管理层以最大化企业股票价值为经营目标</a:t>
            </a:r>
            <a:endParaRPr lang="en-US" altLang="zh-CN" dirty="0"/>
          </a:p>
          <a:p>
            <a:r>
              <a:rPr lang="zh-CN" altLang="zh-CN" dirty="0"/>
              <a:t>打造伟大企业是有成本的</a:t>
            </a:r>
            <a:r>
              <a:rPr lang="en-US" altLang="zh-CN" dirty="0"/>
              <a:t>——</a:t>
            </a:r>
            <a:r>
              <a:rPr lang="zh-CN" altLang="zh-CN" dirty="0"/>
              <a:t>在收益与成本之间如何权衡，应该交给企业股东和整个资本市场来判断，而不能仅由企业管理层来决定</a:t>
            </a:r>
            <a:endParaRPr lang="en-US" altLang="zh-CN" dirty="0"/>
          </a:p>
          <a:p>
            <a:r>
              <a:rPr lang="zh-CN" altLang="zh-CN" dirty="0"/>
              <a:t>中国特色</a:t>
            </a:r>
            <a:r>
              <a:rPr lang="zh-CN" altLang="en-US" dirty="0"/>
              <a:t>与</a:t>
            </a:r>
            <a:r>
              <a:rPr lang="en-US" altLang="zh-CN" dirty="0"/>
              <a:t>A</a:t>
            </a:r>
            <a:r>
              <a:rPr lang="zh-CN" altLang="zh-CN" dirty="0"/>
              <a:t>股特色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B34B91-F29A-4EE7-87A5-D999E753C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36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CFD764-B2AC-43D5-98EA-818060BF5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</a:t>
            </a:r>
            <a:r>
              <a:rPr lang="zh-CN" altLang="en-US" dirty="0"/>
              <a:t>引言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DF41AD-68A7-4CEC-BBB3-5268E6541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股票定义</a:t>
            </a:r>
            <a:endParaRPr lang="en-US" altLang="zh-CN" dirty="0"/>
          </a:p>
          <a:p>
            <a:pPr lvl="1"/>
            <a:r>
              <a:rPr lang="zh-CN" altLang="zh-CN" dirty="0"/>
              <a:t>股份公司为筹集资本而发放的公司所有权凭证</a:t>
            </a:r>
            <a:endParaRPr lang="en-US" altLang="zh-CN" dirty="0"/>
          </a:p>
          <a:p>
            <a:pPr lvl="1"/>
            <a:r>
              <a:rPr lang="zh-CN" altLang="zh-CN" dirty="0"/>
              <a:t>股票持有者拥有对企业（支付了债权人回报后）的剩余盈利及资产的索取权，以及企业经营的参与权（权力大小取决于持股数量的大小）</a:t>
            </a:r>
            <a:endParaRPr lang="en-US" altLang="zh-CN" dirty="0"/>
          </a:p>
          <a:p>
            <a:pPr lvl="1"/>
            <a:r>
              <a:rPr lang="zh-CN" altLang="zh-CN" dirty="0"/>
              <a:t>股票持有者不能要求企业返还其出资</a:t>
            </a:r>
            <a:endParaRPr lang="en-US" altLang="zh-CN" dirty="0"/>
          </a:p>
          <a:p>
            <a:r>
              <a:rPr lang="zh-CN" altLang="en-US" dirty="0"/>
              <a:t>股票分类</a:t>
            </a:r>
            <a:endParaRPr lang="en-US" altLang="zh-CN" dirty="0"/>
          </a:p>
          <a:p>
            <a:pPr lvl="1"/>
            <a:r>
              <a:rPr lang="zh-CN" altLang="en-US" dirty="0"/>
              <a:t>普通股（</a:t>
            </a:r>
            <a:r>
              <a:rPr lang="en-US" altLang="zh-CN" dirty="0"/>
              <a:t>common stock</a:t>
            </a:r>
            <a:r>
              <a:rPr lang="zh-CN" altLang="en-US" dirty="0"/>
              <a:t>）：通常意义上的股票</a:t>
            </a:r>
            <a:endParaRPr lang="en-US" altLang="zh-CN" dirty="0"/>
          </a:p>
          <a:p>
            <a:pPr lvl="1"/>
            <a:r>
              <a:rPr lang="zh-CN" altLang="en-US" dirty="0"/>
              <a:t>优先股（</a:t>
            </a:r>
            <a:r>
              <a:rPr lang="en-US" altLang="zh-CN" dirty="0"/>
              <a:t>preferred stock</a:t>
            </a:r>
            <a:r>
              <a:rPr lang="zh-CN" altLang="en-US" dirty="0"/>
              <a:t>）：承诺了固定股息回报，并在参与企业经营方面权力小于普通股的特殊股票</a:t>
            </a:r>
            <a:endParaRPr lang="en-US" altLang="zh-CN" dirty="0"/>
          </a:p>
          <a:p>
            <a:r>
              <a:rPr lang="zh-CN" altLang="en-US" dirty="0"/>
              <a:t>股票与债券的对比</a:t>
            </a:r>
            <a:endParaRPr lang="en-US" altLang="zh-CN" dirty="0"/>
          </a:p>
          <a:p>
            <a:pPr lvl="1"/>
            <a:r>
              <a:rPr lang="zh-CN" altLang="en-US" dirty="0"/>
              <a:t>股票是剩余索取权（</a:t>
            </a:r>
            <a:r>
              <a:rPr lang="en-US" altLang="zh-CN" dirty="0"/>
              <a:t>residual claim</a:t>
            </a:r>
            <a:r>
              <a:rPr lang="zh-CN" altLang="en-US" dirty="0"/>
              <a:t>）：在债权人的权利得到满足后，对企业盈利和财产的剩余索取权</a:t>
            </a:r>
            <a:endParaRPr lang="en-US" altLang="zh-CN" dirty="0"/>
          </a:p>
          <a:p>
            <a:pPr lvl="1"/>
            <a:r>
              <a:rPr lang="zh-CN" altLang="en-US" dirty="0"/>
              <a:t>债券的回报是固定的</a:t>
            </a:r>
            <a:endParaRPr lang="en-US" altLang="zh-CN" dirty="0"/>
          </a:p>
          <a:p>
            <a:pPr lvl="1"/>
            <a:r>
              <a:rPr lang="zh-CN" altLang="en-US" dirty="0"/>
              <a:t>存在无风险债券，但不存在无风险股票</a:t>
            </a:r>
            <a:endParaRPr lang="en-US" altLang="zh-CN" dirty="0"/>
          </a:p>
          <a:p>
            <a:pPr lvl="1"/>
            <a:r>
              <a:rPr lang="zh-CN" altLang="en-US" dirty="0"/>
              <a:t>债券一般有到期日，股票没有到期日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2759D8-8057-4095-BCC1-B56730AC6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14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8A9B0E-EA8F-4D9F-AFF4-F01F5815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4.2  </a:t>
            </a:r>
            <a:r>
              <a:rPr lang="zh-CN" altLang="zh-CN" sz="2000" dirty="0"/>
              <a:t>股利贴现模型（</a:t>
            </a:r>
            <a:r>
              <a:rPr lang="en-US" altLang="zh-CN" sz="2000" dirty="0"/>
              <a:t>DDM</a:t>
            </a:r>
            <a:r>
              <a:rPr lang="zh-CN" altLang="zh-CN" sz="2000" dirty="0"/>
              <a:t>）</a:t>
            </a:r>
            <a:br>
              <a:rPr lang="en-US" altLang="zh-CN" dirty="0"/>
            </a:br>
            <a:r>
              <a:rPr lang="zh-CN" altLang="en-US" dirty="0"/>
              <a:t> </a:t>
            </a:r>
            <a:r>
              <a:rPr lang="en-US" altLang="zh-CN" dirty="0"/>
              <a:t>DDM</a:t>
            </a:r>
            <a:r>
              <a:rPr lang="zh-CN" altLang="en-US" dirty="0"/>
              <a:t>定价方程的推导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3FCE2D-2786-4D1A-BFCD-9C76CA424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红利是股票价值的来源</a:t>
            </a:r>
            <a:endParaRPr lang="en-US" altLang="zh-CN" dirty="0"/>
          </a:p>
          <a:p>
            <a:pPr lvl="1"/>
            <a:r>
              <a:rPr lang="zh-CN" altLang="en-US" dirty="0"/>
              <a:t>股票作为一种资产，其价值决定于它在未来能够给股票持有人带来多少现金</a:t>
            </a:r>
            <a:r>
              <a:rPr lang="en-US" altLang="zh-CN" dirty="0"/>
              <a:t>——</a:t>
            </a:r>
            <a:r>
              <a:rPr lang="zh-CN" altLang="en-US" dirty="0"/>
              <a:t>股票分红（</a:t>
            </a:r>
            <a:r>
              <a:rPr lang="en-US" altLang="zh-CN" dirty="0"/>
              <a:t>dividend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红利（又叫做股利）是股份公司盈利中以现金形式分配给股东的部分，是股份公司提供给股东的回报</a:t>
            </a:r>
            <a:endParaRPr lang="en-US" altLang="zh-CN" dirty="0"/>
          </a:p>
          <a:p>
            <a:r>
              <a:rPr lang="en-US" altLang="zh-CN" dirty="0"/>
              <a:t>DDM</a:t>
            </a:r>
            <a:r>
              <a:rPr lang="zh-CN" altLang="zh-CN" dirty="0"/>
              <a:t>（</a:t>
            </a:r>
            <a:r>
              <a:rPr lang="en-US" altLang="zh-CN" dirty="0"/>
              <a:t>discount dividend model</a:t>
            </a:r>
            <a:r>
              <a:rPr lang="zh-CN" altLang="en-US" dirty="0"/>
              <a:t>）的数学推导</a:t>
            </a:r>
            <a:endParaRPr lang="en-US" altLang="zh-CN" dirty="0"/>
          </a:p>
          <a:p>
            <a:pPr lvl="1"/>
            <a:r>
              <a:rPr lang="zh-CN" altLang="zh-CN" dirty="0"/>
              <a:t>股票在第</a:t>
            </a:r>
            <a:r>
              <a:rPr lang="en-US" altLang="zh-CN" i="1" dirty="0"/>
              <a:t>t</a:t>
            </a:r>
            <a:r>
              <a:rPr lang="zh-CN" altLang="zh-CN" dirty="0"/>
              <a:t>期的分红量为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t</a:t>
            </a:r>
            <a:r>
              <a:rPr lang="zh-CN" altLang="zh-CN" dirty="0"/>
              <a:t>，</a:t>
            </a:r>
            <a:r>
              <a:rPr lang="en-US" altLang="zh-CN" i="1" dirty="0"/>
              <a:t>t</a:t>
            </a:r>
            <a:r>
              <a:rPr lang="zh-CN" altLang="zh-CN" dirty="0"/>
              <a:t>期分红后的股价为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zh-CN" altLang="en-US" dirty="0"/>
              <a:t>，</a:t>
            </a:r>
            <a:r>
              <a:rPr lang="en-US" altLang="zh-CN" i="1" dirty="0"/>
              <a:t>r</a:t>
            </a:r>
            <a:r>
              <a:rPr lang="zh-CN" altLang="zh-CN" dirty="0"/>
              <a:t>为贴现率</a:t>
            </a:r>
            <a:r>
              <a:rPr lang="zh-CN" altLang="en-US" dirty="0"/>
              <a:t>，</a:t>
            </a:r>
            <a:r>
              <a:rPr lang="zh-CN" altLang="zh-CN" dirty="0"/>
              <a:t>股票当前价格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</a:p>
          <a:p>
            <a:endParaRPr lang="en-US" altLang="zh-CN" dirty="0"/>
          </a:p>
          <a:p>
            <a:r>
              <a:rPr lang="zh-CN" altLang="en-US" dirty="0"/>
              <a:t>戈登股利增长模型</a:t>
            </a:r>
            <a:endParaRPr lang="en-US" altLang="zh-CN" dirty="0"/>
          </a:p>
          <a:p>
            <a:pPr lvl="1"/>
            <a:r>
              <a:rPr lang="zh-CN" altLang="zh-CN" dirty="0"/>
              <a:t>假设市场预期红利以恒定的速率</a:t>
            </a:r>
            <a:r>
              <a:rPr lang="en-US" altLang="zh-CN" i="1" dirty="0"/>
              <a:t>g</a:t>
            </a:r>
            <a:r>
              <a:rPr lang="zh-CN" altLang="zh-CN" dirty="0"/>
              <a:t>一直增长下去，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=D</a:t>
            </a:r>
            <a:r>
              <a:rPr lang="en-US" altLang="zh-CN" baseline="-25000" dirty="0"/>
              <a:t>1</a:t>
            </a:r>
            <a:r>
              <a:rPr lang="en-US" altLang="zh-CN" dirty="0"/>
              <a:t>(1</a:t>
            </a:r>
            <a:r>
              <a:rPr lang="en-US" altLang="zh-CN" i="1" dirty="0"/>
              <a:t>+g</a:t>
            </a:r>
            <a:r>
              <a:rPr lang="en-US" altLang="zh-CN" dirty="0"/>
              <a:t>)</a:t>
            </a:r>
            <a:r>
              <a:rPr lang="en-US" altLang="zh-CN" i="1" baseline="30000" dirty="0"/>
              <a:t>t-</a:t>
            </a:r>
            <a:r>
              <a:rPr lang="en-US" altLang="zh-CN" baseline="30000" dirty="0"/>
              <a:t>1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570603-2155-4159-89F9-8F0399AE3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472E56-8D67-40D8-A5EB-0155BE96F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381" y="3573016"/>
            <a:ext cx="6531051" cy="9022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FDD452F-92F0-45C2-9957-25951D816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948" y="5146778"/>
            <a:ext cx="6817500" cy="7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92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8A9B0E-EA8F-4D9F-AFF4-F01F58158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4.2  </a:t>
            </a:r>
            <a:r>
              <a:rPr lang="zh-CN" altLang="zh-CN" sz="2000" dirty="0"/>
              <a:t>股利贴现模型（</a:t>
            </a:r>
            <a:r>
              <a:rPr lang="en-US" altLang="zh-CN" sz="2000" dirty="0"/>
              <a:t>DDM</a:t>
            </a:r>
            <a:r>
              <a:rPr lang="zh-CN" altLang="zh-CN" sz="2000" dirty="0"/>
              <a:t>）</a:t>
            </a:r>
            <a:br>
              <a:rPr lang="en-US" altLang="zh-CN" dirty="0"/>
            </a:br>
            <a:r>
              <a:rPr lang="zh-CN" altLang="en-US" dirty="0"/>
              <a:t>横截性条件（</a:t>
            </a:r>
            <a:r>
              <a:rPr lang="en-US" altLang="zh-CN" dirty="0" err="1"/>
              <a:t>transversality</a:t>
            </a:r>
            <a:r>
              <a:rPr lang="en-US" altLang="zh-CN" dirty="0"/>
              <a:t> condition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3FCE2D-2786-4D1A-BFCD-9C76CA424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DDM</a:t>
            </a:r>
            <a:r>
              <a:rPr lang="zh-CN" altLang="en-US" dirty="0"/>
              <a:t>推导式严格来说应该是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DDM</a:t>
            </a:r>
            <a:r>
              <a:rPr lang="zh-CN" altLang="en-US" dirty="0"/>
              <a:t>推导中做出了横截性条件假设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横截性条件就是无泡沫条件（</a:t>
            </a:r>
            <a:r>
              <a:rPr lang="en-US" altLang="zh-CN" dirty="0"/>
              <a:t>no-bubble condition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由于股价不可能是负数，所以如果横截条件不满足，必定是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在这样的情况下，就算股票永远不分红，投资者也会因为预期中股价的快速上涨而有动力买入股票，股价就在“击鼓传花”的过程中越走越高</a:t>
            </a:r>
            <a:r>
              <a:rPr lang="en-US" altLang="zh-CN" dirty="0"/>
              <a:t>——</a:t>
            </a:r>
            <a:r>
              <a:rPr lang="zh-CN" altLang="zh-CN" dirty="0"/>
              <a:t>这就是股价的泡沫（</a:t>
            </a:r>
            <a:r>
              <a:rPr lang="en-US" altLang="zh-CN" dirty="0"/>
              <a:t>bubble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资产价格泡沫注定不会长久，不满足横截性条件的资产价格走势在现实中不会持续太久</a:t>
            </a:r>
            <a:r>
              <a:rPr lang="en-US" altLang="zh-CN" dirty="0"/>
              <a:t>——</a:t>
            </a:r>
            <a:r>
              <a:rPr lang="zh-CN" altLang="en-US" dirty="0"/>
              <a:t>所以我们在</a:t>
            </a:r>
            <a:r>
              <a:rPr lang="zh-CN" altLang="zh-CN" dirty="0"/>
              <a:t>横截性条件</a:t>
            </a:r>
            <a:r>
              <a:rPr lang="zh-CN" altLang="en-US" dirty="0"/>
              <a:t>假设下讨论金融问题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570603-2155-4159-89F9-8F0399AE3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BB781F9-0DA8-46CF-9C91-B092BC90B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632" y="1719144"/>
            <a:ext cx="4516737" cy="6297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1A43F80-0337-468E-A7FA-2EFC497B7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771" y="2708920"/>
            <a:ext cx="1402458" cy="6297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EB7EF86-56C9-4D8A-A58E-C87FEE0DD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771" y="4005064"/>
            <a:ext cx="1402458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29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E4F69-C03B-4ECD-AFBA-9D48AF496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zh-CN" altLang="en-US" dirty="0"/>
              <a:t>股票市盈率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768B03-A1C4-4837-A43C-CF7671D7B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市盈率是市价盈利比率（</a:t>
            </a:r>
            <a:r>
              <a:rPr lang="en-US" altLang="zh-CN" dirty="0"/>
              <a:t>price earnings ratio</a:t>
            </a:r>
            <a:r>
              <a:rPr lang="zh-CN" altLang="en-US" dirty="0"/>
              <a:t>）的简称，也叫做</a:t>
            </a:r>
            <a:r>
              <a:rPr lang="en-US" altLang="zh-CN" dirty="0"/>
              <a:t>P/E ratio</a:t>
            </a:r>
          </a:p>
          <a:p>
            <a:pPr lvl="1"/>
            <a:r>
              <a:rPr lang="zh-CN" altLang="zh-CN" dirty="0"/>
              <a:t>市盈率</a:t>
            </a:r>
            <a:r>
              <a:rPr lang="zh-CN" altLang="en-US" dirty="0"/>
              <a:t>（</a:t>
            </a:r>
            <a:r>
              <a:rPr lang="en-US" altLang="zh-CN" dirty="0"/>
              <a:t>PE</a:t>
            </a:r>
            <a:r>
              <a:rPr lang="zh-CN" altLang="en-US" dirty="0"/>
              <a:t>）</a:t>
            </a:r>
            <a:r>
              <a:rPr lang="zh-CN" altLang="zh-CN" dirty="0"/>
              <a:t>是股票价格与每股盈利之比</a:t>
            </a:r>
            <a:endParaRPr lang="en-US" altLang="zh-CN" dirty="0"/>
          </a:p>
          <a:p>
            <a:pPr lvl="1"/>
            <a:r>
              <a:rPr lang="zh-CN" altLang="zh-CN" dirty="0"/>
              <a:t>每股盈利</a:t>
            </a:r>
            <a:r>
              <a:rPr lang="zh-CN" altLang="en-US" dirty="0"/>
              <a:t>（</a:t>
            </a:r>
            <a:r>
              <a:rPr lang="en-US" altLang="zh-CN" dirty="0"/>
              <a:t>EPS</a:t>
            </a:r>
            <a:r>
              <a:rPr lang="zh-CN" altLang="en-US" dirty="0"/>
              <a:t>）</a:t>
            </a:r>
            <a:r>
              <a:rPr lang="zh-CN" altLang="zh-CN" dirty="0"/>
              <a:t>则是公司总盈利除以公司的总股份数</a:t>
            </a:r>
            <a:endParaRPr lang="en-US" altLang="zh-CN" dirty="0"/>
          </a:p>
          <a:p>
            <a:r>
              <a:rPr lang="zh-CN" altLang="en-US" dirty="0"/>
              <a:t>市盈率的数学表达</a:t>
            </a:r>
            <a:endParaRPr lang="en-US" altLang="zh-CN" dirty="0"/>
          </a:p>
          <a:p>
            <a:pPr lvl="1"/>
            <a:r>
              <a:rPr lang="en-US" altLang="zh-CN" i="1" dirty="0"/>
              <a:t>E</a:t>
            </a:r>
            <a:r>
              <a:rPr lang="en-US" altLang="zh-CN" i="1" baseline="-25000" dirty="0"/>
              <a:t>t</a:t>
            </a:r>
            <a:r>
              <a:rPr lang="zh-CN" altLang="zh-CN" dirty="0"/>
              <a:t>来代表</a:t>
            </a:r>
            <a:r>
              <a:rPr lang="en-US" altLang="zh-CN" i="1" dirty="0"/>
              <a:t>t</a:t>
            </a:r>
            <a:r>
              <a:rPr lang="zh-CN" altLang="zh-CN" dirty="0"/>
              <a:t>时期股票的每股盈利</a:t>
            </a:r>
            <a:r>
              <a:rPr lang="zh-CN" altLang="en-US" dirty="0"/>
              <a:t>，并</a:t>
            </a:r>
            <a:r>
              <a:rPr lang="zh-CN" altLang="zh-CN" dirty="0"/>
              <a:t>假设每期企业</a:t>
            </a:r>
            <a:r>
              <a:rPr lang="zh-CN" altLang="en-US" dirty="0"/>
              <a:t>分红率都为</a:t>
            </a:r>
            <a:r>
              <a:rPr lang="en-US" altLang="zh-CN" i="1" dirty="0"/>
              <a:t>k</a:t>
            </a:r>
            <a:r>
              <a:rPr lang="zh-CN" altLang="en-US" dirty="0"/>
              <a:t>，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=</a:t>
            </a:r>
            <a:r>
              <a:rPr lang="en-US" altLang="zh-CN" i="1" dirty="0" err="1"/>
              <a:t>kE</a:t>
            </a:r>
            <a:r>
              <a:rPr lang="en-US" altLang="zh-CN" i="1" baseline="-25000" dirty="0" err="1"/>
              <a:t>t</a:t>
            </a:r>
            <a:endParaRPr lang="en-US" altLang="zh-CN" i="1" baseline="-25000" dirty="0"/>
          </a:p>
          <a:p>
            <a:pPr lvl="1"/>
            <a:r>
              <a:rPr lang="zh-CN" altLang="en-US" dirty="0"/>
              <a:t>由戈登增长模型有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无论股票市盈率是高是低（盈利增速是高是低），带给投资者的回报率都是一样的，都等于我们贴现率</a:t>
            </a:r>
            <a:endParaRPr lang="en-US" altLang="zh-CN" dirty="0"/>
          </a:p>
          <a:p>
            <a:pPr lvl="1"/>
            <a:r>
              <a:rPr lang="zh-CN" altLang="zh-CN" dirty="0"/>
              <a:t>贴现率代表了投资者愿意接受的回报率</a:t>
            </a:r>
            <a:r>
              <a:rPr lang="zh-CN" altLang="en-US" dirty="0"/>
              <a:t>，决定了股票的价格和市盈率</a:t>
            </a:r>
            <a:endParaRPr lang="en-US" altLang="zh-CN" dirty="0"/>
          </a:p>
          <a:p>
            <a:pPr lvl="1"/>
            <a:r>
              <a:rPr lang="zh-CN" altLang="zh-CN" dirty="0"/>
              <a:t>在无法深究贴现率是如何决定之时，对股票价值的分析只能是初步的</a:t>
            </a:r>
            <a:endParaRPr lang="en-US" altLang="zh-CN" dirty="0"/>
          </a:p>
          <a:p>
            <a:pPr lvl="1"/>
            <a:r>
              <a:rPr lang="zh-CN" altLang="en-US" dirty="0"/>
              <a:t>房价租金比高就一定存在房价泡沫吗？（专题框</a:t>
            </a:r>
            <a:r>
              <a:rPr lang="en-US" altLang="zh-CN" dirty="0"/>
              <a:t>4-1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投资实务中的市盈率及其他估值指标</a:t>
            </a:r>
            <a:endParaRPr lang="en-US" altLang="zh-CN" dirty="0"/>
          </a:p>
          <a:p>
            <a:pPr lvl="1"/>
            <a:r>
              <a:rPr lang="zh-CN" altLang="zh-CN" dirty="0"/>
              <a:t>滚动市盈率（或者叫做市盈率</a:t>
            </a:r>
            <a:r>
              <a:rPr lang="en-US" altLang="zh-CN" dirty="0"/>
              <a:t>TTM</a:t>
            </a:r>
            <a:r>
              <a:rPr lang="zh-CN" altLang="zh-CN" dirty="0"/>
              <a:t>，</a:t>
            </a:r>
            <a:r>
              <a:rPr lang="en-US" altLang="zh-CN" dirty="0"/>
              <a:t>trailing P/E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  <a:r>
              <a:rPr lang="en-US" altLang="zh-CN" i="1" dirty="0"/>
              <a:t>/E</a:t>
            </a:r>
            <a:r>
              <a:rPr lang="en-US" altLang="zh-CN" baseline="-25000" dirty="0"/>
              <a:t>0</a:t>
            </a:r>
            <a:endParaRPr lang="en-US" altLang="zh-CN" dirty="0"/>
          </a:p>
          <a:p>
            <a:pPr lvl="1"/>
            <a:r>
              <a:rPr lang="zh-CN" altLang="zh-CN" dirty="0"/>
              <a:t>动态市盈率（</a:t>
            </a:r>
            <a:r>
              <a:rPr lang="en-US" altLang="zh-CN" dirty="0"/>
              <a:t>forward P/E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  <a:r>
              <a:rPr lang="en-US" altLang="zh-CN" i="1" dirty="0"/>
              <a:t>/E</a:t>
            </a:r>
            <a:r>
              <a:rPr lang="en-US" altLang="zh-CN" baseline="-25000" dirty="0"/>
              <a:t>1</a:t>
            </a:r>
            <a:r>
              <a:rPr lang="zh-CN" altLang="zh-CN" dirty="0"/>
              <a:t>。</a:t>
            </a:r>
            <a:endParaRPr lang="en-US" altLang="zh-CN" dirty="0"/>
          </a:p>
          <a:p>
            <a:pPr lvl="1"/>
            <a:r>
              <a:rPr lang="zh-CN" altLang="zh-CN" dirty="0"/>
              <a:t>市净率（</a:t>
            </a:r>
            <a:r>
              <a:rPr lang="en-US" altLang="zh-CN" dirty="0"/>
              <a:t>price-to-book ratio</a:t>
            </a:r>
            <a:r>
              <a:rPr lang="zh-CN" altLang="zh-CN" dirty="0"/>
              <a:t>，</a:t>
            </a:r>
            <a:r>
              <a:rPr lang="en-US" altLang="zh-CN" dirty="0"/>
              <a:t>P/B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zh-CN" altLang="zh-CN" dirty="0"/>
              <a:t>市销率（</a:t>
            </a:r>
            <a:r>
              <a:rPr lang="en-US" altLang="zh-CN" dirty="0"/>
              <a:t>price-to-sales ratio</a:t>
            </a:r>
            <a:r>
              <a:rPr lang="zh-CN" altLang="zh-CN" dirty="0"/>
              <a:t>，</a:t>
            </a:r>
            <a:r>
              <a:rPr lang="en-US" altLang="zh-CN" dirty="0"/>
              <a:t>P/S</a:t>
            </a:r>
            <a:r>
              <a:rPr lang="zh-CN" altLang="zh-CN" dirty="0"/>
              <a:t>）</a:t>
            </a:r>
            <a:r>
              <a:rPr lang="en-US" altLang="zh-CN" dirty="0"/>
              <a:t>……</a:t>
            </a:r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A1EE53-8507-419E-9484-077E00319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4A5E9A0-A15C-4930-B29D-0663386A8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6391" y="2924944"/>
            <a:ext cx="1031219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55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D3542F0-4C9A-4C65-AE98-F4EDE38C6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4.3 </a:t>
            </a:r>
            <a:r>
              <a:rPr lang="zh-CN" altLang="en-US" sz="2000" dirty="0"/>
              <a:t>股票市盈率</a:t>
            </a:r>
            <a:br>
              <a:rPr lang="en-US" altLang="zh-CN" dirty="0"/>
            </a:br>
            <a:r>
              <a:rPr lang="zh-CN" altLang="en-US" dirty="0"/>
              <a:t>真实世界中的市盈率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76F3087-99D8-43E3-B195-4E4573DC3F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zh-CN" altLang="en-US" dirty="0"/>
              <a:t>股市场中，高市盈率股票相对低市盈率股票的超额回报率时正时负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DE3513B-7CBA-4054-BD72-33E3128E4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dirty="0"/>
              <a:t>2016</a:t>
            </a:r>
            <a:r>
              <a:rPr lang="zh-CN" altLang="en-US" dirty="0"/>
              <a:t>年之前，</a:t>
            </a:r>
            <a:r>
              <a:rPr lang="en-US" altLang="zh-CN" dirty="0"/>
              <a:t>A</a:t>
            </a:r>
            <a:r>
              <a:rPr lang="zh-CN" altLang="en-US" dirty="0"/>
              <a:t>股高市盈率和低市盈率股票回报差别不大；但在</a:t>
            </a:r>
            <a:r>
              <a:rPr lang="en-US" altLang="zh-CN" dirty="0"/>
              <a:t>2016</a:t>
            </a:r>
            <a:r>
              <a:rPr lang="zh-CN" altLang="en-US" dirty="0"/>
              <a:t>年之后明显分化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01F47D-2877-4C84-9EB2-CD438C0DA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427231C-0EAA-4BD1-B7AE-29E5CA8E2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51" y="2880000"/>
            <a:ext cx="4208765" cy="2880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E18D704-1572-4921-9934-B91C88818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880000"/>
            <a:ext cx="4208765" cy="2880000"/>
          </a:xfrm>
          <a:prstGeom prst="rect">
            <a:avLst/>
          </a:prstGeom>
        </p:spPr>
      </p:pic>
      <p:sp>
        <p:nvSpPr>
          <p:cNvPr id="12" name="Text Box 4">
            <a:extLst>
              <a:ext uri="{FF2B5EF4-FFF2-40B4-BE49-F238E27FC236}">
                <a16:creationId xmlns:a16="http://schemas.microsoft.com/office/drawing/2014/main" id="{6E245CDC-EB3A-4128-AC7E-552D7660E014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06910" y="6072207"/>
            <a:ext cx="35210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06424" eaLnBrk="0" hangingPunct="0">
              <a:spcBef>
                <a:spcPct val="50000"/>
              </a:spcBef>
            </a:pPr>
            <a:r>
              <a:rPr lang="zh-CN" altLang="en-US" sz="1000" dirty="0">
                <a:latin typeface="Frutiger 45 Light"/>
              </a:rPr>
              <a:t>数据</a:t>
            </a:r>
            <a:r>
              <a:rPr lang="zh-CN" altLang="en-GB" sz="1000" dirty="0">
                <a:latin typeface="Frutiger 45 Light"/>
              </a:rPr>
              <a:t>来源：</a:t>
            </a:r>
            <a:r>
              <a:rPr lang="en-US" altLang="zh-CN" sz="1000" dirty="0">
                <a:latin typeface="Frutiger 45 Light"/>
              </a:rPr>
              <a:t>Wind</a:t>
            </a:r>
            <a:endParaRPr lang="zh-CN" altLang="en-GB" sz="1000" dirty="0"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0968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245F4A1-4C81-4BAE-8069-02596CE2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4.4 </a:t>
            </a:r>
            <a:r>
              <a:rPr lang="zh-CN" altLang="en-US" sz="2000" dirty="0"/>
              <a:t>股份公司的经营决策</a:t>
            </a:r>
            <a:br>
              <a:rPr lang="en-US" altLang="zh-CN" dirty="0"/>
            </a:br>
            <a:r>
              <a:rPr lang="zh-CN" altLang="en-US" dirty="0"/>
              <a:t>分红可能性边界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C48C8019-3350-4AF0-B5FC-7E8324F87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企业盈利（</a:t>
            </a:r>
            <a:r>
              <a:rPr lang="en-US" altLang="zh-CN" i="1" dirty="0"/>
              <a:t>E</a:t>
            </a:r>
            <a:r>
              <a:rPr lang="zh-CN" altLang="zh-CN" dirty="0"/>
              <a:t>）</a:t>
            </a:r>
            <a:r>
              <a:rPr lang="en-US" altLang="zh-CN" dirty="0"/>
              <a:t>=</a:t>
            </a:r>
            <a:r>
              <a:rPr lang="zh-CN" altLang="zh-CN" dirty="0"/>
              <a:t>企业投资（</a:t>
            </a:r>
            <a:r>
              <a:rPr lang="en-US" altLang="zh-CN" i="1" dirty="0"/>
              <a:t>I</a:t>
            </a:r>
            <a:r>
              <a:rPr lang="zh-CN" altLang="zh-CN" dirty="0"/>
              <a:t>）</a:t>
            </a:r>
            <a:r>
              <a:rPr lang="en-US" altLang="zh-CN" dirty="0"/>
              <a:t>+</a:t>
            </a:r>
            <a:r>
              <a:rPr lang="zh-CN" altLang="zh-CN" dirty="0"/>
              <a:t>企业分红（</a:t>
            </a:r>
            <a:r>
              <a:rPr lang="en-US" altLang="zh-CN" i="1" dirty="0"/>
              <a:t>D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不同股东的无差异曲线会与分红可能性边界相切于不同的点</a:t>
            </a:r>
            <a:r>
              <a:rPr lang="en-US" altLang="zh-CN" dirty="0"/>
              <a:t>——</a:t>
            </a:r>
            <a:r>
              <a:rPr lang="zh-CN" altLang="en-US" dirty="0"/>
              <a:t>意味着不同的股东会有不同的分红偏好？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FC58D9-2C99-4806-91A5-33E98B512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48A5-2352-47BA-A112-0FE5146B45C2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C56060F-EEE0-455F-BD31-7E9BFD5AA8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8564" y="2564904"/>
            <a:ext cx="4379700" cy="387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980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245F4A1-4C81-4BAE-8069-02596CE2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4.4 </a:t>
            </a:r>
            <a:r>
              <a:rPr lang="zh-CN" altLang="en-US" sz="2000" dirty="0"/>
              <a:t>股份公司的经营决策</a:t>
            </a:r>
            <a:br>
              <a:rPr lang="en-US" altLang="zh-CN" dirty="0"/>
            </a:br>
            <a:r>
              <a:rPr lang="zh-CN" altLang="en-US" dirty="0"/>
              <a:t>市场机会线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C48C8019-3350-4AF0-B5FC-7E8324F87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市场机会线代表了用市场利率</a:t>
            </a:r>
            <a:r>
              <a:rPr lang="en-US" altLang="zh-CN" i="1" dirty="0"/>
              <a:t>r</a:t>
            </a:r>
            <a:r>
              <a:rPr lang="zh-CN" altLang="zh-CN" dirty="0"/>
              <a:t>在</a:t>
            </a:r>
            <a:r>
              <a:rPr lang="en-US" altLang="zh-CN" dirty="0"/>
              <a:t>1</a:t>
            </a:r>
            <a:r>
              <a:rPr lang="zh-CN" altLang="zh-CN" dirty="0"/>
              <a:t>期和</a:t>
            </a:r>
            <a:r>
              <a:rPr lang="en-US" altLang="zh-CN" dirty="0"/>
              <a:t>2</a:t>
            </a:r>
            <a:r>
              <a:rPr lang="zh-CN" altLang="zh-CN" dirty="0"/>
              <a:t>期之间调配资源所</a:t>
            </a:r>
            <a:r>
              <a:rPr lang="zh-CN" altLang="en-US" dirty="0"/>
              <a:t>可能</a:t>
            </a:r>
            <a:r>
              <a:rPr lang="zh-CN" altLang="zh-CN" dirty="0"/>
              <a:t>形成的配置</a:t>
            </a:r>
            <a:r>
              <a:rPr lang="zh-CN" altLang="en-US" dirty="0"/>
              <a:t>，其斜率</a:t>
            </a:r>
            <a:r>
              <a:rPr lang="zh-CN" altLang="zh-CN" dirty="0"/>
              <a:t>为</a:t>
            </a:r>
            <a:r>
              <a:rPr lang="en-US" altLang="zh-CN" i="1" dirty="0"/>
              <a:t>-</a:t>
            </a:r>
            <a:r>
              <a:rPr lang="en-US" altLang="zh-CN" dirty="0"/>
              <a:t>(1</a:t>
            </a:r>
            <a:r>
              <a:rPr lang="en-US" altLang="zh-CN" i="1" dirty="0"/>
              <a:t>+r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FC58D9-2C99-4806-91A5-33E98B512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48A5-2352-47BA-A112-0FE5146B45C2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D813FF1-82CC-40CF-B744-6892CE0ABE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200" y="2204864"/>
            <a:ext cx="4123040" cy="387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0469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245F4A1-4C81-4BAE-8069-02596CE2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4.4 </a:t>
            </a:r>
            <a:r>
              <a:rPr lang="zh-CN" altLang="en-US" sz="2000" dirty="0"/>
              <a:t>股份公司的经营决策</a:t>
            </a:r>
            <a:br>
              <a:rPr lang="en-US" altLang="zh-CN" dirty="0"/>
            </a:br>
            <a:r>
              <a:rPr lang="zh-CN" altLang="en-US" dirty="0"/>
              <a:t>费雪分离定理（</a:t>
            </a:r>
            <a:r>
              <a:rPr lang="en-US" altLang="zh-CN" dirty="0"/>
              <a:t>Fisher Separation Theorem</a:t>
            </a:r>
            <a:r>
              <a:rPr lang="zh-CN" altLang="en-US" dirty="0"/>
              <a:t>）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C48C8019-3350-4AF0-B5FC-7E8324F87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57299"/>
            <a:ext cx="7786687" cy="1855678"/>
          </a:xfrm>
        </p:spPr>
        <p:txBody>
          <a:bodyPr/>
          <a:lstStyle/>
          <a:p>
            <a:r>
              <a:rPr lang="zh-CN" altLang="en-US" dirty="0"/>
              <a:t>费雪分离定理：</a:t>
            </a:r>
            <a:r>
              <a:rPr lang="zh-CN" altLang="zh-CN" dirty="0"/>
              <a:t>企业股东（消费者）做决策时包含两个相分离的步骤</a:t>
            </a:r>
            <a:endParaRPr lang="en-US" altLang="zh-CN" dirty="0"/>
          </a:p>
          <a:p>
            <a:pPr lvl="1"/>
            <a:r>
              <a:rPr lang="zh-CN" altLang="en-US" dirty="0"/>
              <a:t>第一步，</a:t>
            </a:r>
            <a:r>
              <a:rPr lang="zh-CN" altLang="zh-CN" dirty="0"/>
              <a:t>让持有的企业遵循股票价值最大的目标来进行经营决策（投资、分红）</a:t>
            </a:r>
            <a:endParaRPr lang="en-US" altLang="zh-CN" dirty="0"/>
          </a:p>
          <a:p>
            <a:pPr lvl="1"/>
            <a:r>
              <a:rPr lang="zh-CN" altLang="zh-CN" dirty="0"/>
              <a:t>第二步，在资本市场上借贷，将企业所提供的红利流转换为符合自己偏好的消费流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FC58D9-2C99-4806-91A5-33E98B512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48A5-2352-47BA-A112-0FE5146B45C2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7FFE1C-E812-4A39-9BF1-0BD570F8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9400" y="2825622"/>
            <a:ext cx="4123040" cy="387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内容占位符 6">
            <a:extLst>
              <a:ext uri="{FF2B5EF4-FFF2-40B4-BE49-F238E27FC236}">
                <a16:creationId xmlns:a16="http://schemas.microsoft.com/office/drawing/2014/main" id="{C781F47E-9DD3-4CC9-A9F7-639EE68F594C}"/>
              </a:ext>
            </a:extLst>
          </p:cNvPr>
          <p:cNvSpPr txBox="1">
            <a:spLocks/>
          </p:cNvSpPr>
          <p:nvPr/>
        </p:nvSpPr>
        <p:spPr bwMode="auto">
          <a:xfrm>
            <a:off x="900113" y="2924944"/>
            <a:ext cx="3671887" cy="185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  <a:defRPr sz="18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切点</a:t>
            </a:r>
            <a:r>
              <a:rPr lang="en-US" altLang="zh-CN" dirty="0"/>
              <a:t>P</a:t>
            </a:r>
            <a:r>
              <a:rPr lang="zh-CN" altLang="zh-CN" dirty="0"/>
              <a:t>的经济含义</a:t>
            </a:r>
            <a:endParaRPr lang="en-US" altLang="zh-CN" dirty="0"/>
          </a:p>
          <a:p>
            <a:pPr lvl="1"/>
            <a:r>
              <a:rPr lang="zh-CN" altLang="zh-CN" dirty="0"/>
              <a:t>企业经营时应该让自己的边际投资回报率与市场利率相等</a:t>
            </a:r>
            <a:endParaRPr lang="en-US" altLang="zh-CN" dirty="0"/>
          </a:p>
          <a:p>
            <a:pPr lvl="1"/>
            <a:r>
              <a:rPr lang="zh-CN" altLang="zh-CN" dirty="0"/>
              <a:t>股份企业的经营目标是最大化企业股票价值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3617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1016</Words>
  <Application>Microsoft Office PowerPoint</Application>
  <PresentationFormat>全屏显示(4:3)</PresentationFormat>
  <Paragraphs>87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Frutiger 45 Light</vt:lpstr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第4讲  股票价值分析</vt:lpstr>
      <vt:lpstr>4.1 引言</vt:lpstr>
      <vt:lpstr>4.2  股利贴现模型（DDM）  DDM定价方程的推导</vt:lpstr>
      <vt:lpstr>4.2  股利贴现模型（DDM） 横截性条件（transversality condition）</vt:lpstr>
      <vt:lpstr>4.3 股票市盈率</vt:lpstr>
      <vt:lpstr>4.3 股票市盈率 真实世界中的市盈率</vt:lpstr>
      <vt:lpstr>4.4 股份公司的经营决策 分红可能性边界</vt:lpstr>
      <vt:lpstr>4.4 股份公司的经营决策 市场机会线</vt:lpstr>
      <vt:lpstr>4.4 股份公司的经营决策 费雪分离定理（Fisher Separation Theorem）</vt:lpstr>
      <vt:lpstr>4.5 对股票估值的再评论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1573</cp:revision>
  <cp:lastPrinted>2019-03-23T06:29:16Z</cp:lastPrinted>
  <dcterms:created xsi:type="dcterms:W3CDTF">2011-05-10T08:48:38Z</dcterms:created>
  <dcterms:modified xsi:type="dcterms:W3CDTF">2019-06-01T02:45:24Z</dcterms:modified>
</cp:coreProperties>
</file>