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82" r:id="rId2"/>
    <p:sldId id="383" r:id="rId3"/>
    <p:sldId id="384" r:id="rId4"/>
    <p:sldId id="385" r:id="rId5"/>
    <p:sldId id="386" r:id="rId6"/>
    <p:sldId id="387" r:id="rId7"/>
    <p:sldId id="388" r:id="rId8"/>
    <p:sldId id="391" r:id="rId9"/>
    <p:sldId id="389" r:id="rId10"/>
    <p:sldId id="390" r:id="rId11"/>
  </p:sldIdLst>
  <p:sldSz cx="9144000" cy="6858000" type="screen4x3"/>
  <p:notesSz cx="6797675" cy="9928225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990033"/>
    <a:srgbClr val="660033"/>
    <a:srgbClr val="660066"/>
    <a:srgbClr val="CC99FF"/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E9639D4-E3E2-4D34-9284-5A2195B3D0D7}" styleName="浅色样式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51" autoAdjust="0"/>
    <p:restoredTop sz="94660"/>
  </p:normalViewPr>
  <p:slideViewPr>
    <p:cSldViewPr>
      <p:cViewPr varScale="1">
        <p:scale>
          <a:sx n="63" d="100"/>
          <a:sy n="63" d="100"/>
        </p:scale>
        <p:origin x="1380" y="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/>
          <a:lstStyle>
            <a:lvl1pPr algn="l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1276" y="1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/>
          <a:lstStyle>
            <a:lvl1pPr algn="r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fld id="{06B6F58D-1BB5-4308-B4DD-6C0FC118133A}" type="datetimeFigureOut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1" y="9431338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 anchor="b"/>
          <a:lstStyle>
            <a:lvl1pPr algn="l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1276" y="9431338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 anchor="b"/>
          <a:lstStyle>
            <a:lvl1pPr algn="r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fld id="{C530320A-D8DC-4FBF-B2E0-1088B3E9D6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1276" y="1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fld id="{FC5AFA0E-7F78-4574-9524-75194415ADA9}" type="datetimeFigureOut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5935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568" tIns="47784" rIns="95568" bIns="47784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1039" y="4714875"/>
            <a:ext cx="5437187" cy="4467225"/>
          </a:xfrm>
          <a:prstGeom prst="rect">
            <a:avLst/>
          </a:prstGeom>
        </p:spPr>
        <p:txBody>
          <a:bodyPr vert="horz" lIns="95568" tIns="47784" rIns="95568" bIns="47784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1" y="9431338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1276" y="9431338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fld id="{07DECCF1-2EC0-46C0-963C-8EB7ABF184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1785938"/>
            <a:ext cx="9144000" cy="3786187"/>
          </a:xfrm>
          <a:prstGeom prst="rect">
            <a:avLst/>
          </a:prstGeom>
          <a:solidFill>
            <a:srgbClr val="9900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395536" y="3429000"/>
            <a:ext cx="8358187" cy="158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28596" y="2000240"/>
            <a:ext cx="7858180" cy="928694"/>
          </a:xfrm>
        </p:spPr>
        <p:txBody>
          <a:bodyPr>
            <a:normAutofit/>
          </a:bodyPr>
          <a:lstStyle>
            <a:lvl1pPr algn="l">
              <a:defRPr sz="30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67544" y="3717032"/>
            <a:ext cx="7929618" cy="1214446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95D5C-2370-4E2E-9E18-64208CBF73D1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B0920-9331-44B4-A71B-D61424E00F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571472" y="742874"/>
            <a:ext cx="5715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990033"/>
                </a:solidFill>
                <a:latin typeface="+mn-ea"/>
                <a:ea typeface="+mn-ea"/>
              </a:rPr>
              <a:t>《</a:t>
            </a:r>
            <a:r>
              <a:rPr lang="zh-CN" altLang="en-US" sz="2000" b="1" dirty="0">
                <a:solidFill>
                  <a:srgbClr val="990033"/>
                </a:solidFill>
                <a:latin typeface="+mn-ea"/>
                <a:ea typeface="+mn-ea"/>
              </a:rPr>
              <a:t>金融经济学二十五讲</a:t>
            </a:r>
            <a:r>
              <a:rPr lang="en-US" altLang="zh-CN" sz="2000" b="1" dirty="0">
                <a:solidFill>
                  <a:srgbClr val="990033"/>
                </a:solidFill>
                <a:latin typeface="+mn-ea"/>
                <a:ea typeface="+mn-ea"/>
              </a:rPr>
              <a:t>》</a:t>
            </a:r>
            <a:r>
              <a:rPr lang="zh-CN" altLang="en-US" sz="2000" b="1" dirty="0">
                <a:solidFill>
                  <a:srgbClr val="990033"/>
                </a:solidFill>
                <a:latin typeface="+mn-ea"/>
                <a:ea typeface="+mn-ea"/>
              </a:rPr>
              <a:t>配套课件</a:t>
            </a:r>
            <a:endParaRPr lang="en-US" altLang="zh-CN" sz="2000" b="1" dirty="0">
              <a:solidFill>
                <a:srgbClr val="990033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baseline="0">
                <a:latin typeface="Arial" pitchFamily="34" charset="0"/>
                <a:ea typeface="黑体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28662" y="1357298"/>
            <a:ext cx="7786687" cy="4714875"/>
          </a:xfrm>
        </p:spPr>
        <p:txBody>
          <a:bodyPr/>
          <a:lstStyle>
            <a:lvl1pPr>
              <a:spcBef>
                <a:spcPts val="1800"/>
              </a:spcBef>
              <a:defRPr sz="1800" baseline="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</a:defRPr>
            </a:lvl1pPr>
            <a:lvl2pPr>
              <a:defRPr sz="1600" baseline="0">
                <a:latin typeface="Times New Roman" panose="02020603050405020304" pitchFamily="18" charset="0"/>
                <a:ea typeface="宋体" pitchFamily="2" charset="-122"/>
              </a:defRPr>
            </a:lvl2pPr>
            <a:lvl3pPr>
              <a:defRPr sz="1600" baseline="0">
                <a:latin typeface="Times New Roman" panose="02020603050405020304" pitchFamily="18" charset="0"/>
                <a:ea typeface="宋体" pitchFamily="2" charset="-122"/>
              </a:defRPr>
            </a:lvl3pPr>
            <a:lvl4pPr>
              <a:defRPr sz="1600">
                <a:latin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23E72-E273-4284-868A-4643E3253FD1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C29A2-310B-4614-9E82-82EDFD340A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2910" y="1643050"/>
            <a:ext cx="4038600" cy="4525963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  <a:lvl2pPr>
              <a:defRPr sz="16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86314" y="1643050"/>
            <a:ext cx="4038600" cy="4525963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  <a:lvl2pPr>
              <a:defRPr sz="16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9C1F07-A685-436B-AEAD-190B67CB340D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39228-A952-4448-8F87-FF29D71BA6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42910" y="1500174"/>
            <a:ext cx="4040188" cy="639762"/>
          </a:xfrm>
        </p:spPr>
        <p:txBody>
          <a:bodyPr anchor="ctr"/>
          <a:lstStyle>
            <a:lvl1pPr marL="0" indent="0" algn="ctr">
              <a:buNone/>
              <a:defRPr sz="1800" b="0" baseline="0">
                <a:solidFill>
                  <a:srgbClr val="660066"/>
                </a:solidFill>
                <a:latin typeface="Times New Roman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786314" y="1500174"/>
            <a:ext cx="4041775" cy="639762"/>
          </a:xfrm>
        </p:spPr>
        <p:txBody>
          <a:bodyPr anchor="ctr"/>
          <a:lstStyle>
            <a:lvl1pPr marL="0" indent="0" algn="ctr">
              <a:buNone/>
              <a:defRPr sz="1800" b="0" baseline="0">
                <a:solidFill>
                  <a:srgbClr val="660066"/>
                </a:solidFill>
                <a:latin typeface="Times New Roman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53B86-13DB-42EF-AE9C-E989ADFDEA05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E48A5-2352-47BA-A112-0FE5146B45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1187624" y="1700808"/>
            <a:ext cx="7272808" cy="3744417"/>
          </a:xfrm>
        </p:spPr>
        <p:txBody>
          <a:bodyPr/>
          <a:lstStyle>
            <a:lvl1pPr>
              <a:spcBef>
                <a:spcPts val="1800"/>
              </a:spcBef>
              <a:defRPr sz="2000" b="1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1800" baseline="0">
                <a:latin typeface="Times New Roman" pitchFamily="18" charset="0"/>
              </a:defRPr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7D4D0E-D6BB-49E9-9C78-3FDAC03551E1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E445D-538B-4B36-B97B-799D81D696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70801A-4342-419A-BAD3-28ED5414F797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56D941-A598-454B-BA31-33CABC3971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50288" y="2136071"/>
            <a:ext cx="4040188" cy="639762"/>
          </a:xfrm>
        </p:spPr>
        <p:txBody>
          <a:bodyPr anchor="ctr"/>
          <a:lstStyle>
            <a:lvl1pPr marL="0" indent="0" algn="ctr">
              <a:buNone/>
              <a:defRPr sz="1800" b="1" baseline="0">
                <a:latin typeface="Times New Roman" pitchFamily="18" charset="0"/>
                <a:ea typeface="楷体_GB2312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42910" y="2852936"/>
            <a:ext cx="4040188" cy="3312906"/>
          </a:xfrm>
        </p:spPr>
        <p:txBody>
          <a:bodyPr/>
          <a:lstStyle>
            <a:lvl1pPr>
              <a:defRPr sz="1600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>
              <a:defRPr sz="1600" baseline="0">
                <a:latin typeface="Times New Roman" pitchFamily="18" charset="0"/>
              </a:defRPr>
            </a:lvl2pPr>
            <a:lvl3pPr>
              <a:defRPr sz="1800" baseline="0">
                <a:latin typeface="Times New Roman" pitchFamily="18" charset="0"/>
              </a:defRPr>
            </a:lvl3pPr>
            <a:lvl4pPr>
              <a:defRPr sz="1600" baseline="0">
                <a:latin typeface="Times New Roman" pitchFamily="18" charset="0"/>
              </a:defRPr>
            </a:lvl4pPr>
            <a:lvl5pPr>
              <a:defRPr sz="1600" baseline="0">
                <a:latin typeface="Times New Roman" pitchFamily="18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788024" y="2132856"/>
            <a:ext cx="4041775" cy="639762"/>
          </a:xfrm>
        </p:spPr>
        <p:txBody>
          <a:bodyPr anchor="ctr"/>
          <a:lstStyle>
            <a:lvl1pPr marL="0" indent="0" algn="ctr">
              <a:buNone/>
              <a:defRPr sz="1800" b="1" baseline="0">
                <a:latin typeface="Times New Roman" pitchFamily="18" charset="0"/>
                <a:ea typeface="楷体_GB2312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786314" y="2852936"/>
            <a:ext cx="4041775" cy="3312906"/>
          </a:xfrm>
        </p:spPr>
        <p:txBody>
          <a:bodyPr/>
          <a:lstStyle>
            <a:lvl1pPr>
              <a:defRPr sz="1600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>
              <a:defRPr sz="1600" baseline="0">
                <a:latin typeface="Times New Roman" pitchFamily="18" charset="0"/>
              </a:defRPr>
            </a:lvl2pPr>
            <a:lvl3pPr>
              <a:defRPr sz="1800" baseline="0">
                <a:latin typeface="Times New Roman" pitchFamily="18" charset="0"/>
              </a:defRPr>
            </a:lvl3pPr>
            <a:lvl4pPr>
              <a:defRPr sz="1600" baseline="0">
                <a:latin typeface="Times New Roman" pitchFamily="18" charset="0"/>
              </a:defRPr>
            </a:lvl4pPr>
            <a:lvl5pPr>
              <a:defRPr sz="1600" baseline="0">
                <a:latin typeface="Times New Roman" pitchFamily="18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" name="内容占位符 2"/>
          <p:cNvSpPr>
            <a:spLocks noGrp="1"/>
          </p:cNvSpPr>
          <p:nvPr>
            <p:ph idx="13"/>
          </p:nvPr>
        </p:nvSpPr>
        <p:spPr>
          <a:xfrm>
            <a:off x="909940" y="1108352"/>
            <a:ext cx="7786687" cy="80848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lang="zh-CN" altLang="en-US" sz="1600" kern="1200" baseline="0" dirty="0" smtClean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  <a:cs typeface="+mn-cs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marL="342900" lvl="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u"/>
            </a:pPr>
            <a:r>
              <a:rPr lang="zh-CN" altLang="en-US" dirty="0"/>
              <a:t>单击此处编辑母版文本样式</a:t>
            </a: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CE6FAA-8371-4E6A-B342-0D2C2F864C88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816CB2-F0AF-4685-831F-1FA3FB8ADE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928688" y="0"/>
            <a:ext cx="7758112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928688" y="1285875"/>
            <a:ext cx="7786687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85813" y="63579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0B1F943-31FD-4698-99BE-5378A251F629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357563" y="635793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715125" y="63579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D244337-6DAB-4CB0-8F8C-57E9F591FA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428596" cy="6858000"/>
          </a:xfrm>
          <a:prstGeom prst="rect">
            <a:avLst/>
          </a:prstGeom>
          <a:gradFill flip="none" rotWithShape="1">
            <a:gsLst>
              <a:gs pos="75000">
                <a:srgbClr val="990033"/>
              </a:gs>
              <a:gs pos="100000">
                <a:srgbClr val="CC99FF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8" name="直接连接符 7"/>
          <p:cNvCxnSpPr/>
          <p:nvPr userDrawn="1"/>
        </p:nvCxnSpPr>
        <p:spPr>
          <a:xfrm rot="10800000">
            <a:off x="928688" y="1000125"/>
            <a:ext cx="7786687" cy="1588"/>
          </a:xfrm>
          <a:prstGeom prst="line">
            <a:avLst/>
          </a:prstGeom>
          <a:ln w="190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5" name="TextBox 9"/>
          <p:cNvSpPr txBox="1">
            <a:spLocks noChangeArrowheads="1"/>
          </p:cNvSpPr>
          <p:nvPr userDrawn="1"/>
        </p:nvSpPr>
        <p:spPr bwMode="auto">
          <a:xfrm>
            <a:off x="59410" y="1214422"/>
            <a:ext cx="369332" cy="3929090"/>
          </a:xfrm>
          <a:prstGeom prst="rect">
            <a:avLst/>
          </a:prstGeom>
          <a:noFill/>
          <a:ln>
            <a:noFill/>
          </a:ln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200" baseline="0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《</a:t>
            </a:r>
            <a:r>
              <a:rPr lang="zh-CN" altLang="en-US" sz="1200" baseline="0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金融经济学二十五讲</a:t>
            </a:r>
            <a:r>
              <a:rPr lang="en-US" altLang="zh-CN" sz="1200" baseline="0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》</a:t>
            </a:r>
            <a:r>
              <a:rPr lang="zh-CN" altLang="en-US" sz="1200" baseline="0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配套课件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706" r:id="rId1"/>
    <p:sldLayoutId id="2147485707" r:id="rId2"/>
    <p:sldLayoutId id="2147485696" r:id="rId3"/>
    <p:sldLayoutId id="2147485697" r:id="rId4"/>
    <p:sldLayoutId id="2147485699" r:id="rId5"/>
    <p:sldLayoutId id="2147485700" r:id="rId6"/>
    <p:sldLayoutId id="2147485708" r:id="rId7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0" kern="1200" baseline="0">
          <a:solidFill>
            <a:srgbClr val="990033"/>
          </a:solidFill>
          <a:latin typeface="Arial" pitchFamily="34" charset="0"/>
          <a:ea typeface="黑体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00080"/>
          </a:solidFill>
          <a:latin typeface="楷体_GB2312" pitchFamily="49" charset="-122"/>
          <a:ea typeface="楷体_GB2312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00080"/>
          </a:solidFill>
          <a:latin typeface="楷体_GB2312" pitchFamily="49" charset="-122"/>
          <a:ea typeface="楷体_GB2312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00080"/>
          </a:solidFill>
          <a:latin typeface="楷体_GB2312" pitchFamily="49" charset="-122"/>
          <a:ea typeface="楷体_GB2312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00080"/>
          </a:solidFill>
          <a:latin typeface="楷体_GB2312" pitchFamily="49" charset="-122"/>
          <a:ea typeface="楷体_GB2312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800080"/>
          </a:solidFill>
          <a:latin typeface="黑体" pitchFamily="2" charset="-122"/>
          <a:ea typeface="黑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800080"/>
          </a:solidFill>
          <a:latin typeface="黑体" pitchFamily="2" charset="-122"/>
          <a:ea typeface="黑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800080"/>
          </a:solidFill>
          <a:latin typeface="黑体" pitchFamily="2" charset="-122"/>
          <a:ea typeface="黑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800080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75000"/>
        <a:buFont typeface="Wingdings" pitchFamily="2" charset="2"/>
        <a:buChar char="u"/>
        <a:defRPr sz="2000" kern="1200" baseline="0">
          <a:solidFill>
            <a:schemeClr val="tx1"/>
          </a:solidFill>
          <a:latin typeface="Times New Roman" panose="02020603050405020304" pitchFamily="18" charset="0"/>
          <a:ea typeface="宋体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 baseline="0">
          <a:solidFill>
            <a:schemeClr val="tx1"/>
          </a:solidFill>
          <a:latin typeface="Times New Roman" panose="02020603050405020304" pitchFamily="18" charset="0"/>
          <a:ea typeface="宋体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 baseline="0">
          <a:solidFill>
            <a:schemeClr val="tx1"/>
          </a:solidFill>
          <a:latin typeface="Times New Roman" panose="02020603050405020304" pitchFamily="18" charset="0"/>
          <a:ea typeface="宋体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emf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ctrTitle"/>
          </p:nvPr>
        </p:nvSpPr>
        <p:spPr>
          <a:xfrm>
            <a:off x="684213" y="1989138"/>
            <a:ext cx="8105775" cy="1223838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4000" dirty="0"/>
              <a:t>第</a:t>
            </a:r>
            <a:r>
              <a:rPr lang="en-US" altLang="zh-CN" sz="4000" dirty="0"/>
              <a:t>5</a:t>
            </a:r>
            <a:r>
              <a:rPr lang="zh-CN" altLang="en-US" sz="4000"/>
              <a:t>讲  均值方差分析</a:t>
            </a:r>
            <a:endParaRPr lang="zh-CN" altLang="en-US" sz="4000" dirty="0"/>
          </a:p>
        </p:txBody>
      </p:sp>
      <p:sp>
        <p:nvSpPr>
          <p:cNvPr id="4099" name="副标题 2"/>
          <p:cNvSpPr>
            <a:spLocks noGrp="1"/>
          </p:cNvSpPr>
          <p:nvPr>
            <p:ph type="subTitle" idx="1"/>
          </p:nvPr>
        </p:nvSpPr>
        <p:spPr>
          <a:xfrm>
            <a:off x="827088" y="3357563"/>
            <a:ext cx="7993062" cy="1857375"/>
          </a:xfrm>
        </p:spPr>
        <p:txBody>
          <a:bodyPr/>
          <a:lstStyle/>
          <a:p>
            <a:pPr eaLnBrk="1" hangingPunct="1"/>
            <a:endParaRPr lang="en-US" altLang="zh-CN" dirty="0">
              <a:latin typeface="Arial" pitchFamily="34" charset="0"/>
            </a:endParaRPr>
          </a:p>
          <a:p>
            <a:pPr eaLnBrk="1" hangingPunct="1"/>
            <a:endParaRPr lang="en-US" altLang="zh-CN" sz="2400" dirty="0">
              <a:latin typeface="Arial" pitchFamily="34" charset="0"/>
            </a:endParaRPr>
          </a:p>
          <a:p>
            <a:pPr eaLnBrk="1" hangingPunct="1"/>
            <a:r>
              <a:rPr lang="zh-CN" altLang="en-US" sz="2400" dirty="0">
                <a:latin typeface="Arial" pitchFamily="34" charset="0"/>
              </a:rPr>
              <a:t>徐高  </a:t>
            </a:r>
            <a:r>
              <a:rPr lang="zh-CN" altLang="en-US" dirty="0">
                <a:latin typeface="Arial" pitchFamily="34" charset="0"/>
              </a:rPr>
              <a:t>博士</a:t>
            </a:r>
            <a:endParaRPr lang="en-US" altLang="zh-CN" dirty="0">
              <a:latin typeface="Arial" pitchFamily="34" charset="0"/>
            </a:endParaRPr>
          </a:p>
          <a:p>
            <a:pPr eaLnBrk="1" hangingPunct="1"/>
            <a:endParaRPr lang="zh-CN" altLang="en-US" sz="1800" dirty="0">
              <a:latin typeface="Arial" pitchFamily="34" charset="0"/>
            </a:endParaRPr>
          </a:p>
          <a:p>
            <a:pPr eaLnBrk="1" hangingPunct="1"/>
            <a:endParaRPr lang="zh-CN" altLang="en-US" sz="1600" dirty="0"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D58C019-F460-4E40-B8D6-D9CE417EDC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5.4 </a:t>
            </a:r>
            <a:r>
              <a:rPr lang="zh-CN" altLang="en-US" dirty="0"/>
              <a:t>市场组合与共同基金定理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68ADF59-E90E-4B98-9845-333E857BC0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无风险资产与多种风险资产的组合</a:t>
            </a:r>
            <a:endParaRPr lang="en-US" altLang="zh-CN" dirty="0"/>
          </a:p>
          <a:p>
            <a:pPr lvl="1"/>
            <a:r>
              <a:rPr lang="zh-CN" altLang="zh-CN" dirty="0"/>
              <a:t>资本市场线（</a:t>
            </a:r>
            <a:r>
              <a:rPr lang="en-US" altLang="zh-CN" dirty="0"/>
              <a:t>Capital Market Line</a:t>
            </a:r>
            <a:r>
              <a:rPr lang="zh-CN" altLang="zh-CN" dirty="0"/>
              <a:t>，简称</a:t>
            </a:r>
            <a:r>
              <a:rPr lang="en-US" altLang="zh-CN" dirty="0"/>
              <a:t>CML</a:t>
            </a:r>
            <a:r>
              <a:rPr lang="zh-CN" altLang="zh-CN" dirty="0"/>
              <a:t>）</a:t>
            </a:r>
            <a:r>
              <a:rPr lang="zh-CN" altLang="en-US" dirty="0"/>
              <a:t>：穿过无风险资产，与</a:t>
            </a:r>
            <a:r>
              <a:rPr lang="zh-CN" altLang="zh-CN" dirty="0"/>
              <a:t>双曲线上半支相切的射线</a:t>
            </a:r>
            <a:r>
              <a:rPr lang="zh-CN" altLang="en-US" dirty="0"/>
              <a:t>；资本市场线上的组合有最优的风险收益匹配</a:t>
            </a:r>
            <a:endParaRPr lang="en-US" altLang="zh-CN" dirty="0"/>
          </a:p>
          <a:p>
            <a:pPr lvl="1"/>
            <a:r>
              <a:rPr lang="zh-CN" altLang="zh-CN" dirty="0"/>
              <a:t>市场组合（</a:t>
            </a:r>
            <a:r>
              <a:rPr lang="en-US" altLang="zh-CN" dirty="0"/>
              <a:t>market portfolio</a:t>
            </a:r>
            <a:r>
              <a:rPr lang="zh-CN" altLang="zh-CN" dirty="0"/>
              <a:t>）</a:t>
            </a:r>
            <a:r>
              <a:rPr lang="zh-CN" altLang="en-US" dirty="0"/>
              <a:t>：</a:t>
            </a:r>
            <a:r>
              <a:rPr lang="zh-CN" altLang="zh-CN" dirty="0"/>
              <a:t>资本市场线与双曲线的切点</a:t>
            </a:r>
            <a:r>
              <a:rPr lang="zh-CN" altLang="en-US" dirty="0"/>
              <a:t>，</a:t>
            </a:r>
            <a:r>
              <a:rPr lang="zh-CN" altLang="zh-CN" dirty="0"/>
              <a:t>一般</a:t>
            </a:r>
            <a:r>
              <a:rPr lang="zh-CN" altLang="en-US" dirty="0"/>
              <a:t>记为</a:t>
            </a:r>
            <a:r>
              <a:rPr lang="en-US" altLang="zh-CN" i="1" dirty="0"/>
              <a:t>M</a:t>
            </a:r>
            <a:endParaRPr lang="en-US" altLang="zh-CN" dirty="0"/>
          </a:p>
          <a:p>
            <a:pPr lvl="1"/>
            <a:r>
              <a:rPr lang="zh-CN" altLang="en-US" dirty="0"/>
              <a:t>资本市场线的方程（</a:t>
            </a:r>
            <a:r>
              <a:rPr lang="zh-CN" altLang="zh-CN" dirty="0"/>
              <a:t>市场组合的期望回报率为</a:t>
            </a:r>
            <a:r>
              <a:rPr lang="zh-CN" altLang="en-US" i="1" dirty="0">
                <a:cs typeface="Times New Roman" panose="02020603050405020304" pitchFamily="18" charset="0"/>
              </a:rPr>
              <a:t>̅</a:t>
            </a:r>
            <a:r>
              <a:rPr lang="en-US" altLang="zh-CN" i="1" dirty="0" err="1"/>
              <a:t>r</a:t>
            </a:r>
            <a:r>
              <a:rPr lang="en-US" altLang="zh-CN" i="1" baseline="-25000" dirty="0" err="1"/>
              <a:t>M</a:t>
            </a:r>
            <a:r>
              <a:rPr lang="zh-CN" altLang="zh-CN" dirty="0"/>
              <a:t>，波动率为</a:t>
            </a:r>
            <a:r>
              <a:rPr lang="en-US" altLang="zh-CN" i="1" dirty="0" err="1"/>
              <a:t>σ</a:t>
            </a:r>
            <a:r>
              <a:rPr lang="en-US" altLang="zh-CN" i="1" baseline="-25000" dirty="0" err="1"/>
              <a:t>M</a:t>
            </a:r>
            <a:r>
              <a:rPr lang="zh-CN" altLang="en-US" dirty="0"/>
              <a:t>）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4B9FB59-6226-44EA-B532-81E0B2265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0574CD3-F7D6-440A-98C5-E5B384E4BF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7447" y="2852936"/>
            <a:ext cx="1989106" cy="645765"/>
          </a:xfrm>
          <a:prstGeom prst="rect">
            <a:avLst/>
          </a:prstGeom>
        </p:spPr>
      </p:pic>
      <p:sp>
        <p:nvSpPr>
          <p:cNvPr id="6" name="内容占位符 2">
            <a:extLst>
              <a:ext uri="{FF2B5EF4-FFF2-40B4-BE49-F238E27FC236}">
                <a16:creationId xmlns:a16="http://schemas.microsoft.com/office/drawing/2014/main" id="{F0417D54-7BB0-4C06-9C7A-2654BE69A0A3}"/>
              </a:ext>
            </a:extLst>
          </p:cNvPr>
          <p:cNvSpPr txBox="1">
            <a:spLocks/>
          </p:cNvSpPr>
          <p:nvPr/>
        </p:nvSpPr>
        <p:spPr bwMode="auto">
          <a:xfrm>
            <a:off x="928663" y="3645024"/>
            <a:ext cx="3859361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ts val="1800"/>
              </a:spcBef>
              <a:spcAft>
                <a:spcPct val="0"/>
              </a:spcAft>
              <a:buSzPct val="75000"/>
              <a:buFont typeface="Wingdings" pitchFamily="2" charset="2"/>
              <a:buChar char="u"/>
              <a:defRPr sz="1800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600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dirty="0"/>
              <a:t>共同基金分离定理（</a:t>
            </a:r>
            <a:r>
              <a:rPr lang="zh-CN" altLang="en-US" dirty="0"/>
              <a:t>又称为</a:t>
            </a:r>
            <a:r>
              <a:rPr lang="zh-CN" altLang="zh-CN" dirty="0"/>
              <a:t>两基金分离定理</a:t>
            </a:r>
            <a:r>
              <a:rPr lang="zh-CN" altLang="en-US" dirty="0"/>
              <a:t>、</a:t>
            </a:r>
            <a:r>
              <a:rPr lang="zh-CN" altLang="zh-CN" dirty="0"/>
              <a:t>分离定理</a:t>
            </a:r>
            <a:r>
              <a:rPr lang="zh-CN" altLang="en-US" dirty="0"/>
              <a:t>）：投资组合的选择分为分离的两步</a:t>
            </a:r>
            <a:endParaRPr lang="en-US" altLang="zh-CN" dirty="0"/>
          </a:p>
          <a:p>
            <a:pPr lvl="1"/>
            <a:r>
              <a:rPr lang="zh-CN" altLang="zh-CN" dirty="0"/>
              <a:t>第一步，基于各种风险资产的收益风险特性，构建出“市场组合”</a:t>
            </a:r>
            <a:endParaRPr lang="en-US" altLang="zh-CN" dirty="0"/>
          </a:p>
          <a:p>
            <a:pPr lvl="1"/>
            <a:r>
              <a:rPr lang="zh-CN" altLang="en-US" dirty="0"/>
              <a:t>第二步，</a:t>
            </a:r>
            <a:r>
              <a:rPr lang="zh-CN" altLang="zh-CN" dirty="0"/>
              <a:t>根据</a:t>
            </a:r>
            <a:r>
              <a:rPr lang="zh-CN" altLang="en-US" dirty="0"/>
              <a:t>投资者的</a:t>
            </a:r>
            <a:r>
              <a:rPr lang="zh-CN" altLang="zh-CN" dirty="0"/>
              <a:t>偏好，将资产在无风险资产和市场组合之间做配置</a:t>
            </a:r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CC91196A-628B-43EC-97D5-928C7540626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8024" y="3645024"/>
            <a:ext cx="4241287" cy="2814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850232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B87DC3C-C408-40DD-AE2B-CD7285CB22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5.1 </a:t>
            </a:r>
            <a:r>
              <a:rPr lang="zh-CN" altLang="en-US" dirty="0"/>
              <a:t>引言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9F37BEE-34EB-458D-89B6-FC29C9BC14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/>
          </a:p>
          <a:p>
            <a:r>
              <a:rPr lang="zh-CN" altLang="en-US" dirty="0"/>
              <a:t>资产定价的关键问题：贴现率该如何确定？</a:t>
            </a:r>
            <a:endParaRPr lang="en-US" altLang="zh-CN" dirty="0"/>
          </a:p>
          <a:p>
            <a:r>
              <a:rPr lang="zh-CN" altLang="zh-CN" dirty="0"/>
              <a:t>马可维兹</a:t>
            </a:r>
            <a:r>
              <a:rPr lang="zh-CN" altLang="en-US" dirty="0"/>
              <a:t>的均值</a:t>
            </a:r>
            <a:r>
              <a:rPr lang="en-US" altLang="zh-CN" dirty="0"/>
              <a:t>—</a:t>
            </a:r>
            <a:r>
              <a:rPr lang="zh-CN" altLang="en-US" dirty="0"/>
              <a:t>方差分析及衍生思路</a:t>
            </a:r>
            <a:endParaRPr lang="en-US" altLang="zh-CN" dirty="0"/>
          </a:p>
          <a:p>
            <a:pPr lvl="1"/>
            <a:r>
              <a:rPr lang="en-US" altLang="zh-CN" dirty="0"/>
              <a:t>1952</a:t>
            </a:r>
            <a:r>
              <a:rPr lang="zh-CN" altLang="en-US" dirty="0"/>
              <a:t>年，</a:t>
            </a:r>
            <a:r>
              <a:rPr lang="zh-CN" altLang="zh-CN" dirty="0"/>
              <a:t>马可维兹《投资组合选择》</a:t>
            </a:r>
            <a:r>
              <a:rPr lang="zh-CN" altLang="en-US" dirty="0"/>
              <a:t>：投资者如果既关心收益（均值），又关心风险（方差）会怎样？</a:t>
            </a:r>
            <a:endParaRPr lang="en-US" altLang="zh-CN" dirty="0"/>
          </a:p>
          <a:p>
            <a:pPr lvl="1"/>
            <a:r>
              <a:rPr lang="zh-CN" altLang="en-US" dirty="0"/>
              <a:t>传统思路：根据每道菜自己的色香味等因素来决定是否选择这道菜</a:t>
            </a:r>
            <a:endParaRPr lang="en-US" altLang="zh-CN" dirty="0"/>
          </a:p>
          <a:p>
            <a:pPr lvl="1"/>
            <a:r>
              <a:rPr lang="zh-CN" altLang="en-US" dirty="0"/>
              <a:t>新的思路：根据各个菜品可以组成的一整道宴席的口味来决定是否点某道菜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E2D314E-E215-4C36-A5D4-BC05ED658B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72554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786342D-69CC-41F4-A81B-6DABEDEEB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5.2 </a:t>
            </a:r>
            <a:r>
              <a:rPr lang="zh-CN" altLang="en-US" sz="2000" dirty="0"/>
              <a:t>对均值和方差的解释</a:t>
            </a:r>
            <a:br>
              <a:rPr lang="en-US" altLang="zh-CN" dirty="0"/>
            </a:br>
            <a:r>
              <a:rPr lang="zh-CN" altLang="en-US" dirty="0"/>
              <a:t>资产回报率的计算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503C4C1-C0C8-4024-8E6D-074B7E834F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3356992"/>
            <a:ext cx="7786687" cy="2523100"/>
          </a:xfrm>
        </p:spPr>
        <p:txBody>
          <a:bodyPr/>
          <a:lstStyle/>
          <a:p>
            <a:r>
              <a:rPr lang="zh-CN" altLang="zh-CN" dirty="0"/>
              <a:t>事前回报率</a:t>
            </a:r>
            <a:r>
              <a:rPr lang="zh-CN" altLang="en-US" dirty="0"/>
              <a:t>（预期回报率）与事后回报率</a:t>
            </a:r>
            <a:endParaRPr lang="en-US" altLang="zh-CN" dirty="0"/>
          </a:p>
          <a:p>
            <a:pPr lvl="1"/>
            <a:r>
              <a:rPr lang="zh-CN" altLang="en-US" dirty="0"/>
              <a:t>风险资产：事前事后回报率不一定相等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r>
              <a:rPr lang="zh-CN" altLang="en-US" dirty="0"/>
              <a:t>无风险资产：事前事后回报率相等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r>
              <a:rPr lang="zh-CN" altLang="en-US" dirty="0"/>
              <a:t>风险溢价（</a:t>
            </a:r>
            <a:r>
              <a:rPr lang="en-US" altLang="zh-CN" dirty="0"/>
              <a:t>risk premium</a:t>
            </a:r>
            <a:r>
              <a:rPr lang="zh-CN" altLang="en-US" dirty="0"/>
              <a:t>）是风险资产的期望回报率超出无风险资产期望回报率的部分，是对风险资产持有者承担风险的补偿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034B7CE-E135-41CB-9A7D-C6B812624B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32907E7-DBA9-483C-BE9A-4F849785E0D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640" y="1060424"/>
            <a:ext cx="6830791" cy="215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40595ED5-C625-41DA-913E-A1D882402D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5422" y="4077072"/>
            <a:ext cx="7647058" cy="60225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7CB31BA5-195A-4D55-B21C-6DC540CBD8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1097" y="5013176"/>
            <a:ext cx="5259215" cy="602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3698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73EAD28-8066-476C-A4BB-0DE6950BA1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5.2 </a:t>
            </a:r>
            <a:r>
              <a:rPr lang="zh-CN" altLang="en-US" sz="2000" dirty="0"/>
              <a:t>对均值和方差的解释</a:t>
            </a:r>
            <a:br>
              <a:rPr lang="en-US" altLang="zh-CN" dirty="0"/>
            </a:br>
            <a:r>
              <a:rPr lang="zh-CN" altLang="en-US" dirty="0"/>
              <a:t>事前回报率与事后回报率的联系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5D51193-64E0-40B5-BAFA-F9136CCF07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268760"/>
            <a:ext cx="7786687" cy="4714875"/>
          </a:xfrm>
        </p:spPr>
        <p:txBody>
          <a:bodyPr/>
          <a:lstStyle/>
          <a:p>
            <a:r>
              <a:rPr lang="zh-CN" altLang="en-US" dirty="0"/>
              <a:t>资产定价中关心的是期望回报率，但因为它不可观测，所以往往用过去事后回报率的均值和方差来作为期望回报率的代表</a:t>
            </a:r>
            <a:endParaRPr lang="en-US" altLang="zh-CN" dirty="0"/>
          </a:p>
          <a:p>
            <a:r>
              <a:rPr lang="zh-CN" altLang="en-US" dirty="0"/>
              <a:t>在均值</a:t>
            </a:r>
            <a:r>
              <a:rPr lang="en-US" altLang="zh-CN" dirty="0"/>
              <a:t>—</a:t>
            </a:r>
            <a:r>
              <a:rPr lang="zh-CN" altLang="en-US" dirty="0"/>
              <a:t>方差分析中，尽管分析所用的数据是过去事后回报率计算出的均值和方差，但我们真正关心的是面向未来的期望回报率的收益和风险</a:t>
            </a:r>
            <a:endParaRPr lang="en-US" altLang="zh-CN" dirty="0"/>
          </a:p>
          <a:p>
            <a:r>
              <a:rPr lang="zh-CN" altLang="en-US" dirty="0"/>
              <a:t>尽管无风险利率会随时间变化而变化，但在均值</a:t>
            </a:r>
            <a:r>
              <a:rPr lang="en-US" altLang="zh-CN" dirty="0"/>
              <a:t>—</a:t>
            </a:r>
            <a:r>
              <a:rPr lang="zh-CN" altLang="en-US" dirty="0"/>
              <a:t>方差分析中将无风险利率的方差视为</a:t>
            </a:r>
            <a:r>
              <a:rPr lang="en-US" altLang="zh-CN" dirty="0"/>
              <a:t>0——</a:t>
            </a:r>
            <a:r>
              <a:rPr lang="zh-CN" altLang="en-US" dirty="0"/>
              <a:t>因为无风险利率不存在风险</a:t>
            </a:r>
            <a:endParaRPr lang="en-US" altLang="zh-CN" dirty="0"/>
          </a:p>
          <a:p>
            <a:r>
              <a:rPr lang="zh-CN" altLang="en-US" dirty="0"/>
              <a:t>用事后回报率</a:t>
            </a:r>
            <a:r>
              <a:rPr lang="zh-CN" altLang="zh-CN" dirty="0"/>
              <a:t>推算未来的期望回报率时，</a:t>
            </a:r>
            <a:r>
              <a:rPr lang="zh-CN" altLang="en-US" dirty="0"/>
              <a:t>需要小心</a:t>
            </a:r>
            <a:r>
              <a:rPr lang="zh-CN" altLang="zh-CN" dirty="0"/>
              <a:t>幸存者偏差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8AD796E-CA63-46F7-9FD9-1A5F9C069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D87FA71-0828-4980-B0CC-05BB16F09D6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79996" y="4032373"/>
            <a:ext cx="4255496" cy="2690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881765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9DF14A-C152-41C9-B421-4A44C1949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5.2 </a:t>
            </a:r>
            <a:r>
              <a:rPr lang="zh-CN" altLang="en-US" sz="2000" dirty="0"/>
              <a:t>对均值和方差的解释</a:t>
            </a:r>
            <a:br>
              <a:rPr lang="en-US" altLang="zh-CN" dirty="0"/>
            </a:br>
            <a:r>
              <a:rPr lang="zh-CN" altLang="en-US" dirty="0"/>
              <a:t>均值、方差和标准差的数学描述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0F3D27C-E594-4A69-9D1A-029B70710D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均值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方差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标准差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协方差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r>
              <a:rPr lang="zh-CN" altLang="en-US" dirty="0"/>
              <a:t>相关系数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E702117-432E-4026-B187-2F5DD6054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A0372DA-5129-4096-93CF-DD75CFEDF1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7746" y="1340768"/>
            <a:ext cx="1088508" cy="64576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11378385-E0DB-40BD-98BD-BA054EFA59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8278" y="2351187"/>
            <a:ext cx="1787445" cy="64576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D8C72CA2-68BC-49EE-89F6-2015DDEB51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99217" y="3346578"/>
            <a:ext cx="1945566" cy="73049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7F3EAF66-D009-4138-B3D8-722AF6F467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34538" y="4367411"/>
            <a:ext cx="2474925" cy="64576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0A73E070-530D-4833-B9BD-2C7E6A20CC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20871" y="5462291"/>
            <a:ext cx="1102258" cy="703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9018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2F5326-7D1A-4654-9017-CE1D37A31B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5.3 </a:t>
            </a:r>
            <a:r>
              <a:rPr lang="zh-CN" altLang="en-US" sz="2000" dirty="0"/>
              <a:t>资产组合的均值方差特性</a:t>
            </a:r>
            <a:br>
              <a:rPr lang="en-US" altLang="zh-CN" dirty="0"/>
            </a:br>
            <a:r>
              <a:rPr lang="zh-CN" altLang="en-US" dirty="0"/>
              <a:t>一种无风险资产和一种风险资产的组合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40263EE-1893-4A70-9CBF-9F20D50435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196752"/>
            <a:ext cx="7786687" cy="3168351"/>
          </a:xfrm>
        </p:spPr>
        <p:txBody>
          <a:bodyPr/>
          <a:lstStyle/>
          <a:p>
            <a:r>
              <a:rPr lang="zh-CN" altLang="en-US" dirty="0"/>
              <a:t>资产组合（</a:t>
            </a:r>
            <a:r>
              <a:rPr lang="en-US" altLang="zh-CN" dirty="0"/>
              <a:t>portfolio</a:t>
            </a:r>
            <a:r>
              <a:rPr lang="zh-CN" altLang="en-US" dirty="0"/>
              <a:t>）：由多种资产组合起来的一个资产集合</a:t>
            </a:r>
            <a:endParaRPr lang="en-US" altLang="zh-CN" dirty="0"/>
          </a:p>
          <a:p>
            <a:pPr lvl="1"/>
            <a:r>
              <a:rPr lang="zh-CN" altLang="zh-CN" dirty="0"/>
              <a:t>记为</a:t>
            </a:r>
            <a:r>
              <a:rPr lang="zh-CN" altLang="en-US" dirty="0"/>
              <a:t> </a:t>
            </a:r>
            <a:r>
              <a:rPr lang="en-US" altLang="zh-CN" i="1" dirty="0"/>
              <a:t>(w</a:t>
            </a:r>
            <a:r>
              <a:rPr lang="en-US" altLang="zh-CN" baseline="-25000" dirty="0"/>
              <a:t>1</a:t>
            </a:r>
            <a:r>
              <a:rPr lang="en-US" altLang="zh-CN" i="1" dirty="0"/>
              <a:t>, w</a:t>
            </a:r>
            <a:r>
              <a:rPr lang="en-US" altLang="zh-CN" baseline="-25000" dirty="0"/>
              <a:t>2</a:t>
            </a:r>
            <a:r>
              <a:rPr lang="en-US" altLang="zh-CN" i="1" dirty="0"/>
              <a:t>, ..., </a:t>
            </a:r>
            <a:r>
              <a:rPr lang="en-US" altLang="zh-CN" i="1" dirty="0" err="1"/>
              <a:t>w</a:t>
            </a:r>
            <a:r>
              <a:rPr lang="en-US" altLang="zh-CN" i="1" baseline="-25000" dirty="0" err="1"/>
              <a:t>n</a:t>
            </a:r>
            <a:r>
              <a:rPr lang="en-US" altLang="zh-CN" i="1" dirty="0"/>
              <a:t>)</a:t>
            </a:r>
            <a:r>
              <a:rPr lang="zh-CN" altLang="en-US" dirty="0"/>
              <a:t>，</a:t>
            </a:r>
            <a:r>
              <a:rPr lang="zh-CN" altLang="zh-CN" dirty="0"/>
              <a:t>其中的</a:t>
            </a:r>
            <a:r>
              <a:rPr lang="en-US" altLang="zh-CN" i="1" dirty="0" err="1"/>
              <a:t>w</a:t>
            </a:r>
            <a:r>
              <a:rPr lang="en-US" altLang="zh-CN" i="1" baseline="-25000" dirty="0" err="1"/>
              <a:t>i</a:t>
            </a:r>
            <a:r>
              <a:rPr lang="zh-CN" altLang="zh-CN" dirty="0"/>
              <a:t>是财富分配在第</a:t>
            </a:r>
            <a:r>
              <a:rPr lang="en-US" altLang="zh-CN" i="1" dirty="0" err="1"/>
              <a:t>i</a:t>
            </a:r>
            <a:r>
              <a:rPr lang="zh-CN" altLang="zh-CN" dirty="0"/>
              <a:t>种资产上的比例</a:t>
            </a:r>
            <a:r>
              <a:rPr lang="zh-CN" altLang="en-US" dirty="0"/>
              <a:t>，且</a:t>
            </a:r>
            <a:r>
              <a:rPr lang="zh-CN" altLang="en-US" i="1" dirty="0">
                <a:cs typeface="Times New Roman" panose="02020603050405020304" pitchFamily="18" charset="0"/>
              </a:rPr>
              <a:t>∑</a:t>
            </a:r>
            <a:r>
              <a:rPr lang="en-US" altLang="zh-CN" i="1" baseline="-25000" dirty="0">
                <a:cs typeface="Times New Roman" panose="02020603050405020304" pitchFamily="18" charset="0"/>
              </a:rPr>
              <a:t>i</a:t>
            </a:r>
            <a:r>
              <a:rPr lang="en-US" altLang="zh-CN" i="1" dirty="0">
                <a:cs typeface="Times New Roman" panose="02020603050405020304" pitchFamily="18" charset="0"/>
              </a:rPr>
              <a:t>w</a:t>
            </a:r>
            <a:r>
              <a:rPr lang="en-US" altLang="zh-CN" i="1" baseline="-25000" dirty="0">
                <a:cs typeface="Times New Roman" panose="02020603050405020304" pitchFamily="18" charset="0"/>
              </a:rPr>
              <a:t>i</a:t>
            </a:r>
            <a:r>
              <a:rPr lang="en-US" altLang="zh-CN" i="1" dirty="0">
                <a:cs typeface="Times New Roman" panose="02020603050405020304" pitchFamily="18" charset="0"/>
              </a:rPr>
              <a:t>=</a:t>
            </a:r>
            <a:r>
              <a:rPr lang="en-US" altLang="zh-CN" dirty="0">
                <a:cs typeface="Times New Roman" panose="02020603050405020304" pitchFamily="18" charset="0"/>
              </a:rPr>
              <a:t>1</a:t>
            </a:r>
          </a:p>
          <a:p>
            <a:pPr lvl="1"/>
            <a:r>
              <a:rPr lang="zh-CN" altLang="en-US" dirty="0"/>
              <a:t>可以做多、做空或不持有某种资产</a:t>
            </a:r>
            <a:r>
              <a:rPr lang="zh-CN" altLang="zh-CN" dirty="0"/>
              <a:t>（</a:t>
            </a:r>
            <a:r>
              <a:rPr lang="en-US" altLang="zh-CN" i="1" dirty="0" err="1"/>
              <a:t>w</a:t>
            </a:r>
            <a:r>
              <a:rPr lang="en-US" altLang="zh-CN" i="1" baseline="-25000" dirty="0" err="1"/>
              <a:t>i</a:t>
            </a:r>
            <a:r>
              <a:rPr lang="zh-CN" altLang="zh-CN" dirty="0"/>
              <a:t>可正可负也可为</a:t>
            </a:r>
            <a:r>
              <a:rPr lang="en-US" altLang="zh-CN" dirty="0"/>
              <a:t>0</a:t>
            </a:r>
            <a:r>
              <a:rPr lang="zh-CN" altLang="zh-CN" dirty="0"/>
              <a:t>）</a:t>
            </a:r>
            <a:endParaRPr lang="en-US" altLang="zh-CN" dirty="0"/>
          </a:p>
          <a:p>
            <a:r>
              <a:rPr lang="zh-CN" altLang="zh-CN" dirty="0"/>
              <a:t>一种无风险资产和一种风险资产的组合</a:t>
            </a:r>
            <a:endParaRPr lang="en-US" altLang="zh-CN" dirty="0"/>
          </a:p>
          <a:p>
            <a:pPr lvl="1"/>
            <a:r>
              <a:rPr lang="zh-CN" altLang="en-US" dirty="0"/>
              <a:t>无风险资产</a:t>
            </a:r>
            <a:r>
              <a:rPr lang="en-US" altLang="zh-CN" i="1" dirty="0"/>
              <a:t>r</a:t>
            </a:r>
            <a:r>
              <a:rPr lang="en-US" altLang="zh-CN" i="1" baseline="-25000" dirty="0"/>
              <a:t>f</a:t>
            </a:r>
            <a:r>
              <a:rPr lang="zh-CN" altLang="en-US" dirty="0"/>
              <a:t>，风险资产</a:t>
            </a:r>
            <a:r>
              <a:rPr lang="en-US" altLang="zh-CN" i="1" dirty="0" err="1"/>
              <a:t>r</a:t>
            </a:r>
            <a:r>
              <a:rPr lang="en-US" altLang="zh-CN" i="1" baseline="-25000" dirty="0" err="1"/>
              <a:t>s</a:t>
            </a:r>
            <a:r>
              <a:rPr lang="zh-CN" altLang="en-US" dirty="0"/>
              <a:t>（均值与标准差</a:t>
            </a:r>
            <a:r>
              <a:rPr lang="zh-CN" altLang="zh-CN" dirty="0"/>
              <a:t>为</a:t>
            </a:r>
            <a:r>
              <a:rPr lang="en-US" altLang="zh-CN" dirty="0"/>
              <a:t>͞</a:t>
            </a:r>
            <a:r>
              <a:rPr lang="en-US" altLang="zh-CN" i="1" dirty="0" err="1"/>
              <a:t>r</a:t>
            </a:r>
            <a:r>
              <a:rPr lang="en-US" altLang="zh-CN" i="1" baseline="-25000" dirty="0" err="1"/>
              <a:t>s</a:t>
            </a:r>
            <a:r>
              <a:rPr lang="zh-CN" altLang="zh-CN" dirty="0"/>
              <a:t>与</a:t>
            </a:r>
            <a:r>
              <a:rPr lang="en-US" altLang="zh-CN" i="1" dirty="0" err="1"/>
              <a:t>σ</a:t>
            </a:r>
            <a:r>
              <a:rPr lang="en-US" altLang="zh-CN" i="1" baseline="-25000" dirty="0" err="1"/>
              <a:t>s</a:t>
            </a:r>
            <a:r>
              <a:rPr lang="zh-CN" altLang="en-US" dirty="0"/>
              <a:t>）</a:t>
            </a:r>
            <a:endParaRPr lang="en-US" altLang="zh-CN" dirty="0"/>
          </a:p>
          <a:p>
            <a:pPr lvl="1"/>
            <a:r>
              <a:rPr lang="zh-CN" altLang="en-US" dirty="0"/>
              <a:t>组合的均值和方差</a:t>
            </a:r>
            <a:endParaRPr lang="en-US" altLang="zh-CN" dirty="0"/>
          </a:p>
          <a:p>
            <a:pPr lvl="1"/>
            <a:endParaRPr lang="en-US" altLang="zh-CN" dirty="0"/>
          </a:p>
          <a:p>
            <a:endParaRPr lang="en-US" altLang="zh-CN" dirty="0"/>
          </a:p>
          <a:p>
            <a:pPr lvl="1"/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DC2ACC9-4B51-4FBB-9127-98A159C71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6D40618-0935-4F72-A403-F7D9C36239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3864" y="3284984"/>
            <a:ext cx="6116272" cy="91597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7CC9BB79-FD4C-4D04-9C09-DCA26EAEE2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9752" y="5102250"/>
            <a:ext cx="1702656" cy="70301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7D436F2E-7221-4046-B1BE-DD2C7BE5E7C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6016" y="4149080"/>
            <a:ext cx="3938338" cy="261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内容占位符 2">
            <a:extLst>
              <a:ext uri="{FF2B5EF4-FFF2-40B4-BE49-F238E27FC236}">
                <a16:creationId xmlns:a16="http://schemas.microsoft.com/office/drawing/2014/main" id="{0165758F-F26B-4A8A-8B05-912C0BC15867}"/>
              </a:ext>
            </a:extLst>
          </p:cNvPr>
          <p:cNvSpPr txBox="1">
            <a:spLocks/>
          </p:cNvSpPr>
          <p:nvPr/>
        </p:nvSpPr>
        <p:spPr bwMode="auto">
          <a:xfrm>
            <a:off x="928663" y="4293095"/>
            <a:ext cx="3787353" cy="1296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ts val="1800"/>
              </a:spcBef>
              <a:spcAft>
                <a:spcPct val="0"/>
              </a:spcAft>
              <a:buSzPct val="75000"/>
              <a:buFont typeface="Wingdings" pitchFamily="2" charset="2"/>
              <a:buChar char="u"/>
              <a:defRPr sz="1800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600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zh-CN" altLang="en-US" dirty="0"/>
              <a:t>在均值</a:t>
            </a:r>
            <a:r>
              <a:rPr lang="en-US" altLang="zh-CN" dirty="0"/>
              <a:t>—</a:t>
            </a:r>
            <a:r>
              <a:rPr lang="zh-CN" altLang="en-US" dirty="0"/>
              <a:t>标准差平面上组合画出一条直线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5640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BD3B221-285F-467F-BD20-03DE326665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5.3 </a:t>
            </a:r>
            <a:r>
              <a:rPr lang="zh-CN" altLang="en-US" sz="2000" dirty="0"/>
              <a:t>资产组合的均值方差特性</a:t>
            </a:r>
            <a:br>
              <a:rPr lang="en-US" altLang="zh-CN" dirty="0"/>
            </a:br>
            <a:r>
              <a:rPr lang="zh-CN" altLang="zh-CN" dirty="0"/>
              <a:t>两种风险资产的组合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D24AE1-DCD0-41C6-B11B-4B086DB7F2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196752"/>
            <a:ext cx="7786687" cy="4714875"/>
          </a:xfrm>
        </p:spPr>
        <p:txBody>
          <a:bodyPr/>
          <a:lstStyle/>
          <a:p>
            <a:r>
              <a:rPr lang="zh-CN" altLang="en-US" dirty="0"/>
              <a:t>两种风险资产组合的均值</a:t>
            </a:r>
            <a:r>
              <a:rPr lang="en-US" altLang="zh-CN" dirty="0"/>
              <a:t>-</a:t>
            </a:r>
            <a:r>
              <a:rPr lang="zh-CN" altLang="en-US" dirty="0"/>
              <a:t>方差特性</a:t>
            </a:r>
            <a:endParaRPr lang="en-US" altLang="zh-CN" dirty="0"/>
          </a:p>
          <a:p>
            <a:pPr lvl="1"/>
            <a:r>
              <a:rPr lang="zh-CN" altLang="zh-CN" dirty="0"/>
              <a:t>两种风险资产的回报率分别为</a:t>
            </a:r>
            <a:r>
              <a:rPr lang="en-US" altLang="zh-CN" i="1" dirty="0"/>
              <a:t>r</a:t>
            </a:r>
            <a:r>
              <a:rPr lang="en-US" altLang="zh-CN" baseline="-25000" dirty="0"/>
              <a:t>1</a:t>
            </a:r>
            <a:r>
              <a:rPr lang="zh-CN" altLang="zh-CN" dirty="0"/>
              <a:t>与</a:t>
            </a:r>
            <a:r>
              <a:rPr lang="en-US" altLang="zh-CN" i="1" dirty="0"/>
              <a:t>r</a:t>
            </a:r>
            <a:r>
              <a:rPr lang="en-US" altLang="zh-CN" baseline="-25000" dirty="0"/>
              <a:t>2</a:t>
            </a:r>
            <a:r>
              <a:rPr lang="zh-CN" altLang="zh-CN" dirty="0"/>
              <a:t>，回报率均值分别为</a:t>
            </a:r>
            <a:r>
              <a:rPr lang="en-US" altLang="zh-CN" dirty="0"/>
              <a:t>͞</a:t>
            </a:r>
            <a:r>
              <a:rPr lang="en-US" altLang="zh-CN" i="1" dirty="0"/>
              <a:t>r</a:t>
            </a:r>
            <a:r>
              <a:rPr lang="en-US" altLang="zh-CN" baseline="-25000" dirty="0"/>
              <a:t>1</a:t>
            </a:r>
            <a:r>
              <a:rPr lang="zh-CN" altLang="zh-CN" dirty="0"/>
              <a:t>与</a:t>
            </a:r>
            <a:r>
              <a:rPr lang="en-US" altLang="zh-CN" dirty="0"/>
              <a:t>͞</a:t>
            </a:r>
            <a:r>
              <a:rPr lang="en-US" altLang="zh-CN" i="1" dirty="0"/>
              <a:t>r</a:t>
            </a:r>
            <a:r>
              <a:rPr lang="en-US" altLang="zh-CN" baseline="-25000" dirty="0"/>
              <a:t>2</a:t>
            </a:r>
            <a:r>
              <a:rPr lang="zh-CN" altLang="zh-CN" dirty="0"/>
              <a:t>，收益率标准差分别为</a:t>
            </a:r>
            <a:r>
              <a:rPr lang="en-US" altLang="zh-CN" i="1" dirty="0"/>
              <a:t>σ</a:t>
            </a:r>
            <a:r>
              <a:rPr lang="en-US" altLang="zh-CN" baseline="-25000" dirty="0"/>
              <a:t>1</a:t>
            </a:r>
            <a:r>
              <a:rPr lang="zh-CN" altLang="zh-CN" dirty="0"/>
              <a:t>与</a:t>
            </a:r>
            <a:r>
              <a:rPr lang="en-US" altLang="zh-CN" i="1" dirty="0"/>
              <a:t>σ</a:t>
            </a:r>
            <a:r>
              <a:rPr lang="en-US" altLang="zh-CN" baseline="-25000" dirty="0"/>
              <a:t>2</a:t>
            </a:r>
            <a:r>
              <a:rPr lang="zh-CN" altLang="zh-CN" dirty="0"/>
              <a:t>，收益率的协方差为</a:t>
            </a:r>
            <a:r>
              <a:rPr lang="en-US" altLang="zh-CN" i="1" dirty="0"/>
              <a:t>σ</a:t>
            </a:r>
            <a:r>
              <a:rPr lang="en-US" altLang="zh-CN" baseline="-25000" dirty="0"/>
              <a:t>12</a:t>
            </a:r>
            <a:r>
              <a:rPr lang="zh-CN" altLang="en-US" dirty="0"/>
              <a:t>，</a:t>
            </a:r>
            <a:r>
              <a:rPr lang="zh-CN" altLang="zh-CN" dirty="0"/>
              <a:t>两种资产上的份额分别为</a:t>
            </a:r>
            <a:r>
              <a:rPr lang="en-US" altLang="zh-CN" i="1" dirty="0"/>
              <a:t>w</a:t>
            </a:r>
            <a:r>
              <a:rPr lang="zh-CN" altLang="zh-CN" dirty="0"/>
              <a:t>与</a:t>
            </a:r>
            <a:r>
              <a:rPr lang="en-US" altLang="zh-CN" dirty="0"/>
              <a:t>1</a:t>
            </a:r>
            <a:r>
              <a:rPr lang="en-US" altLang="zh-CN" i="1" dirty="0"/>
              <a:t>-w</a:t>
            </a:r>
            <a:endParaRPr lang="en-US" altLang="zh-CN" baseline="-25000" dirty="0"/>
          </a:p>
          <a:p>
            <a:pPr lvl="1"/>
            <a:r>
              <a:rPr lang="zh-CN" altLang="zh-CN" dirty="0"/>
              <a:t>组合的预期回报为</a:t>
            </a:r>
            <a:endParaRPr lang="en-US" altLang="zh-CN" dirty="0"/>
          </a:p>
          <a:p>
            <a:pPr lvl="1"/>
            <a:r>
              <a:rPr lang="zh-CN" altLang="zh-CN" dirty="0"/>
              <a:t>组合的回报率方差</a:t>
            </a:r>
            <a:endParaRPr lang="en-US" altLang="zh-CN" dirty="0"/>
          </a:p>
          <a:p>
            <a:endParaRPr lang="en-US" altLang="zh-CN" dirty="0"/>
          </a:p>
          <a:p>
            <a:pPr lvl="1"/>
            <a:r>
              <a:rPr lang="zh-CN" altLang="en-US" dirty="0"/>
              <a:t>最小方差组合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13C3AAC-D30A-4C7D-ADE8-A26E367A00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E987768-AF62-48C9-89DC-C32C0AFF8C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3613" y="2061366"/>
            <a:ext cx="2330555" cy="35952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2339E3E-E41A-487B-8D7D-AB38146608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5043" y="3933056"/>
            <a:ext cx="5929325" cy="286257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3648823C-9F66-4ACA-9667-A11A3F789A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8529" y="2636912"/>
            <a:ext cx="7103951" cy="46028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E4B2EE6-CCEB-4EF9-B3C5-0A1CAFDA48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18892" y="3429000"/>
            <a:ext cx="7745596" cy="703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1961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BD3B221-285F-467F-BD20-03DE326665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5.3 </a:t>
            </a:r>
            <a:r>
              <a:rPr lang="zh-CN" altLang="en-US" sz="2000" dirty="0"/>
              <a:t>资产组合的均值方差特性</a:t>
            </a:r>
            <a:br>
              <a:rPr lang="en-US" altLang="zh-CN" dirty="0"/>
            </a:br>
            <a:r>
              <a:rPr lang="zh-CN" altLang="en-US" dirty="0"/>
              <a:t>分散化投资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D24AE1-DCD0-41C6-B11B-4B086DB7F2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306413"/>
            <a:ext cx="7786687" cy="4714875"/>
          </a:xfrm>
        </p:spPr>
        <p:txBody>
          <a:bodyPr/>
          <a:lstStyle/>
          <a:p>
            <a:r>
              <a:rPr lang="zh-CN" altLang="zh-CN" dirty="0"/>
              <a:t>分散化投资（</a:t>
            </a:r>
            <a:r>
              <a:rPr lang="en-US" altLang="zh-CN" dirty="0"/>
              <a:t>diversification</a:t>
            </a:r>
            <a:r>
              <a:rPr lang="zh-CN" altLang="zh-CN" dirty="0"/>
              <a:t>）的好处</a:t>
            </a:r>
            <a:r>
              <a:rPr lang="zh-CN" altLang="en-US" dirty="0"/>
              <a:t>：</a:t>
            </a:r>
            <a:r>
              <a:rPr lang="zh-CN" altLang="zh-CN" dirty="0"/>
              <a:t>通过将彼此之间不完全正相关的资产组合在一起，可以有效地降低回报的波动率</a:t>
            </a:r>
            <a:endParaRPr lang="en-US" altLang="zh-CN" dirty="0"/>
          </a:p>
          <a:p>
            <a:pPr lvl="1"/>
            <a:r>
              <a:rPr lang="zh-CN" altLang="zh-CN" dirty="0"/>
              <a:t>如果把市场上所有可得的资产都放在一起，能在最大程度上实现风险的分散</a:t>
            </a:r>
            <a:endParaRPr lang="en-US" altLang="zh-CN" dirty="0"/>
          </a:p>
          <a:p>
            <a:pPr lvl="1"/>
            <a:r>
              <a:rPr lang="zh-CN" altLang="en-US" dirty="0"/>
              <a:t>分散化投资的好处能有多大，取决于资产之间的相关性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13C3AAC-D30A-4C7D-ADE8-A26E367A00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86BF4B32-B9AA-4CBB-99DB-1C3590D449C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3464" y="2977857"/>
            <a:ext cx="6228560" cy="301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15104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BD3B221-285F-467F-BD20-03DE326665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5.3 </a:t>
            </a:r>
            <a:r>
              <a:rPr lang="zh-CN" altLang="en-US" sz="2000" dirty="0"/>
              <a:t>资产组合的均值方差特性</a:t>
            </a:r>
            <a:br>
              <a:rPr lang="en-US" altLang="zh-CN" dirty="0"/>
            </a:br>
            <a:r>
              <a:rPr lang="zh-CN" altLang="en-US" dirty="0"/>
              <a:t>多种风险资产组合的有效前沿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D24AE1-DCD0-41C6-B11B-4B086DB7F2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378421"/>
            <a:ext cx="7786687" cy="4714875"/>
          </a:xfrm>
        </p:spPr>
        <p:txBody>
          <a:bodyPr/>
          <a:lstStyle/>
          <a:p>
            <a:r>
              <a:rPr lang="zh-CN" altLang="en-US" dirty="0"/>
              <a:t>在波动率均值坐标系上，多种风险资产形成的组合区域边界是开口向右、上下对称的双曲线</a:t>
            </a:r>
            <a:r>
              <a:rPr lang="en-US" altLang="zh-CN" dirty="0"/>
              <a:t>——</a:t>
            </a:r>
            <a:r>
              <a:rPr lang="zh-CN" altLang="en-US" dirty="0"/>
              <a:t>这条双曲线的上半边称为投资组合的有效前沿</a:t>
            </a:r>
            <a:endParaRPr lang="en-US" altLang="zh-CN" dirty="0"/>
          </a:p>
          <a:p>
            <a:r>
              <a:rPr lang="zh-CN" altLang="zh-CN" dirty="0"/>
              <a:t>无差异曲线和有效前沿放在一起，二者的切点就是投资者会选择的投资组合</a:t>
            </a:r>
            <a:r>
              <a:rPr lang="en-US" altLang="zh-CN" dirty="0"/>
              <a:t>——</a:t>
            </a:r>
            <a:r>
              <a:rPr lang="zh-CN" altLang="en-US" dirty="0"/>
              <a:t>但这只是投资者只能投资风险资产下的状况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13C3AAC-D30A-4C7D-ADE8-A26E367A00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161F4EDF-A5F9-4531-B454-EC052E85E0E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3248" y="3429000"/>
            <a:ext cx="4982848" cy="2423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B2633662-3EC2-432E-B3AD-7048EC4C130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59945" y="3356992"/>
            <a:ext cx="3776551" cy="2412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107035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14090</TotalTime>
  <Words>792</Words>
  <Application>Microsoft Office PowerPoint</Application>
  <PresentationFormat>全屏显示(4:3)</PresentationFormat>
  <Paragraphs>75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黑体</vt:lpstr>
      <vt:lpstr>楷体_GB2312</vt:lpstr>
      <vt:lpstr>宋体</vt:lpstr>
      <vt:lpstr>Arial</vt:lpstr>
      <vt:lpstr>Calibri</vt:lpstr>
      <vt:lpstr>Times New Roman</vt:lpstr>
      <vt:lpstr>Wingdings</vt:lpstr>
      <vt:lpstr>Office 主题</vt:lpstr>
      <vt:lpstr>第5讲  均值方差分析</vt:lpstr>
      <vt:lpstr>5.1 引言</vt:lpstr>
      <vt:lpstr>5.2 对均值和方差的解释 资产回报率的计算</vt:lpstr>
      <vt:lpstr>5.2 对均值和方差的解释 事前回报率与事后回报率的联系</vt:lpstr>
      <vt:lpstr>5.2 对均值和方差的解释 均值、方差和标准差的数学描述</vt:lpstr>
      <vt:lpstr>5.3 资产组合的均值方差特性 一种无风险资产和一种风险资产的组合</vt:lpstr>
      <vt:lpstr>5.3 资产组合的均值方差特性 两种风险资产的组合</vt:lpstr>
      <vt:lpstr>5.3 资产组合的均值方差特性 分散化投资</vt:lpstr>
      <vt:lpstr>5.3 资产组合的均值方差特性 多种风险资产组合的有效前沿</vt:lpstr>
      <vt:lpstr>5.4 市场组合与共同基金定理</vt:lpstr>
    </vt:vector>
  </TitlesOfParts>
  <Company>Lenovo (Beijing) Limited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徐高</dc:creator>
  <cp:lastModifiedBy>Gao Xu</cp:lastModifiedBy>
  <cp:revision>1559</cp:revision>
  <cp:lastPrinted>2019-03-23T06:29:16Z</cp:lastPrinted>
  <dcterms:created xsi:type="dcterms:W3CDTF">2011-05-10T08:48:38Z</dcterms:created>
  <dcterms:modified xsi:type="dcterms:W3CDTF">2019-06-16T05:40:58Z</dcterms:modified>
</cp:coreProperties>
</file>