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9"/>
  </p:notesMasterIdLst>
  <p:handoutMasterIdLst>
    <p:handoutMasterId r:id="rId20"/>
  </p:handoutMasterIdLst>
  <p:sldIdLst>
    <p:sldId id="382" r:id="rId2"/>
    <p:sldId id="1038" r:id="rId3"/>
    <p:sldId id="1039" r:id="rId4"/>
    <p:sldId id="1040" r:id="rId5"/>
    <p:sldId id="1041" r:id="rId6"/>
    <p:sldId id="1042" r:id="rId7"/>
    <p:sldId id="1043" r:id="rId8"/>
    <p:sldId id="1045" r:id="rId9"/>
    <p:sldId id="1046" r:id="rId10"/>
    <p:sldId id="1047" r:id="rId11"/>
    <p:sldId id="1048" r:id="rId12"/>
    <p:sldId id="1044" r:id="rId13"/>
    <p:sldId id="1049" r:id="rId14"/>
    <p:sldId id="1050" r:id="rId15"/>
    <p:sldId id="1051" r:id="rId16"/>
    <p:sldId id="1052" r:id="rId17"/>
    <p:sldId id="1053" r:id="rId18"/>
  </p:sldIdLst>
  <p:sldSz cx="9144000" cy="6858000" type="screen4x3"/>
  <p:notesSz cx="6797675" cy="9928225"/>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00000"/>
    <a:srgbClr val="990033"/>
    <a:srgbClr val="660033"/>
    <a:srgbClr val="660066"/>
    <a:srgbClr val="CC99FF"/>
    <a:srgbClr val="800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9012ECD-51FC-41F1-AA8D-1B2483CD663E}" styleName="浅色样式 2 - 强调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E9639D4-E3E2-4D34-9284-5A2195B3D0D7}" styleName="浅色样式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51" autoAdjust="0"/>
    <p:restoredTop sz="94660"/>
  </p:normalViewPr>
  <p:slideViewPr>
    <p:cSldViewPr>
      <p:cViewPr varScale="1">
        <p:scale>
          <a:sx n="63" d="100"/>
          <a:sy n="63" d="100"/>
        </p:scale>
        <p:origin x="1380" y="5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1" y="1"/>
            <a:ext cx="2944813" cy="495300"/>
          </a:xfrm>
          <a:prstGeom prst="rect">
            <a:avLst/>
          </a:prstGeom>
        </p:spPr>
        <p:txBody>
          <a:bodyPr vert="horz" lIns="95568" tIns="47784" rIns="95568" bIns="47784" rtlCol="0"/>
          <a:lstStyle>
            <a:lvl1pPr algn="l">
              <a:defRPr sz="1300">
                <a:latin typeface="Arial" pitchFamily="34" charset="0"/>
              </a:defRPr>
            </a:lvl1pPr>
          </a:lstStyle>
          <a:p>
            <a:pPr>
              <a:defRPr/>
            </a:pPr>
            <a:endParaRPr lang="zh-CN" altLang="en-US"/>
          </a:p>
        </p:txBody>
      </p:sp>
      <p:sp>
        <p:nvSpPr>
          <p:cNvPr id="3" name="日期占位符 2"/>
          <p:cNvSpPr>
            <a:spLocks noGrp="1"/>
          </p:cNvSpPr>
          <p:nvPr>
            <p:ph type="dt" sz="quarter" idx="1"/>
          </p:nvPr>
        </p:nvSpPr>
        <p:spPr>
          <a:xfrm>
            <a:off x="3851276" y="1"/>
            <a:ext cx="2944813" cy="495300"/>
          </a:xfrm>
          <a:prstGeom prst="rect">
            <a:avLst/>
          </a:prstGeom>
        </p:spPr>
        <p:txBody>
          <a:bodyPr vert="horz" lIns="95568" tIns="47784" rIns="95568" bIns="47784" rtlCol="0"/>
          <a:lstStyle>
            <a:lvl1pPr algn="r">
              <a:defRPr sz="1300">
                <a:latin typeface="Arial" pitchFamily="34" charset="0"/>
              </a:defRPr>
            </a:lvl1pPr>
          </a:lstStyle>
          <a:p>
            <a:pPr>
              <a:defRPr/>
            </a:pPr>
            <a:fld id="{06B6F58D-1BB5-4308-B4DD-6C0FC118133A}" type="datetimeFigureOut">
              <a:rPr lang="zh-CN" altLang="en-US"/>
              <a:pPr>
                <a:defRPr/>
              </a:pPr>
              <a:t>2019/4/29</a:t>
            </a:fld>
            <a:endParaRPr lang="zh-CN" altLang="en-US"/>
          </a:p>
        </p:txBody>
      </p:sp>
      <p:sp>
        <p:nvSpPr>
          <p:cNvPr id="4" name="页脚占位符 3"/>
          <p:cNvSpPr>
            <a:spLocks noGrp="1"/>
          </p:cNvSpPr>
          <p:nvPr>
            <p:ph type="ftr" sz="quarter" idx="2"/>
          </p:nvPr>
        </p:nvSpPr>
        <p:spPr>
          <a:xfrm>
            <a:off x="1" y="9431338"/>
            <a:ext cx="2944813" cy="495300"/>
          </a:xfrm>
          <a:prstGeom prst="rect">
            <a:avLst/>
          </a:prstGeom>
        </p:spPr>
        <p:txBody>
          <a:bodyPr vert="horz" lIns="95568" tIns="47784" rIns="95568" bIns="47784" rtlCol="0" anchor="b"/>
          <a:lstStyle>
            <a:lvl1pPr algn="l">
              <a:defRPr sz="1300">
                <a:latin typeface="Arial" pitchFamily="34" charset="0"/>
              </a:defRPr>
            </a:lvl1pPr>
          </a:lstStyle>
          <a:p>
            <a:pPr>
              <a:defRPr/>
            </a:pPr>
            <a:endParaRPr lang="zh-CN" altLang="en-US"/>
          </a:p>
        </p:txBody>
      </p:sp>
      <p:sp>
        <p:nvSpPr>
          <p:cNvPr id="5" name="灯片编号占位符 4"/>
          <p:cNvSpPr>
            <a:spLocks noGrp="1"/>
          </p:cNvSpPr>
          <p:nvPr>
            <p:ph type="sldNum" sz="quarter" idx="3"/>
          </p:nvPr>
        </p:nvSpPr>
        <p:spPr>
          <a:xfrm>
            <a:off x="3851276" y="9431338"/>
            <a:ext cx="2944813" cy="495300"/>
          </a:xfrm>
          <a:prstGeom prst="rect">
            <a:avLst/>
          </a:prstGeom>
        </p:spPr>
        <p:txBody>
          <a:bodyPr vert="horz" lIns="95568" tIns="47784" rIns="95568" bIns="47784" rtlCol="0" anchor="b"/>
          <a:lstStyle>
            <a:lvl1pPr algn="r">
              <a:defRPr sz="1300">
                <a:latin typeface="Arial" pitchFamily="34" charset="0"/>
              </a:defRPr>
            </a:lvl1pPr>
          </a:lstStyle>
          <a:p>
            <a:pPr>
              <a:defRPr/>
            </a:pPr>
            <a:fld id="{C530320A-D8DC-4FBF-B2E0-1088B3E9D694}"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1" y="1"/>
            <a:ext cx="2944813" cy="495300"/>
          </a:xfrm>
          <a:prstGeom prst="rect">
            <a:avLst/>
          </a:prstGeom>
        </p:spPr>
        <p:txBody>
          <a:bodyPr vert="horz" lIns="95568" tIns="47784" rIns="95568" bIns="47784" rtlCol="0"/>
          <a:lstStyle>
            <a:lvl1pPr algn="l" fontAlgn="auto">
              <a:spcBef>
                <a:spcPts val="0"/>
              </a:spcBef>
              <a:spcAft>
                <a:spcPts val="0"/>
              </a:spcAft>
              <a:defRPr sz="1300">
                <a:latin typeface="+mn-lt"/>
                <a:ea typeface="+mn-ea"/>
              </a:defRPr>
            </a:lvl1pPr>
          </a:lstStyle>
          <a:p>
            <a:pPr>
              <a:defRPr/>
            </a:pPr>
            <a:endParaRPr lang="zh-CN" altLang="en-US"/>
          </a:p>
        </p:txBody>
      </p:sp>
      <p:sp>
        <p:nvSpPr>
          <p:cNvPr id="3" name="日期占位符 2"/>
          <p:cNvSpPr>
            <a:spLocks noGrp="1"/>
          </p:cNvSpPr>
          <p:nvPr>
            <p:ph type="dt" idx="1"/>
          </p:nvPr>
        </p:nvSpPr>
        <p:spPr>
          <a:xfrm>
            <a:off x="3851276" y="1"/>
            <a:ext cx="2944813" cy="495300"/>
          </a:xfrm>
          <a:prstGeom prst="rect">
            <a:avLst/>
          </a:prstGeom>
        </p:spPr>
        <p:txBody>
          <a:bodyPr vert="horz" lIns="95568" tIns="47784" rIns="95568" bIns="47784" rtlCol="0"/>
          <a:lstStyle>
            <a:lvl1pPr algn="r" fontAlgn="auto">
              <a:spcBef>
                <a:spcPts val="0"/>
              </a:spcBef>
              <a:spcAft>
                <a:spcPts val="0"/>
              </a:spcAft>
              <a:defRPr sz="1300">
                <a:latin typeface="+mn-lt"/>
                <a:ea typeface="+mn-ea"/>
              </a:defRPr>
            </a:lvl1pPr>
          </a:lstStyle>
          <a:p>
            <a:pPr>
              <a:defRPr/>
            </a:pPr>
            <a:fld id="{FC5AFA0E-7F78-4574-9524-75194415ADA9}" type="datetimeFigureOut">
              <a:rPr lang="zh-CN" altLang="en-US"/>
              <a:pPr>
                <a:defRPr/>
              </a:pPr>
              <a:t>2019/4/29</a:t>
            </a:fld>
            <a:endParaRPr lang="zh-CN" altLang="en-US"/>
          </a:p>
        </p:txBody>
      </p:sp>
      <p:sp>
        <p:nvSpPr>
          <p:cNvPr id="4" name="幻灯片图像占位符 3"/>
          <p:cNvSpPr>
            <a:spLocks noGrp="1" noRot="1" noChangeAspect="1"/>
          </p:cNvSpPr>
          <p:nvPr>
            <p:ph type="sldImg" idx="2"/>
          </p:nvPr>
        </p:nvSpPr>
        <p:spPr>
          <a:xfrm>
            <a:off x="919163" y="746125"/>
            <a:ext cx="4959350" cy="3721100"/>
          </a:xfrm>
          <a:prstGeom prst="rect">
            <a:avLst/>
          </a:prstGeom>
          <a:noFill/>
          <a:ln w="12700">
            <a:solidFill>
              <a:prstClr val="black"/>
            </a:solidFill>
          </a:ln>
        </p:spPr>
        <p:txBody>
          <a:bodyPr vert="horz" lIns="95568" tIns="47784" rIns="95568" bIns="47784" rtlCol="0" anchor="ctr"/>
          <a:lstStyle/>
          <a:p>
            <a:pPr lvl="0"/>
            <a:endParaRPr lang="zh-CN" altLang="en-US" noProof="0"/>
          </a:p>
        </p:txBody>
      </p:sp>
      <p:sp>
        <p:nvSpPr>
          <p:cNvPr id="5" name="备注占位符 4"/>
          <p:cNvSpPr>
            <a:spLocks noGrp="1"/>
          </p:cNvSpPr>
          <p:nvPr>
            <p:ph type="body" sz="quarter" idx="3"/>
          </p:nvPr>
        </p:nvSpPr>
        <p:spPr>
          <a:xfrm>
            <a:off x="681039" y="4714875"/>
            <a:ext cx="5437187" cy="4467225"/>
          </a:xfrm>
          <a:prstGeom prst="rect">
            <a:avLst/>
          </a:prstGeom>
        </p:spPr>
        <p:txBody>
          <a:bodyPr vert="horz" lIns="95568" tIns="47784" rIns="95568" bIns="47784" rtlCol="0">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1" y="9431338"/>
            <a:ext cx="2944813" cy="495300"/>
          </a:xfrm>
          <a:prstGeom prst="rect">
            <a:avLst/>
          </a:prstGeom>
        </p:spPr>
        <p:txBody>
          <a:bodyPr vert="horz" lIns="95568" tIns="47784" rIns="95568" bIns="47784" rtlCol="0" anchor="b"/>
          <a:lstStyle>
            <a:lvl1pPr algn="l" fontAlgn="auto">
              <a:spcBef>
                <a:spcPts val="0"/>
              </a:spcBef>
              <a:spcAft>
                <a:spcPts val="0"/>
              </a:spcAft>
              <a:defRPr sz="13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51276" y="9431338"/>
            <a:ext cx="2944813" cy="495300"/>
          </a:xfrm>
          <a:prstGeom prst="rect">
            <a:avLst/>
          </a:prstGeom>
        </p:spPr>
        <p:txBody>
          <a:bodyPr vert="horz" lIns="95568" tIns="47784" rIns="95568" bIns="47784" rtlCol="0" anchor="b"/>
          <a:lstStyle>
            <a:lvl1pPr algn="r" fontAlgn="auto">
              <a:spcBef>
                <a:spcPts val="0"/>
              </a:spcBef>
              <a:spcAft>
                <a:spcPts val="0"/>
              </a:spcAft>
              <a:defRPr sz="1300">
                <a:latin typeface="+mn-lt"/>
                <a:ea typeface="+mn-ea"/>
              </a:defRPr>
            </a:lvl1pPr>
          </a:lstStyle>
          <a:p>
            <a:pPr>
              <a:defRPr/>
            </a:pPr>
            <a:fld id="{07DECCF1-2EC0-46C0-963C-8EB7ABF184E3}"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4" name="矩形 3"/>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 name="矩形 4"/>
          <p:cNvSpPr/>
          <p:nvPr userDrawn="1"/>
        </p:nvSpPr>
        <p:spPr>
          <a:xfrm>
            <a:off x="0" y="1785938"/>
            <a:ext cx="9144000" cy="3786187"/>
          </a:xfrm>
          <a:prstGeom prst="rect">
            <a:avLst/>
          </a:prstGeom>
          <a:solidFill>
            <a:srgbClr val="99003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6" name="直接连接符 5"/>
          <p:cNvCxnSpPr/>
          <p:nvPr userDrawn="1"/>
        </p:nvCxnSpPr>
        <p:spPr>
          <a:xfrm>
            <a:off x="395536" y="3429000"/>
            <a:ext cx="8358187"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ctrTitle"/>
          </p:nvPr>
        </p:nvSpPr>
        <p:spPr>
          <a:xfrm>
            <a:off x="428596" y="2000240"/>
            <a:ext cx="7858180" cy="928694"/>
          </a:xfrm>
        </p:spPr>
        <p:txBody>
          <a:bodyPr>
            <a:normAutofit/>
          </a:bodyPr>
          <a:lstStyle>
            <a:lvl1pPr algn="l">
              <a:defRPr sz="3000">
                <a:solidFill>
                  <a:schemeClr val="bg1"/>
                </a:solidFill>
              </a:defRPr>
            </a:lvl1pPr>
          </a:lstStyle>
          <a:p>
            <a:r>
              <a:rPr lang="zh-CN" altLang="en-US" dirty="0"/>
              <a:t>单击此处编辑母版标题样式</a:t>
            </a:r>
          </a:p>
        </p:txBody>
      </p:sp>
      <p:sp>
        <p:nvSpPr>
          <p:cNvPr id="3" name="副标题 2"/>
          <p:cNvSpPr>
            <a:spLocks noGrp="1"/>
          </p:cNvSpPr>
          <p:nvPr>
            <p:ph type="subTitle" idx="1"/>
          </p:nvPr>
        </p:nvSpPr>
        <p:spPr>
          <a:xfrm>
            <a:off x="467544" y="3717032"/>
            <a:ext cx="7929618" cy="1214446"/>
          </a:xfrm>
        </p:spPr>
        <p:txBody>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a:t>单击此处编辑母版副标题样式</a:t>
            </a:r>
          </a:p>
        </p:txBody>
      </p:sp>
      <p:sp>
        <p:nvSpPr>
          <p:cNvPr id="8" name="日期占位符 3"/>
          <p:cNvSpPr>
            <a:spLocks noGrp="1"/>
          </p:cNvSpPr>
          <p:nvPr>
            <p:ph type="dt" sz="half" idx="10"/>
          </p:nvPr>
        </p:nvSpPr>
        <p:spPr/>
        <p:txBody>
          <a:bodyPr/>
          <a:lstStyle>
            <a:lvl1pPr>
              <a:defRPr/>
            </a:lvl1pPr>
          </a:lstStyle>
          <a:p>
            <a:pPr>
              <a:defRPr/>
            </a:pPr>
            <a:fld id="{7CA95D5C-2370-4E2E-9E18-64208CBF73D1}" type="datetime1">
              <a:rPr lang="zh-CN" altLang="en-US"/>
              <a:pPr>
                <a:defRPr/>
              </a:pPr>
              <a:t>2019/4/29</a:t>
            </a:fld>
            <a:endParaRPr lang="zh-CN" altLang="en-US"/>
          </a:p>
        </p:txBody>
      </p:sp>
      <p:sp>
        <p:nvSpPr>
          <p:cNvPr id="9" name="页脚占位符 4"/>
          <p:cNvSpPr>
            <a:spLocks noGrp="1"/>
          </p:cNvSpPr>
          <p:nvPr>
            <p:ph type="ftr" sz="quarter" idx="11"/>
          </p:nvPr>
        </p:nvSpPr>
        <p:spPr/>
        <p:txBody>
          <a:bodyPr/>
          <a:lstStyle>
            <a:lvl1pPr>
              <a:defRPr/>
            </a:lvl1pPr>
          </a:lstStyle>
          <a:p>
            <a:pPr>
              <a:defRPr/>
            </a:pPr>
            <a:endParaRPr lang="zh-CN" altLang="en-US"/>
          </a:p>
        </p:txBody>
      </p:sp>
      <p:sp>
        <p:nvSpPr>
          <p:cNvPr id="10" name="灯片编号占位符 5"/>
          <p:cNvSpPr>
            <a:spLocks noGrp="1"/>
          </p:cNvSpPr>
          <p:nvPr>
            <p:ph type="sldNum" sz="quarter" idx="12"/>
          </p:nvPr>
        </p:nvSpPr>
        <p:spPr/>
        <p:txBody>
          <a:bodyPr/>
          <a:lstStyle>
            <a:lvl1pPr>
              <a:defRPr/>
            </a:lvl1pPr>
          </a:lstStyle>
          <a:p>
            <a:pPr>
              <a:defRPr/>
            </a:pPr>
            <a:fld id="{F08B0920-9331-44B4-A71B-D61424E00FAD}" type="slidenum">
              <a:rPr lang="zh-CN" altLang="en-US"/>
              <a:pPr>
                <a:defRPr/>
              </a:pPr>
              <a:t>‹#›</a:t>
            </a:fld>
            <a:endParaRPr lang="zh-CN" altLang="en-US"/>
          </a:p>
        </p:txBody>
      </p:sp>
      <p:sp>
        <p:nvSpPr>
          <p:cNvPr id="11" name="TextBox 10"/>
          <p:cNvSpPr txBox="1"/>
          <p:nvPr userDrawn="1"/>
        </p:nvSpPr>
        <p:spPr>
          <a:xfrm>
            <a:off x="571472" y="742874"/>
            <a:ext cx="5715040" cy="400110"/>
          </a:xfrm>
          <a:prstGeom prst="rect">
            <a:avLst/>
          </a:prstGeom>
          <a:noFill/>
        </p:spPr>
        <p:txBody>
          <a:bodyPr wrap="square" rtlCol="0">
            <a:spAutoFit/>
          </a:bodyPr>
          <a:lstStyle/>
          <a:p>
            <a:r>
              <a:rPr lang="en-US" altLang="zh-CN" sz="2000" b="1" dirty="0">
                <a:solidFill>
                  <a:srgbClr val="990033"/>
                </a:solidFill>
                <a:latin typeface="+mn-ea"/>
                <a:ea typeface="+mn-ea"/>
              </a:rPr>
              <a:t>《</a:t>
            </a:r>
            <a:r>
              <a:rPr lang="zh-CN" altLang="en-US" sz="2000" b="1" dirty="0">
                <a:solidFill>
                  <a:srgbClr val="990033"/>
                </a:solidFill>
                <a:latin typeface="+mn-ea"/>
                <a:ea typeface="+mn-ea"/>
              </a:rPr>
              <a:t>金融经济学二十五讲</a:t>
            </a:r>
            <a:r>
              <a:rPr lang="en-US" altLang="zh-CN" sz="2000" b="1" dirty="0">
                <a:solidFill>
                  <a:srgbClr val="990033"/>
                </a:solidFill>
                <a:latin typeface="+mn-ea"/>
                <a:ea typeface="+mn-ea"/>
              </a:rPr>
              <a:t>》</a:t>
            </a:r>
            <a:r>
              <a:rPr lang="zh-CN" altLang="en-US" sz="2000" b="1" dirty="0">
                <a:solidFill>
                  <a:srgbClr val="990033"/>
                </a:solidFill>
                <a:latin typeface="+mn-ea"/>
                <a:ea typeface="+mn-ea"/>
              </a:rPr>
              <a:t>配套课件</a:t>
            </a:r>
            <a:endParaRPr lang="en-US" altLang="zh-CN" sz="2000" b="1" dirty="0">
              <a:solidFill>
                <a:srgbClr val="990033"/>
              </a:solidFill>
              <a:latin typeface="+mn-ea"/>
              <a:ea typeface="+mn-ea"/>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b="0" baseline="0">
                <a:latin typeface="Arial" pitchFamily="34" charset="0"/>
                <a:ea typeface="黑体" pitchFamily="49" charset="-122"/>
              </a:defRPr>
            </a:lvl1pPr>
          </a:lstStyle>
          <a:p>
            <a:r>
              <a:rPr lang="zh-CN" altLang="en-US" dirty="0"/>
              <a:t>单击此处编辑母版标题样式</a:t>
            </a:r>
          </a:p>
        </p:txBody>
      </p:sp>
      <p:sp>
        <p:nvSpPr>
          <p:cNvPr id="3" name="内容占位符 2"/>
          <p:cNvSpPr>
            <a:spLocks noGrp="1"/>
          </p:cNvSpPr>
          <p:nvPr>
            <p:ph idx="1"/>
          </p:nvPr>
        </p:nvSpPr>
        <p:spPr>
          <a:xfrm>
            <a:off x="928662" y="1357298"/>
            <a:ext cx="7786687" cy="4714875"/>
          </a:xfrm>
        </p:spPr>
        <p:txBody>
          <a:bodyPr/>
          <a:lstStyle>
            <a:lvl1pPr>
              <a:spcBef>
                <a:spcPts val="1800"/>
              </a:spcBef>
              <a:defRPr sz="1800" baseline="0">
                <a:solidFill>
                  <a:schemeClr val="tx1"/>
                </a:solidFill>
                <a:latin typeface="Times New Roman" panose="02020603050405020304" pitchFamily="18" charset="0"/>
                <a:ea typeface="宋体" pitchFamily="2" charset="-122"/>
              </a:defRPr>
            </a:lvl1pPr>
            <a:lvl2pPr>
              <a:defRPr sz="1600" baseline="0">
                <a:latin typeface="Times New Roman" panose="02020603050405020304" pitchFamily="18" charset="0"/>
                <a:ea typeface="宋体" pitchFamily="2" charset="-122"/>
              </a:defRPr>
            </a:lvl2pPr>
            <a:lvl3pPr>
              <a:defRPr sz="1600" baseline="0">
                <a:latin typeface="Times New Roman" panose="02020603050405020304" pitchFamily="18" charset="0"/>
                <a:ea typeface="宋体" pitchFamily="2" charset="-122"/>
              </a:defRPr>
            </a:lvl3pPr>
            <a:lvl4pPr>
              <a:defRPr sz="1600">
                <a:latin typeface="Times New Roman" panose="02020603050405020304" pitchFamily="18" charset="0"/>
              </a:defRPr>
            </a:lvl4pPr>
            <a:lvl5pPr>
              <a:defRPr sz="1600">
                <a:latin typeface="Times New Roman" panose="02020603050405020304" pitchFamily="18" charset="0"/>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3"/>
          <p:cNvSpPr>
            <a:spLocks noGrp="1"/>
          </p:cNvSpPr>
          <p:nvPr>
            <p:ph type="dt" sz="half" idx="10"/>
          </p:nvPr>
        </p:nvSpPr>
        <p:spPr/>
        <p:txBody>
          <a:bodyPr/>
          <a:lstStyle>
            <a:lvl1pPr>
              <a:defRPr/>
            </a:lvl1pPr>
          </a:lstStyle>
          <a:p>
            <a:pPr>
              <a:defRPr/>
            </a:pPr>
            <a:fld id="{7BD23E72-E273-4284-868A-4643E3253FD1}" type="datetime1">
              <a:rPr lang="zh-CN" altLang="en-US"/>
              <a:pPr>
                <a:defRPr/>
              </a:pPr>
              <a:t>2019/4/29</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DF4C29A2-310B-4614-9E82-82EDFD340A49}"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42910" y="1643050"/>
            <a:ext cx="4038600" cy="4525963"/>
          </a:xfrm>
        </p:spPr>
        <p:txBody>
          <a:bodyPr/>
          <a:lstStyle>
            <a:lvl1pPr>
              <a:defRPr sz="1800">
                <a:solidFill>
                  <a:schemeClr val="tx1"/>
                </a:solidFill>
              </a:defRPr>
            </a:lvl1pPr>
            <a:lvl2pPr>
              <a:defRPr sz="16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4786314" y="1643050"/>
            <a:ext cx="4038600" cy="4525963"/>
          </a:xfrm>
        </p:spPr>
        <p:txBody>
          <a:bodyPr/>
          <a:lstStyle>
            <a:lvl1pPr>
              <a:defRPr sz="1800">
                <a:solidFill>
                  <a:schemeClr val="tx1"/>
                </a:solidFill>
              </a:defRPr>
            </a:lvl1pPr>
            <a:lvl2pPr>
              <a:defRPr sz="16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3"/>
          <p:cNvSpPr>
            <a:spLocks noGrp="1"/>
          </p:cNvSpPr>
          <p:nvPr>
            <p:ph type="dt" sz="half" idx="10"/>
          </p:nvPr>
        </p:nvSpPr>
        <p:spPr/>
        <p:txBody>
          <a:bodyPr/>
          <a:lstStyle>
            <a:lvl1pPr>
              <a:defRPr/>
            </a:lvl1pPr>
          </a:lstStyle>
          <a:p>
            <a:pPr>
              <a:defRPr/>
            </a:pPr>
            <a:fld id="{B29C1F07-A685-436B-AEAD-190B67CB340D}" type="datetime1">
              <a:rPr lang="zh-CN" altLang="en-US"/>
              <a:pPr>
                <a:defRPr/>
              </a:pPr>
              <a:t>2019/4/29</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7D339228-A952-4448-8F87-FF29D71BA6D0}"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baseline="0"/>
            </a:lvl1pPr>
          </a:lstStyle>
          <a:p>
            <a:r>
              <a:rPr lang="zh-CN" altLang="en-US"/>
              <a:t>单击此处编辑母版标题样式</a:t>
            </a:r>
          </a:p>
        </p:txBody>
      </p:sp>
      <p:sp>
        <p:nvSpPr>
          <p:cNvPr id="3" name="文本占位符 2"/>
          <p:cNvSpPr>
            <a:spLocks noGrp="1"/>
          </p:cNvSpPr>
          <p:nvPr>
            <p:ph type="body" idx="1"/>
          </p:nvPr>
        </p:nvSpPr>
        <p:spPr>
          <a:xfrm>
            <a:off x="642910" y="1500174"/>
            <a:ext cx="4040188" cy="639762"/>
          </a:xfrm>
        </p:spPr>
        <p:txBody>
          <a:bodyPr anchor="ctr"/>
          <a:lstStyle>
            <a:lvl1pPr marL="0" indent="0" algn="ctr">
              <a:buNone/>
              <a:defRPr sz="1800" b="0" baseline="0">
                <a:solidFill>
                  <a:srgbClr val="660066"/>
                </a:solidFill>
                <a:latin typeface="Times New Roman" pitchFamily="18"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5" name="文本占位符 4"/>
          <p:cNvSpPr>
            <a:spLocks noGrp="1"/>
          </p:cNvSpPr>
          <p:nvPr>
            <p:ph type="body" sz="quarter" idx="3"/>
          </p:nvPr>
        </p:nvSpPr>
        <p:spPr>
          <a:xfrm>
            <a:off x="4786314" y="1500174"/>
            <a:ext cx="4041775" cy="639762"/>
          </a:xfrm>
        </p:spPr>
        <p:txBody>
          <a:bodyPr anchor="ctr"/>
          <a:lstStyle>
            <a:lvl1pPr marL="0" indent="0" algn="ctr">
              <a:buNone/>
              <a:defRPr sz="1800" b="0" baseline="0">
                <a:solidFill>
                  <a:srgbClr val="660066"/>
                </a:solidFill>
                <a:latin typeface="Times New Roman" pitchFamily="18"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6" name="日期占位符 3"/>
          <p:cNvSpPr>
            <a:spLocks noGrp="1"/>
          </p:cNvSpPr>
          <p:nvPr>
            <p:ph type="dt" sz="half" idx="10"/>
          </p:nvPr>
        </p:nvSpPr>
        <p:spPr/>
        <p:txBody>
          <a:bodyPr/>
          <a:lstStyle>
            <a:lvl1pPr>
              <a:defRPr/>
            </a:lvl1pPr>
          </a:lstStyle>
          <a:p>
            <a:pPr>
              <a:defRPr/>
            </a:pPr>
            <a:fld id="{A7353B86-13DB-42EF-AE9C-E989ADFDEA05}" type="datetime1">
              <a:rPr lang="zh-CN" altLang="en-US"/>
              <a:pPr>
                <a:defRPr/>
              </a:pPr>
              <a:t>2019/4/29</a:t>
            </a:fld>
            <a:endParaRPr lang="zh-CN" altLang="en-US"/>
          </a:p>
        </p:txBody>
      </p:sp>
      <p:sp>
        <p:nvSpPr>
          <p:cNvPr id="7" name="页脚占位符 4"/>
          <p:cNvSpPr>
            <a:spLocks noGrp="1"/>
          </p:cNvSpPr>
          <p:nvPr>
            <p:ph type="ftr" sz="quarter" idx="11"/>
          </p:nvPr>
        </p:nvSpPr>
        <p:spPr/>
        <p:txBody>
          <a:bodyPr/>
          <a:lstStyle>
            <a:lvl1pPr>
              <a:defRPr/>
            </a:lvl1pPr>
          </a:lstStyle>
          <a:p>
            <a:pPr>
              <a:defRPr/>
            </a:pPr>
            <a:endParaRPr lang="zh-CN" altLang="en-US"/>
          </a:p>
        </p:txBody>
      </p:sp>
      <p:sp>
        <p:nvSpPr>
          <p:cNvPr id="8" name="灯片编号占位符 5"/>
          <p:cNvSpPr>
            <a:spLocks noGrp="1"/>
          </p:cNvSpPr>
          <p:nvPr>
            <p:ph type="sldNum" sz="quarter" idx="12"/>
          </p:nvPr>
        </p:nvSpPr>
        <p:spPr/>
        <p:txBody>
          <a:bodyPr/>
          <a:lstStyle>
            <a:lvl1pPr>
              <a:defRPr/>
            </a:lvl1pPr>
          </a:lstStyle>
          <a:p>
            <a:pPr>
              <a:defRPr/>
            </a:pPr>
            <a:fld id="{5B8E48A5-2352-47BA-A112-0FE5146B45C2}"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单击此处编辑母版标题样式</a:t>
            </a:r>
          </a:p>
        </p:txBody>
      </p:sp>
      <p:sp>
        <p:nvSpPr>
          <p:cNvPr id="6" name="内容占位符 2"/>
          <p:cNvSpPr>
            <a:spLocks noGrp="1"/>
          </p:cNvSpPr>
          <p:nvPr>
            <p:ph idx="1"/>
          </p:nvPr>
        </p:nvSpPr>
        <p:spPr>
          <a:xfrm>
            <a:off x="1187624" y="1700808"/>
            <a:ext cx="7272808" cy="3744417"/>
          </a:xfrm>
        </p:spPr>
        <p:txBody>
          <a:bodyPr/>
          <a:lstStyle>
            <a:lvl1pPr>
              <a:spcBef>
                <a:spcPts val="1800"/>
              </a:spcBef>
              <a:defRPr sz="2000" b="1">
                <a:solidFill>
                  <a:schemeClr val="tx1"/>
                </a:solidFill>
                <a:latin typeface="Times New Roman" pitchFamily="18" charset="0"/>
              </a:defRPr>
            </a:lvl1pPr>
            <a:lvl2pPr>
              <a:defRPr sz="1800" baseline="0">
                <a:latin typeface="Times New Roman" pitchFamily="18" charset="0"/>
              </a:defRPr>
            </a:lvl2pPr>
            <a:lvl3pPr>
              <a:defRPr sz="1600"/>
            </a:lvl3pPr>
            <a:lvl4pPr>
              <a:defRPr sz="1600"/>
            </a:lvl4pPr>
            <a:lvl5pPr>
              <a:defRPr sz="16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lvl1pPr>
              <a:defRPr/>
            </a:lvl1pPr>
          </a:lstStyle>
          <a:p>
            <a:pPr>
              <a:defRPr/>
            </a:pPr>
            <a:fld id="{E57D4D0E-D6BB-49E9-9C78-3FDAC03551E1}" type="datetime1">
              <a:rPr lang="zh-CN" altLang="en-US"/>
              <a:pPr>
                <a:defRPr/>
              </a:pPr>
              <a:t>2019/4/29</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56DE445D-538B-4B36-B97B-799D81D6965B}"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0D70801A-4342-419A-BAD3-28ED5414F797}" type="datetime1">
              <a:rPr lang="zh-CN" altLang="en-US"/>
              <a:pPr>
                <a:defRPr/>
              </a:pPr>
              <a:t>2019/4/29</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A856D941-A598-454B-BA31-33CABC397138}"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2_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50288" y="2136071"/>
            <a:ext cx="4040188" cy="639762"/>
          </a:xfrm>
        </p:spPr>
        <p:txBody>
          <a:bodyPr anchor="ctr"/>
          <a:lstStyle>
            <a:lvl1pPr marL="0" indent="0" algn="ctr">
              <a:buNone/>
              <a:defRPr sz="1800" b="1" baseline="0">
                <a:latin typeface="Times New Roman" pitchFamily="18" charset="0"/>
                <a:ea typeface="楷体_GB2312"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4" name="内容占位符 3"/>
          <p:cNvSpPr>
            <a:spLocks noGrp="1"/>
          </p:cNvSpPr>
          <p:nvPr>
            <p:ph sz="half" idx="2"/>
          </p:nvPr>
        </p:nvSpPr>
        <p:spPr>
          <a:xfrm>
            <a:off x="642910" y="2852936"/>
            <a:ext cx="4040188" cy="3312906"/>
          </a:xfrm>
        </p:spPr>
        <p:txBody>
          <a:bodyPr/>
          <a:lstStyle>
            <a:lvl1pPr>
              <a:defRPr sz="1600" baseline="0">
                <a:solidFill>
                  <a:schemeClr val="tx1"/>
                </a:solidFill>
                <a:latin typeface="Times New Roman" pitchFamily="18" charset="0"/>
                <a:ea typeface="楷体_GB2312" pitchFamily="49" charset="-122"/>
              </a:defRPr>
            </a:lvl1pPr>
            <a:lvl2pPr>
              <a:defRPr sz="1600" baseline="0">
                <a:latin typeface="Times New Roman" pitchFamily="18" charset="0"/>
              </a:defRPr>
            </a:lvl2pPr>
            <a:lvl3pPr>
              <a:defRPr sz="1800" baseline="0">
                <a:latin typeface="Times New Roman" pitchFamily="18" charset="0"/>
              </a:defRPr>
            </a:lvl3pPr>
            <a:lvl4pPr>
              <a:defRPr sz="1600" baseline="0">
                <a:latin typeface="Times New Roman" pitchFamily="18" charset="0"/>
              </a:defRPr>
            </a:lvl4pPr>
            <a:lvl5pPr>
              <a:defRPr sz="1600" baseline="0">
                <a:latin typeface="Times New Roman" pitchFamily="18" charset="0"/>
              </a:defRPr>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文本占位符 4"/>
          <p:cNvSpPr>
            <a:spLocks noGrp="1"/>
          </p:cNvSpPr>
          <p:nvPr>
            <p:ph type="body" sz="quarter" idx="3"/>
          </p:nvPr>
        </p:nvSpPr>
        <p:spPr>
          <a:xfrm>
            <a:off x="4788024" y="2132856"/>
            <a:ext cx="4041775" cy="639762"/>
          </a:xfrm>
        </p:spPr>
        <p:txBody>
          <a:bodyPr anchor="ctr"/>
          <a:lstStyle>
            <a:lvl1pPr marL="0" indent="0" algn="ctr">
              <a:buNone/>
              <a:defRPr sz="1800" b="1" baseline="0">
                <a:latin typeface="Times New Roman" pitchFamily="18" charset="0"/>
                <a:ea typeface="楷体_GB2312"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6" name="内容占位符 5"/>
          <p:cNvSpPr>
            <a:spLocks noGrp="1"/>
          </p:cNvSpPr>
          <p:nvPr>
            <p:ph sz="quarter" idx="4"/>
          </p:nvPr>
        </p:nvSpPr>
        <p:spPr>
          <a:xfrm>
            <a:off x="4786314" y="2852936"/>
            <a:ext cx="4041775" cy="3312906"/>
          </a:xfrm>
        </p:spPr>
        <p:txBody>
          <a:bodyPr/>
          <a:lstStyle>
            <a:lvl1pPr>
              <a:defRPr sz="1600" baseline="0">
                <a:solidFill>
                  <a:schemeClr val="tx1"/>
                </a:solidFill>
                <a:latin typeface="Times New Roman" pitchFamily="18" charset="0"/>
                <a:ea typeface="楷体_GB2312" pitchFamily="49" charset="-122"/>
              </a:defRPr>
            </a:lvl1pPr>
            <a:lvl2pPr>
              <a:defRPr sz="1600" baseline="0">
                <a:latin typeface="Times New Roman" pitchFamily="18" charset="0"/>
              </a:defRPr>
            </a:lvl2pPr>
            <a:lvl3pPr>
              <a:defRPr sz="1800" baseline="0">
                <a:latin typeface="Times New Roman" pitchFamily="18" charset="0"/>
              </a:defRPr>
            </a:lvl3pPr>
            <a:lvl4pPr>
              <a:defRPr sz="1600" baseline="0">
                <a:latin typeface="Times New Roman" pitchFamily="18" charset="0"/>
              </a:defRPr>
            </a:lvl4pPr>
            <a:lvl5pPr>
              <a:defRPr sz="1600" baseline="0">
                <a:latin typeface="Times New Roman" pitchFamily="18" charset="0"/>
              </a:defRPr>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0" name="内容占位符 2"/>
          <p:cNvSpPr>
            <a:spLocks noGrp="1"/>
          </p:cNvSpPr>
          <p:nvPr>
            <p:ph idx="13"/>
          </p:nvPr>
        </p:nvSpPr>
        <p:spPr>
          <a:xfrm>
            <a:off x="909940" y="1108352"/>
            <a:ext cx="7786687" cy="808480"/>
          </a:xfrm>
        </p:spPr>
        <p:txBody>
          <a:bodyPr/>
          <a:lstStyle>
            <a:lvl1pPr marL="0" indent="0">
              <a:spcBef>
                <a:spcPts val="0"/>
              </a:spcBef>
              <a:buNone/>
              <a:defRPr lang="zh-CN" altLang="en-US" sz="1600" kern="1200" baseline="0" dirty="0" smtClean="0">
                <a:solidFill>
                  <a:schemeClr val="tx1"/>
                </a:solidFill>
                <a:latin typeface="Times New Roman" pitchFamily="18" charset="0"/>
                <a:ea typeface="楷体_GB2312" pitchFamily="49" charset="-122"/>
                <a:cs typeface="+mn-cs"/>
              </a:defRPr>
            </a:lvl1pPr>
            <a:lvl2pPr>
              <a:defRPr sz="1600"/>
            </a:lvl2pPr>
            <a:lvl3pPr>
              <a:defRPr sz="1600"/>
            </a:lvl3pPr>
            <a:lvl4pPr>
              <a:defRPr sz="1600"/>
            </a:lvl4pPr>
            <a:lvl5pPr>
              <a:defRPr sz="1600"/>
            </a:lvl5pPr>
          </a:lstStyle>
          <a:p>
            <a:pPr marL="342900" lvl="0" indent="-342900" algn="l" rtl="0" eaLnBrk="0" fontAlgn="base" hangingPunct="0">
              <a:spcBef>
                <a:spcPct val="20000"/>
              </a:spcBef>
              <a:spcAft>
                <a:spcPct val="0"/>
              </a:spcAft>
              <a:buSzPct val="75000"/>
              <a:buFont typeface="Wingdings" pitchFamily="2" charset="2"/>
              <a:buChar char="u"/>
            </a:pPr>
            <a:r>
              <a:rPr lang="zh-CN" altLang="en-US" dirty="0"/>
              <a:t>单击此处编辑母版文本样式</a:t>
            </a:r>
          </a:p>
        </p:txBody>
      </p:sp>
      <p:sp>
        <p:nvSpPr>
          <p:cNvPr id="8" name="日期占位符 3"/>
          <p:cNvSpPr>
            <a:spLocks noGrp="1"/>
          </p:cNvSpPr>
          <p:nvPr>
            <p:ph type="dt" sz="half" idx="14"/>
          </p:nvPr>
        </p:nvSpPr>
        <p:spPr/>
        <p:txBody>
          <a:bodyPr/>
          <a:lstStyle>
            <a:lvl1pPr>
              <a:defRPr/>
            </a:lvl1pPr>
          </a:lstStyle>
          <a:p>
            <a:pPr>
              <a:defRPr/>
            </a:pPr>
            <a:fld id="{79CE6FAA-8371-4E6A-B342-0D2C2F864C88}" type="datetime1">
              <a:rPr lang="zh-CN" altLang="en-US"/>
              <a:pPr>
                <a:defRPr/>
              </a:pPr>
              <a:t>2019/4/29</a:t>
            </a:fld>
            <a:endParaRPr lang="zh-CN" altLang="en-US"/>
          </a:p>
        </p:txBody>
      </p:sp>
      <p:sp>
        <p:nvSpPr>
          <p:cNvPr id="9" name="页脚占位符 4"/>
          <p:cNvSpPr>
            <a:spLocks noGrp="1"/>
          </p:cNvSpPr>
          <p:nvPr>
            <p:ph type="ftr" sz="quarter" idx="15"/>
          </p:nvPr>
        </p:nvSpPr>
        <p:spPr/>
        <p:txBody>
          <a:bodyPr/>
          <a:lstStyle>
            <a:lvl1pPr>
              <a:defRPr/>
            </a:lvl1pPr>
          </a:lstStyle>
          <a:p>
            <a:pPr>
              <a:defRPr/>
            </a:pPr>
            <a:endParaRPr lang="zh-CN" altLang="en-US"/>
          </a:p>
        </p:txBody>
      </p:sp>
      <p:sp>
        <p:nvSpPr>
          <p:cNvPr id="11" name="灯片编号占位符 5"/>
          <p:cNvSpPr>
            <a:spLocks noGrp="1"/>
          </p:cNvSpPr>
          <p:nvPr>
            <p:ph type="sldNum" sz="quarter" idx="16"/>
          </p:nvPr>
        </p:nvSpPr>
        <p:spPr/>
        <p:txBody>
          <a:bodyPr/>
          <a:lstStyle>
            <a:lvl1pPr>
              <a:defRPr/>
            </a:lvl1pPr>
          </a:lstStyle>
          <a:p>
            <a:pPr>
              <a:defRPr/>
            </a:pPr>
            <a:fld id="{9E816CB2-F0AF-4685-831F-1FA3FB8ADE07}"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928688" y="0"/>
            <a:ext cx="7758112" cy="928688"/>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zh-CN" altLang="en-US" dirty="0"/>
              <a:t>单击此处编辑母版标题样式</a:t>
            </a:r>
          </a:p>
        </p:txBody>
      </p:sp>
      <p:sp>
        <p:nvSpPr>
          <p:cNvPr id="1027" name="文本占位符 2"/>
          <p:cNvSpPr>
            <a:spLocks noGrp="1"/>
          </p:cNvSpPr>
          <p:nvPr>
            <p:ph type="body" idx="1"/>
          </p:nvPr>
        </p:nvSpPr>
        <p:spPr bwMode="auto">
          <a:xfrm>
            <a:off x="928688" y="1285875"/>
            <a:ext cx="7786687" cy="47148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785813" y="6357938"/>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B0B1F943-31FD-4698-99BE-5378A251F629}" type="datetime1">
              <a:rPr lang="zh-CN" altLang="en-US"/>
              <a:pPr>
                <a:defRPr/>
              </a:pPr>
              <a:t>2019/4/29</a:t>
            </a:fld>
            <a:endParaRPr lang="zh-CN" altLang="en-US"/>
          </a:p>
        </p:txBody>
      </p:sp>
      <p:sp>
        <p:nvSpPr>
          <p:cNvPr id="5" name="页脚占位符 4"/>
          <p:cNvSpPr>
            <a:spLocks noGrp="1"/>
          </p:cNvSpPr>
          <p:nvPr>
            <p:ph type="ftr" sz="quarter" idx="3"/>
          </p:nvPr>
        </p:nvSpPr>
        <p:spPr>
          <a:xfrm>
            <a:off x="3357563" y="6357938"/>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715125" y="6357938"/>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0D244337-6DAB-4CB0-8F8C-57E9F591FA8A}" type="slidenum">
              <a:rPr lang="zh-CN" altLang="en-US"/>
              <a:pPr>
                <a:defRPr/>
              </a:pPr>
              <a:t>‹#›</a:t>
            </a:fld>
            <a:endParaRPr lang="zh-CN" altLang="en-US"/>
          </a:p>
        </p:txBody>
      </p:sp>
      <p:sp>
        <p:nvSpPr>
          <p:cNvPr id="7" name="矩形 6"/>
          <p:cNvSpPr/>
          <p:nvPr userDrawn="1"/>
        </p:nvSpPr>
        <p:spPr>
          <a:xfrm>
            <a:off x="0" y="0"/>
            <a:ext cx="428596" cy="6858000"/>
          </a:xfrm>
          <a:prstGeom prst="rect">
            <a:avLst/>
          </a:prstGeom>
          <a:gradFill flip="none" rotWithShape="1">
            <a:gsLst>
              <a:gs pos="75000">
                <a:srgbClr val="990033"/>
              </a:gs>
              <a:gs pos="100000">
                <a:srgbClr val="CC99FF"/>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8" name="直接连接符 7"/>
          <p:cNvCxnSpPr/>
          <p:nvPr userDrawn="1"/>
        </p:nvCxnSpPr>
        <p:spPr>
          <a:xfrm rot="10800000">
            <a:off x="928688" y="1000125"/>
            <a:ext cx="7786687" cy="1588"/>
          </a:xfrm>
          <a:prstGeom prst="line">
            <a:avLst/>
          </a:prstGeom>
          <a:ln w="19050">
            <a:solidFill>
              <a:srgbClr val="990033"/>
            </a:solidFill>
          </a:ln>
        </p:spPr>
        <p:style>
          <a:lnRef idx="1">
            <a:schemeClr val="accent1"/>
          </a:lnRef>
          <a:fillRef idx="0">
            <a:schemeClr val="accent1"/>
          </a:fillRef>
          <a:effectRef idx="0">
            <a:schemeClr val="accent1"/>
          </a:effectRef>
          <a:fontRef idx="minor">
            <a:schemeClr val="tx1"/>
          </a:fontRef>
        </p:style>
      </p:cxnSp>
      <p:sp>
        <p:nvSpPr>
          <p:cNvPr id="1035" name="TextBox 9"/>
          <p:cNvSpPr txBox="1">
            <a:spLocks noChangeArrowheads="1"/>
          </p:cNvSpPr>
          <p:nvPr userDrawn="1"/>
        </p:nvSpPr>
        <p:spPr bwMode="auto">
          <a:xfrm>
            <a:off x="59410" y="1214422"/>
            <a:ext cx="369332" cy="3929090"/>
          </a:xfrm>
          <a:prstGeom prst="rect">
            <a:avLst/>
          </a:prstGeom>
          <a:noFill/>
          <a:ln>
            <a:noFill/>
          </a:ln>
          <a:extLst/>
        </p:spPr>
        <p:txBody>
          <a:bodyPr vert="eaVert"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defRPr/>
            </a:pPr>
            <a:r>
              <a:rPr lang="en-US" altLang="zh-CN" sz="1200" baseline="0" dirty="0">
                <a:solidFill>
                  <a:schemeClr val="bg1"/>
                </a:solidFill>
                <a:latin typeface="Times New Roman" pitchFamily="18" charset="0"/>
                <a:ea typeface="宋体" pitchFamily="2" charset="-122"/>
              </a:rPr>
              <a:t>《</a:t>
            </a:r>
            <a:r>
              <a:rPr lang="zh-CN" altLang="en-US" sz="1200" baseline="0" dirty="0">
                <a:solidFill>
                  <a:schemeClr val="bg1"/>
                </a:solidFill>
                <a:latin typeface="Times New Roman" pitchFamily="18" charset="0"/>
                <a:ea typeface="宋体" pitchFamily="2" charset="-122"/>
              </a:rPr>
              <a:t>金融经济学二十五讲</a:t>
            </a:r>
            <a:r>
              <a:rPr lang="en-US" altLang="zh-CN" sz="1200" baseline="0" dirty="0">
                <a:solidFill>
                  <a:schemeClr val="bg1"/>
                </a:solidFill>
                <a:latin typeface="Times New Roman" pitchFamily="18" charset="0"/>
                <a:ea typeface="宋体" pitchFamily="2" charset="-122"/>
              </a:rPr>
              <a:t>》</a:t>
            </a:r>
            <a:r>
              <a:rPr lang="zh-CN" altLang="en-US" sz="1200" baseline="0" dirty="0">
                <a:solidFill>
                  <a:schemeClr val="bg1"/>
                </a:solidFill>
                <a:latin typeface="Times New Roman" pitchFamily="18" charset="0"/>
                <a:ea typeface="宋体" pitchFamily="2" charset="-122"/>
              </a:rPr>
              <a:t>配套课件</a:t>
            </a:r>
          </a:p>
        </p:txBody>
      </p:sp>
    </p:spTree>
  </p:cSld>
  <p:clrMap bg1="lt1" tx1="dk1" bg2="lt2" tx2="dk2" accent1="accent1" accent2="accent2" accent3="accent3" accent4="accent4" accent5="accent5" accent6="accent6" hlink="hlink" folHlink="folHlink"/>
  <p:sldLayoutIdLst>
    <p:sldLayoutId id="2147485706" r:id="rId1"/>
    <p:sldLayoutId id="2147485707" r:id="rId2"/>
    <p:sldLayoutId id="2147485696" r:id="rId3"/>
    <p:sldLayoutId id="2147485697" r:id="rId4"/>
    <p:sldLayoutId id="2147485699" r:id="rId5"/>
    <p:sldLayoutId id="2147485700" r:id="rId6"/>
    <p:sldLayoutId id="2147485708" r:id="rId7"/>
  </p:sldLayoutIdLst>
  <p:hf hdr="0" ftr="0" dt="0"/>
  <p:txStyles>
    <p:titleStyle>
      <a:lvl1pPr algn="l" rtl="0" eaLnBrk="0" fontAlgn="base" hangingPunct="0">
        <a:spcBef>
          <a:spcPct val="0"/>
        </a:spcBef>
        <a:spcAft>
          <a:spcPct val="0"/>
        </a:spcAft>
        <a:defRPr sz="2400" b="0" kern="1200" baseline="0">
          <a:solidFill>
            <a:srgbClr val="990033"/>
          </a:solidFill>
          <a:latin typeface="Arial" pitchFamily="34" charset="0"/>
          <a:ea typeface="黑体" pitchFamily="49" charset="-122"/>
          <a:cs typeface="+mj-cs"/>
        </a:defRPr>
      </a:lvl1pPr>
      <a:lvl2pPr algn="l" rtl="0" eaLnBrk="0" fontAlgn="base" hangingPunct="0">
        <a:spcBef>
          <a:spcPct val="0"/>
        </a:spcBef>
        <a:spcAft>
          <a:spcPct val="0"/>
        </a:spcAft>
        <a:defRPr sz="2400" b="1">
          <a:solidFill>
            <a:srgbClr val="800080"/>
          </a:solidFill>
          <a:latin typeface="楷体_GB2312" pitchFamily="49" charset="-122"/>
          <a:ea typeface="楷体_GB2312" pitchFamily="49" charset="-122"/>
        </a:defRPr>
      </a:lvl2pPr>
      <a:lvl3pPr algn="l" rtl="0" eaLnBrk="0" fontAlgn="base" hangingPunct="0">
        <a:spcBef>
          <a:spcPct val="0"/>
        </a:spcBef>
        <a:spcAft>
          <a:spcPct val="0"/>
        </a:spcAft>
        <a:defRPr sz="2400" b="1">
          <a:solidFill>
            <a:srgbClr val="800080"/>
          </a:solidFill>
          <a:latin typeface="楷体_GB2312" pitchFamily="49" charset="-122"/>
          <a:ea typeface="楷体_GB2312" pitchFamily="49" charset="-122"/>
        </a:defRPr>
      </a:lvl3pPr>
      <a:lvl4pPr algn="l" rtl="0" eaLnBrk="0" fontAlgn="base" hangingPunct="0">
        <a:spcBef>
          <a:spcPct val="0"/>
        </a:spcBef>
        <a:spcAft>
          <a:spcPct val="0"/>
        </a:spcAft>
        <a:defRPr sz="2400" b="1">
          <a:solidFill>
            <a:srgbClr val="800080"/>
          </a:solidFill>
          <a:latin typeface="楷体_GB2312" pitchFamily="49" charset="-122"/>
          <a:ea typeface="楷体_GB2312" pitchFamily="49" charset="-122"/>
        </a:defRPr>
      </a:lvl4pPr>
      <a:lvl5pPr algn="l" rtl="0" eaLnBrk="0" fontAlgn="base" hangingPunct="0">
        <a:spcBef>
          <a:spcPct val="0"/>
        </a:spcBef>
        <a:spcAft>
          <a:spcPct val="0"/>
        </a:spcAft>
        <a:defRPr sz="2400" b="1">
          <a:solidFill>
            <a:srgbClr val="800080"/>
          </a:solidFill>
          <a:latin typeface="楷体_GB2312" pitchFamily="49" charset="-122"/>
          <a:ea typeface="楷体_GB2312" pitchFamily="49" charset="-122"/>
        </a:defRPr>
      </a:lvl5pPr>
      <a:lvl6pPr marL="457200" algn="l" rtl="0" fontAlgn="base">
        <a:spcBef>
          <a:spcPct val="0"/>
        </a:spcBef>
        <a:spcAft>
          <a:spcPct val="0"/>
        </a:spcAft>
        <a:defRPr sz="3200">
          <a:solidFill>
            <a:srgbClr val="800080"/>
          </a:solidFill>
          <a:latin typeface="黑体" pitchFamily="2" charset="-122"/>
          <a:ea typeface="黑体" pitchFamily="2" charset="-122"/>
        </a:defRPr>
      </a:lvl6pPr>
      <a:lvl7pPr marL="914400" algn="l" rtl="0" fontAlgn="base">
        <a:spcBef>
          <a:spcPct val="0"/>
        </a:spcBef>
        <a:spcAft>
          <a:spcPct val="0"/>
        </a:spcAft>
        <a:defRPr sz="3200">
          <a:solidFill>
            <a:srgbClr val="800080"/>
          </a:solidFill>
          <a:latin typeface="黑体" pitchFamily="2" charset="-122"/>
          <a:ea typeface="黑体" pitchFamily="2" charset="-122"/>
        </a:defRPr>
      </a:lvl7pPr>
      <a:lvl8pPr marL="1371600" algn="l" rtl="0" fontAlgn="base">
        <a:spcBef>
          <a:spcPct val="0"/>
        </a:spcBef>
        <a:spcAft>
          <a:spcPct val="0"/>
        </a:spcAft>
        <a:defRPr sz="3200">
          <a:solidFill>
            <a:srgbClr val="800080"/>
          </a:solidFill>
          <a:latin typeface="黑体" pitchFamily="2" charset="-122"/>
          <a:ea typeface="黑体" pitchFamily="2" charset="-122"/>
        </a:defRPr>
      </a:lvl8pPr>
      <a:lvl9pPr marL="1828800" algn="l" rtl="0" fontAlgn="base">
        <a:spcBef>
          <a:spcPct val="0"/>
        </a:spcBef>
        <a:spcAft>
          <a:spcPct val="0"/>
        </a:spcAft>
        <a:defRPr sz="3200">
          <a:solidFill>
            <a:srgbClr val="800080"/>
          </a:solidFill>
          <a:latin typeface="黑体" pitchFamily="2" charset="-122"/>
          <a:ea typeface="黑体" pitchFamily="2" charset="-122"/>
        </a:defRPr>
      </a:lvl9pPr>
    </p:titleStyle>
    <p:bodyStyle>
      <a:lvl1pPr marL="342900" indent="-342900" algn="l" rtl="0" eaLnBrk="0" fontAlgn="base" hangingPunct="0">
        <a:spcBef>
          <a:spcPct val="20000"/>
        </a:spcBef>
        <a:spcAft>
          <a:spcPct val="0"/>
        </a:spcAft>
        <a:buSzPct val="75000"/>
        <a:buFont typeface="Wingdings" pitchFamily="2" charset="2"/>
        <a:buChar char="u"/>
        <a:defRPr sz="2000" kern="1200" baseline="0">
          <a:solidFill>
            <a:schemeClr val="tx1"/>
          </a:solidFill>
          <a:latin typeface="Times New Roman" panose="02020603050405020304" pitchFamily="18" charset="0"/>
          <a:ea typeface="宋体" pitchFamily="2" charset="-122"/>
          <a:cs typeface="+mn-cs"/>
        </a:defRPr>
      </a:lvl1pPr>
      <a:lvl2pPr marL="742950" indent="-285750" algn="l" rtl="0" eaLnBrk="0" fontAlgn="base" hangingPunct="0">
        <a:spcBef>
          <a:spcPct val="20000"/>
        </a:spcBef>
        <a:spcAft>
          <a:spcPct val="0"/>
        </a:spcAft>
        <a:buFont typeface="Arial" pitchFamily="34" charset="0"/>
        <a:buChar char="–"/>
        <a:defRPr sz="2000" kern="1200" baseline="0">
          <a:solidFill>
            <a:schemeClr val="tx1"/>
          </a:solidFill>
          <a:latin typeface="Times New Roman" panose="02020603050405020304" pitchFamily="18" charset="0"/>
          <a:ea typeface="宋体" pitchFamily="2" charset="-122"/>
          <a:cs typeface="+mn-cs"/>
        </a:defRPr>
      </a:lvl2pPr>
      <a:lvl3pPr marL="1143000" indent="-228600" algn="l" rtl="0" eaLnBrk="0" fontAlgn="base" hangingPunct="0">
        <a:spcBef>
          <a:spcPct val="20000"/>
        </a:spcBef>
        <a:spcAft>
          <a:spcPct val="0"/>
        </a:spcAft>
        <a:buFont typeface="Arial" pitchFamily="34" charset="0"/>
        <a:buChar char="•"/>
        <a:defRPr sz="2400" kern="1200" baseline="0">
          <a:solidFill>
            <a:schemeClr val="tx1"/>
          </a:solidFill>
          <a:latin typeface="Times New Roman" panose="02020603050405020304" pitchFamily="18" charset="0"/>
          <a:ea typeface="宋体" pitchFamily="2" charset="-122"/>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Times New Roman" panose="02020603050405020304" pitchFamily="18" charset="0"/>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Times New Roman" panose="02020603050405020304" pitchFamily="18"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emf"/><Relationship Id="rId1" Type="http://schemas.openxmlformats.org/officeDocument/2006/relationships/slideLayout" Target="../slideLayouts/slideLayout2.xml"/><Relationship Id="rId4" Type="http://schemas.openxmlformats.org/officeDocument/2006/relationships/image" Target="../media/image17.emf"/></Relationships>
</file>

<file path=ppt/slides/_rels/slide11.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20.emf"/><Relationship Id="rId1" Type="http://schemas.openxmlformats.org/officeDocument/2006/relationships/slideLayout" Target="../slideLayouts/slideLayout2.xml"/><Relationship Id="rId5" Type="http://schemas.openxmlformats.org/officeDocument/2006/relationships/image" Target="../media/image23.emf"/><Relationship Id="rId4" Type="http://schemas.openxmlformats.org/officeDocument/2006/relationships/image" Target="../media/image22.em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image" Target="../media/image24.emf"/><Relationship Id="rId1" Type="http://schemas.openxmlformats.org/officeDocument/2006/relationships/slideLayout" Target="../slideLayouts/slideLayout2.xml"/><Relationship Id="rId4" Type="http://schemas.openxmlformats.org/officeDocument/2006/relationships/image" Target="../media/image26.emf"/></Relationships>
</file>

<file path=ppt/slides/_rels/slide16.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image" Target="../media/image27.emf"/><Relationship Id="rId1" Type="http://schemas.openxmlformats.org/officeDocument/2006/relationships/slideLayout" Target="../slideLayouts/slideLayout2.xml"/><Relationship Id="rId5" Type="http://schemas.openxmlformats.org/officeDocument/2006/relationships/image" Target="../media/image30.emf"/><Relationship Id="rId4" Type="http://schemas.openxmlformats.org/officeDocument/2006/relationships/image" Target="../media/image29.emf"/></Relationships>
</file>

<file path=ppt/slides/_rels/slide17.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image" Target="../media/image31.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Layout" Target="../slideLayouts/slideLayout2.xml"/><Relationship Id="rId4" Type="http://schemas.openxmlformats.org/officeDocument/2006/relationships/image" Target="../media/image3.emf"/></Relationships>
</file>

<file path=ppt/slides/_rels/slide4.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slideLayout" Target="../slideLayouts/slideLayout2.xml"/><Relationship Id="rId4" Type="http://schemas.openxmlformats.org/officeDocument/2006/relationships/image" Target="../media/image6.emf"/></Relationships>
</file>

<file path=ppt/slides/_rels/slide5.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emf"/><Relationship Id="rId1" Type="http://schemas.openxmlformats.org/officeDocument/2006/relationships/slideLayout" Target="../slideLayouts/slideLayout2.xml"/><Relationship Id="rId5" Type="http://schemas.openxmlformats.org/officeDocument/2006/relationships/image" Target="../media/image12.emf"/><Relationship Id="rId4" Type="http://schemas.openxmlformats.org/officeDocument/2006/relationships/image" Target="../media/image11.emf"/></Relationships>
</file>

<file path=ppt/slides/_rels/slide9.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3.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p:cNvSpPr>
          <p:nvPr>
            <p:ph type="ctrTitle"/>
          </p:nvPr>
        </p:nvSpPr>
        <p:spPr>
          <a:xfrm>
            <a:off x="684213" y="1989138"/>
            <a:ext cx="8105775" cy="1223838"/>
          </a:xfrm>
        </p:spPr>
        <p:txBody>
          <a:bodyPr>
            <a:normAutofit/>
          </a:bodyPr>
          <a:lstStyle/>
          <a:p>
            <a:pPr eaLnBrk="1" hangingPunct="1"/>
            <a:r>
              <a:rPr lang="zh-CN" altLang="en-US" sz="4000" dirty="0"/>
              <a:t>第</a:t>
            </a:r>
            <a:r>
              <a:rPr lang="en-US" altLang="zh-CN" sz="4000" dirty="0"/>
              <a:t>9</a:t>
            </a:r>
            <a:r>
              <a:rPr lang="zh-CN" altLang="en-US" sz="4000" dirty="0"/>
              <a:t>讲  风险偏好与投资储蓄行为</a:t>
            </a:r>
          </a:p>
        </p:txBody>
      </p:sp>
      <p:sp>
        <p:nvSpPr>
          <p:cNvPr id="4099" name="副标题 2"/>
          <p:cNvSpPr>
            <a:spLocks noGrp="1"/>
          </p:cNvSpPr>
          <p:nvPr>
            <p:ph type="subTitle" idx="1"/>
          </p:nvPr>
        </p:nvSpPr>
        <p:spPr>
          <a:xfrm>
            <a:off x="827088" y="3357563"/>
            <a:ext cx="7993062" cy="1857375"/>
          </a:xfrm>
        </p:spPr>
        <p:txBody>
          <a:bodyPr/>
          <a:lstStyle/>
          <a:p>
            <a:pPr eaLnBrk="1" hangingPunct="1"/>
            <a:endParaRPr lang="en-US" altLang="zh-CN" dirty="0">
              <a:latin typeface="Arial" pitchFamily="34" charset="0"/>
            </a:endParaRPr>
          </a:p>
          <a:p>
            <a:pPr eaLnBrk="1" hangingPunct="1"/>
            <a:endParaRPr lang="en-US" altLang="zh-CN" sz="2400" dirty="0">
              <a:latin typeface="Arial" pitchFamily="34" charset="0"/>
            </a:endParaRPr>
          </a:p>
          <a:p>
            <a:pPr eaLnBrk="1" hangingPunct="1"/>
            <a:r>
              <a:rPr lang="zh-CN" altLang="en-US" sz="2400" dirty="0">
                <a:latin typeface="Arial" pitchFamily="34" charset="0"/>
              </a:rPr>
              <a:t>徐高  </a:t>
            </a:r>
            <a:r>
              <a:rPr lang="zh-CN" altLang="en-US" dirty="0">
                <a:latin typeface="Arial" pitchFamily="34" charset="0"/>
              </a:rPr>
              <a:t>博士</a:t>
            </a:r>
            <a:endParaRPr lang="en-US" altLang="zh-CN" dirty="0">
              <a:latin typeface="Arial" pitchFamily="34" charset="0"/>
            </a:endParaRPr>
          </a:p>
          <a:p>
            <a:pPr eaLnBrk="1" hangingPunct="1"/>
            <a:endParaRPr lang="zh-CN" altLang="en-US" sz="1800" dirty="0">
              <a:latin typeface="Arial" pitchFamily="34" charset="0"/>
            </a:endParaRPr>
          </a:p>
          <a:p>
            <a:pPr eaLnBrk="1" hangingPunct="1"/>
            <a:endParaRPr lang="zh-CN" altLang="en-US" sz="1600" dirty="0">
              <a:latin typeface="Arial"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038DB92-5241-4EEA-ADFF-2116AB2FAED9}"/>
              </a:ext>
            </a:extLst>
          </p:cNvPr>
          <p:cNvSpPr>
            <a:spLocks noGrp="1"/>
          </p:cNvSpPr>
          <p:nvPr>
            <p:ph type="title"/>
          </p:nvPr>
        </p:nvSpPr>
        <p:spPr/>
        <p:txBody>
          <a:bodyPr/>
          <a:lstStyle/>
          <a:p>
            <a:br>
              <a:rPr lang="en-US" altLang="zh-CN" dirty="0"/>
            </a:br>
            <a:r>
              <a:rPr lang="en-US" altLang="zh-CN" sz="2000" dirty="0"/>
              <a:t>9.2 </a:t>
            </a:r>
            <a:r>
              <a:rPr lang="zh-CN" altLang="en-US" sz="2000" dirty="0"/>
              <a:t>风险资产上的投资量</a:t>
            </a:r>
            <a:br>
              <a:rPr lang="zh-CN" altLang="zh-CN" sz="2000" dirty="0"/>
            </a:br>
            <a:r>
              <a:rPr lang="zh-CN" altLang="en-US" dirty="0"/>
              <a:t>命题</a:t>
            </a:r>
            <a:r>
              <a:rPr lang="en-US" altLang="zh-CN" dirty="0"/>
              <a:t>9.2</a:t>
            </a:r>
            <a:r>
              <a:rPr lang="zh-CN" altLang="en-US" dirty="0"/>
              <a:t>（</a:t>
            </a:r>
            <a:r>
              <a:rPr lang="en-US" altLang="zh-CN" dirty="0" err="1"/>
              <a:t>i</a:t>
            </a:r>
            <a:r>
              <a:rPr lang="zh-CN" altLang="en-US" dirty="0"/>
              <a:t>）必要性部分之证明（续</a:t>
            </a:r>
            <a:r>
              <a:rPr lang="en-US" altLang="zh-CN" dirty="0"/>
              <a:t>2</a:t>
            </a:r>
            <a:r>
              <a:rPr lang="zh-CN" altLang="en-US" dirty="0"/>
              <a:t>）</a:t>
            </a:r>
          </a:p>
        </p:txBody>
      </p:sp>
      <p:sp>
        <p:nvSpPr>
          <p:cNvPr id="3" name="内容占位符 2">
            <a:extLst>
              <a:ext uri="{FF2B5EF4-FFF2-40B4-BE49-F238E27FC236}">
                <a16:creationId xmlns:a16="http://schemas.microsoft.com/office/drawing/2014/main" id="{E50FA5CF-195C-4B13-8885-777090C4455F}"/>
              </a:ext>
            </a:extLst>
          </p:cNvPr>
          <p:cNvSpPr>
            <a:spLocks noGrp="1"/>
          </p:cNvSpPr>
          <p:nvPr>
            <p:ph idx="1"/>
          </p:nvPr>
        </p:nvSpPr>
        <p:spPr/>
        <p:txBody>
          <a:bodyPr/>
          <a:lstStyle/>
          <a:p>
            <a:r>
              <a:rPr lang="zh-CN" altLang="en-US" b="1" dirty="0"/>
              <a:t>证明（续）：</a:t>
            </a:r>
            <a:r>
              <a:rPr lang="zh-CN" altLang="zh-CN" dirty="0"/>
              <a:t>由于边际效用</a:t>
            </a:r>
            <a:r>
              <a:rPr lang="en-US" altLang="zh-CN" i="1" dirty="0"/>
              <a:t>u'(</a:t>
            </a:r>
            <a:r>
              <a:rPr lang="en-US" altLang="zh-CN" i="1" dirty="0" err="1"/>
              <a:t>w</a:t>
            </a:r>
            <a:r>
              <a:rPr lang="en-US" altLang="zh-CN" i="1" baseline="-25000" dirty="0" err="1"/>
              <a:t>n</a:t>
            </a:r>
            <a:r>
              <a:rPr lang="en-US" altLang="zh-CN" i="1" dirty="0"/>
              <a:t>)</a:t>
            </a:r>
            <a:r>
              <a:rPr lang="zh-CN" altLang="zh-CN" dirty="0"/>
              <a:t>总是正的，所以对任何</a:t>
            </a:r>
            <a:r>
              <a:rPr lang="en-US" altLang="zh-CN" i="1" dirty="0"/>
              <a:t>n</a:t>
            </a:r>
            <a:r>
              <a:rPr lang="zh-CN" altLang="zh-CN" dirty="0"/>
              <a:t>都有</a:t>
            </a:r>
            <a:endParaRPr lang="en-US" altLang="zh-CN" dirty="0"/>
          </a:p>
          <a:p>
            <a:endParaRPr lang="en-US" altLang="zh-CN" dirty="0"/>
          </a:p>
          <a:p>
            <a:pPr marL="360000" indent="0">
              <a:buNone/>
            </a:pPr>
            <a:r>
              <a:rPr lang="zh-CN" altLang="zh-CN" dirty="0"/>
              <a:t>又由于风险资产的回报率不是无风险利率，所以在某些可能性下，会有</a:t>
            </a:r>
            <a:r>
              <a:rPr lang="en-US" altLang="zh-CN" i="1" dirty="0" err="1"/>
              <a:t>r</a:t>
            </a:r>
            <a:r>
              <a:rPr lang="en-US" altLang="zh-CN" i="1" baseline="-25000" dirty="0" err="1"/>
              <a:t>n</a:t>
            </a:r>
            <a:r>
              <a:rPr lang="en-US" altLang="zh-CN" i="1" dirty="0" err="1"/>
              <a:t>≠r</a:t>
            </a:r>
            <a:r>
              <a:rPr lang="en-US" altLang="zh-CN" i="1" baseline="-25000" dirty="0" err="1"/>
              <a:t>f</a:t>
            </a:r>
            <a:r>
              <a:rPr lang="zh-CN" altLang="zh-CN" dirty="0"/>
              <a:t>。在这种可能性下，上面的不等号取严格不等号。于是</a:t>
            </a:r>
            <a:endParaRPr lang="en-US" altLang="zh-CN" dirty="0"/>
          </a:p>
          <a:p>
            <a:endParaRPr lang="en-US" altLang="zh-CN" dirty="0"/>
          </a:p>
          <a:p>
            <a:pPr marL="360000" indent="0">
              <a:buNone/>
            </a:pPr>
            <a:r>
              <a:rPr lang="zh-CN" altLang="zh-CN" dirty="0"/>
              <a:t>上面这个不等式的右边可以再写回期望符号，并将其中常数提出，从而得到</a:t>
            </a:r>
            <a:endParaRPr lang="en-US" altLang="zh-CN" dirty="0"/>
          </a:p>
          <a:p>
            <a:endParaRPr lang="en-US" altLang="zh-CN" dirty="0"/>
          </a:p>
          <a:p>
            <a:endParaRPr lang="en-US" altLang="zh-CN" dirty="0"/>
          </a:p>
          <a:p>
            <a:pPr marL="360000" indent="0">
              <a:buNone/>
            </a:pPr>
            <a:r>
              <a:rPr lang="zh-CN" altLang="zh-CN" dirty="0"/>
              <a:t>上面最后等于</a:t>
            </a:r>
            <a:r>
              <a:rPr lang="en-US" altLang="zh-CN" dirty="0"/>
              <a:t>0</a:t>
            </a:r>
            <a:r>
              <a:rPr lang="zh-CN" altLang="zh-CN" dirty="0"/>
              <a:t>的这一步用到了一阶条件式。所以，</a:t>
            </a:r>
            <a:r>
              <a:rPr lang="en-US" altLang="zh-CN" i="1" dirty="0"/>
              <a:t>E[u’’(͠w)(͠r-r</a:t>
            </a:r>
            <a:r>
              <a:rPr lang="en-US" altLang="zh-CN" i="1" baseline="-25000" dirty="0"/>
              <a:t>f</a:t>
            </a:r>
            <a:r>
              <a:rPr lang="en-US" altLang="zh-CN" i="1" dirty="0"/>
              <a:t>)]&gt;</a:t>
            </a:r>
            <a:r>
              <a:rPr lang="en-US" altLang="zh-CN" dirty="0"/>
              <a:t>0</a:t>
            </a:r>
            <a:r>
              <a:rPr lang="zh-CN" altLang="zh-CN" dirty="0"/>
              <a:t>，从而</a:t>
            </a:r>
            <a:r>
              <a:rPr lang="en-US" altLang="zh-CN" i="1" dirty="0"/>
              <a:t>da</a:t>
            </a:r>
            <a:r>
              <a:rPr lang="en-US" altLang="zh-CN" i="1" baseline="30000" dirty="0"/>
              <a:t>*</a:t>
            </a:r>
            <a:r>
              <a:rPr lang="en-US" altLang="zh-CN" i="1" dirty="0"/>
              <a:t>/dw</a:t>
            </a:r>
            <a:r>
              <a:rPr lang="en-US" altLang="zh-CN" baseline="-25000" dirty="0"/>
              <a:t>0</a:t>
            </a:r>
            <a:r>
              <a:rPr lang="en-US" altLang="zh-CN" i="1" dirty="0"/>
              <a:t>&gt;</a:t>
            </a:r>
            <a:r>
              <a:rPr lang="en-US" altLang="zh-CN" dirty="0"/>
              <a:t>0</a:t>
            </a:r>
            <a:r>
              <a:rPr lang="zh-CN" altLang="zh-CN" dirty="0"/>
              <a:t>。这样便证明了</a:t>
            </a:r>
            <a:r>
              <a:rPr lang="en-US" altLang="zh-CN" dirty="0"/>
              <a:t>DARA</a:t>
            </a:r>
            <a:r>
              <a:rPr lang="zh-CN" altLang="zh-CN" dirty="0"/>
              <a:t>情形下的</a:t>
            </a:r>
            <a:r>
              <a:rPr lang="zh-CN" altLang="en-US" dirty="0"/>
              <a:t>必要性</a:t>
            </a:r>
            <a:r>
              <a:rPr lang="zh-CN" altLang="zh-CN" dirty="0"/>
              <a:t>结论。</a:t>
            </a:r>
            <a:r>
              <a:rPr lang="en-US" altLang="zh-CN" dirty="0"/>
              <a:t>CARA</a:t>
            </a:r>
            <a:r>
              <a:rPr lang="zh-CN" altLang="zh-CN" dirty="0"/>
              <a:t>与</a:t>
            </a:r>
            <a:r>
              <a:rPr lang="en-US" altLang="zh-CN" dirty="0"/>
              <a:t>IARA</a:t>
            </a:r>
            <a:r>
              <a:rPr lang="zh-CN" altLang="zh-CN" dirty="0"/>
              <a:t>情形类似可证。</a:t>
            </a:r>
            <a:r>
              <a:rPr lang="en-US" altLang="zh-CN" dirty="0"/>
              <a:t>■</a:t>
            </a:r>
            <a:endParaRPr lang="zh-CN" altLang="zh-CN" dirty="0"/>
          </a:p>
          <a:p>
            <a:endParaRPr lang="zh-CN" altLang="zh-CN" dirty="0"/>
          </a:p>
          <a:p>
            <a:endParaRPr lang="en-US" altLang="zh-CN" dirty="0"/>
          </a:p>
          <a:p>
            <a:endParaRPr lang="zh-CN" altLang="en-US" dirty="0"/>
          </a:p>
        </p:txBody>
      </p:sp>
      <p:sp>
        <p:nvSpPr>
          <p:cNvPr id="4" name="灯片编号占位符 3">
            <a:extLst>
              <a:ext uri="{FF2B5EF4-FFF2-40B4-BE49-F238E27FC236}">
                <a16:creationId xmlns:a16="http://schemas.microsoft.com/office/drawing/2014/main" id="{7A4C351F-BB8E-4016-B7AE-B97E90B9B094}"/>
              </a:ext>
            </a:extLst>
          </p:cNvPr>
          <p:cNvSpPr>
            <a:spLocks noGrp="1"/>
          </p:cNvSpPr>
          <p:nvPr>
            <p:ph type="sldNum" sz="quarter" idx="12"/>
          </p:nvPr>
        </p:nvSpPr>
        <p:spPr/>
        <p:txBody>
          <a:bodyPr/>
          <a:lstStyle/>
          <a:p>
            <a:pPr>
              <a:defRPr/>
            </a:pPr>
            <a:fld id="{DF4C29A2-310B-4614-9E82-82EDFD340A49}" type="slidenum">
              <a:rPr lang="zh-CN" altLang="en-US" smtClean="0"/>
              <a:pPr>
                <a:defRPr/>
              </a:pPr>
              <a:t>10</a:t>
            </a:fld>
            <a:endParaRPr lang="zh-CN" altLang="en-US"/>
          </a:p>
        </p:txBody>
      </p:sp>
      <p:pic>
        <p:nvPicPr>
          <p:cNvPr id="5" name="图片 4">
            <a:extLst>
              <a:ext uri="{FF2B5EF4-FFF2-40B4-BE49-F238E27FC236}">
                <a16:creationId xmlns:a16="http://schemas.microsoft.com/office/drawing/2014/main" id="{42C4D219-0EC9-4500-AC40-DE6796FCBB7A}"/>
              </a:ext>
            </a:extLst>
          </p:cNvPr>
          <p:cNvPicPr>
            <a:picLocks noChangeAspect="1"/>
          </p:cNvPicPr>
          <p:nvPr/>
        </p:nvPicPr>
        <p:blipFill>
          <a:blip r:embed="rId2"/>
          <a:stretch>
            <a:fillRect/>
          </a:stretch>
        </p:blipFill>
        <p:spPr>
          <a:xfrm>
            <a:off x="1820938" y="1844824"/>
            <a:ext cx="5502125" cy="416771"/>
          </a:xfrm>
          <a:prstGeom prst="rect">
            <a:avLst/>
          </a:prstGeom>
        </p:spPr>
      </p:pic>
      <p:pic>
        <p:nvPicPr>
          <p:cNvPr id="6" name="图片 5">
            <a:extLst>
              <a:ext uri="{FF2B5EF4-FFF2-40B4-BE49-F238E27FC236}">
                <a16:creationId xmlns:a16="http://schemas.microsoft.com/office/drawing/2014/main" id="{E4C6B970-DDBB-4BB4-9DCB-39C674021964}"/>
              </a:ext>
            </a:extLst>
          </p:cNvPr>
          <p:cNvPicPr>
            <a:picLocks noChangeAspect="1"/>
          </p:cNvPicPr>
          <p:nvPr/>
        </p:nvPicPr>
        <p:blipFill>
          <a:blip r:embed="rId3"/>
          <a:stretch>
            <a:fillRect/>
          </a:stretch>
        </p:blipFill>
        <p:spPr>
          <a:xfrm>
            <a:off x="1277830" y="2996952"/>
            <a:ext cx="6588340" cy="645765"/>
          </a:xfrm>
          <a:prstGeom prst="rect">
            <a:avLst/>
          </a:prstGeom>
        </p:spPr>
      </p:pic>
      <p:pic>
        <p:nvPicPr>
          <p:cNvPr id="8" name="图片 7">
            <a:extLst>
              <a:ext uri="{FF2B5EF4-FFF2-40B4-BE49-F238E27FC236}">
                <a16:creationId xmlns:a16="http://schemas.microsoft.com/office/drawing/2014/main" id="{B53D4F64-C372-45C5-8B84-4BC798B5BBF4}"/>
              </a:ext>
            </a:extLst>
          </p:cNvPr>
          <p:cNvPicPr>
            <a:picLocks noChangeAspect="1"/>
          </p:cNvPicPr>
          <p:nvPr/>
        </p:nvPicPr>
        <p:blipFill>
          <a:blip r:embed="rId4"/>
          <a:stretch>
            <a:fillRect/>
          </a:stretch>
        </p:blipFill>
        <p:spPr>
          <a:xfrm>
            <a:off x="1331640" y="4293096"/>
            <a:ext cx="7103951" cy="1087725"/>
          </a:xfrm>
          <a:prstGeom prst="rect">
            <a:avLst/>
          </a:prstGeom>
        </p:spPr>
      </p:pic>
    </p:spTree>
    <p:extLst>
      <p:ext uri="{BB962C8B-B14F-4D97-AF65-F5344CB8AC3E}">
        <p14:creationId xmlns:p14="http://schemas.microsoft.com/office/powerpoint/2010/main" val="8630737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D8DA26C-4E26-47A0-AF36-3545A8A4B72A}"/>
              </a:ext>
            </a:extLst>
          </p:cNvPr>
          <p:cNvSpPr>
            <a:spLocks noGrp="1"/>
          </p:cNvSpPr>
          <p:nvPr>
            <p:ph type="title"/>
          </p:nvPr>
        </p:nvSpPr>
        <p:spPr/>
        <p:txBody>
          <a:bodyPr/>
          <a:lstStyle/>
          <a:p>
            <a:r>
              <a:rPr lang="en-US" altLang="zh-CN" dirty="0"/>
              <a:t>9.3 </a:t>
            </a:r>
            <a:r>
              <a:rPr lang="zh-CN" altLang="zh-CN" dirty="0"/>
              <a:t>风险资产投资占总财富的比重</a:t>
            </a:r>
            <a:endParaRPr lang="zh-CN" altLang="en-US" dirty="0"/>
          </a:p>
        </p:txBody>
      </p:sp>
      <p:sp>
        <p:nvSpPr>
          <p:cNvPr id="3" name="内容占位符 2">
            <a:extLst>
              <a:ext uri="{FF2B5EF4-FFF2-40B4-BE49-F238E27FC236}">
                <a16:creationId xmlns:a16="http://schemas.microsoft.com/office/drawing/2014/main" id="{9075D487-8676-4E9D-B554-62D15D85674E}"/>
              </a:ext>
            </a:extLst>
          </p:cNvPr>
          <p:cNvSpPr>
            <a:spLocks noGrp="1"/>
          </p:cNvSpPr>
          <p:nvPr>
            <p:ph idx="1"/>
          </p:nvPr>
        </p:nvSpPr>
        <p:spPr/>
        <p:txBody>
          <a:bodyPr/>
          <a:lstStyle/>
          <a:p>
            <a:r>
              <a:rPr lang="zh-CN" altLang="zh-CN" dirty="0"/>
              <a:t>定义</a:t>
            </a:r>
            <a:r>
              <a:rPr lang="en-US" altLang="zh-CN" i="1" dirty="0"/>
              <a:t>a</a:t>
            </a:r>
            <a:r>
              <a:rPr lang="en-US" altLang="zh-CN" i="1" baseline="30000" dirty="0"/>
              <a:t>*</a:t>
            </a:r>
            <a:r>
              <a:rPr lang="zh-CN" altLang="zh-CN" dirty="0"/>
              <a:t>对初始财富的弹性为</a:t>
            </a:r>
            <a:r>
              <a:rPr lang="en-US" altLang="zh-CN" i="1" dirty="0"/>
              <a:t>e(w</a:t>
            </a:r>
            <a:r>
              <a:rPr lang="en-US" altLang="zh-CN" i="1" baseline="-25000" dirty="0"/>
              <a:t>0</a:t>
            </a:r>
            <a:r>
              <a:rPr lang="en-US" altLang="zh-CN" i="1" dirty="0"/>
              <a:t>)</a:t>
            </a:r>
            <a:endParaRPr lang="zh-CN" altLang="zh-CN" dirty="0"/>
          </a:p>
          <a:p>
            <a:endParaRPr lang="en-US" altLang="zh-CN" dirty="0"/>
          </a:p>
          <a:p>
            <a:r>
              <a:rPr lang="zh-CN" altLang="zh-CN" b="1" dirty="0"/>
              <a:t>命题</a:t>
            </a:r>
            <a:r>
              <a:rPr lang="en-US" altLang="zh-CN" b="1" dirty="0"/>
              <a:t>9.3</a:t>
            </a:r>
            <a:r>
              <a:rPr lang="zh-CN" altLang="zh-CN" dirty="0"/>
              <a:t>：如果</a:t>
            </a:r>
            <a:r>
              <a:rPr lang="en-US" altLang="zh-CN" i="1" dirty="0"/>
              <a:t>a</a:t>
            </a:r>
            <a:r>
              <a:rPr lang="en-US" altLang="zh-CN" i="1" baseline="30000" dirty="0"/>
              <a:t>*</a:t>
            </a:r>
            <a:r>
              <a:rPr lang="zh-CN" altLang="zh-CN" dirty="0"/>
              <a:t>是优化一阶条件</a:t>
            </a:r>
            <a:r>
              <a:rPr lang="zh-CN" altLang="en-US" dirty="0"/>
              <a:t>（</a:t>
            </a:r>
            <a:r>
              <a:rPr lang="en-US" altLang="zh-CN" dirty="0"/>
              <a:t>9.1</a:t>
            </a:r>
            <a:r>
              <a:rPr lang="zh-CN" altLang="en-US" dirty="0"/>
              <a:t>）</a:t>
            </a:r>
            <a:r>
              <a:rPr lang="zh-CN" altLang="zh-CN" dirty="0"/>
              <a:t>式的解，</a:t>
            </a:r>
            <a:r>
              <a:rPr lang="en-US" altLang="zh-CN" i="1" dirty="0" err="1"/>
              <a:t>Er</a:t>
            </a:r>
            <a:r>
              <a:rPr lang="en-US" altLang="zh-CN" i="1" dirty="0"/>
              <a:t>̃&gt;r</a:t>
            </a:r>
            <a:r>
              <a:rPr lang="en-US" altLang="zh-CN" i="1" baseline="-25000" dirty="0"/>
              <a:t>f</a:t>
            </a:r>
            <a:r>
              <a:rPr lang="zh-CN" altLang="zh-CN" dirty="0"/>
              <a:t>，投资者风险厌恶且其效用函数二阶可导（</a:t>
            </a:r>
            <a:r>
              <a:rPr lang="en-US" altLang="zh-CN" i="1" dirty="0"/>
              <a:t>u''(•)&lt;</a:t>
            </a:r>
            <a:r>
              <a:rPr lang="en-US" altLang="zh-CN" dirty="0"/>
              <a:t>0</a:t>
            </a:r>
            <a:r>
              <a:rPr lang="zh-CN" altLang="zh-CN" dirty="0"/>
              <a:t>），那么有以下</a:t>
            </a:r>
            <a:r>
              <a:rPr lang="en-US" altLang="zh-CN" dirty="0"/>
              <a:t>3</a:t>
            </a:r>
            <a:r>
              <a:rPr lang="zh-CN" altLang="zh-CN" dirty="0"/>
              <a:t>个等价关系成立：</a:t>
            </a:r>
          </a:p>
          <a:p>
            <a:pPr marL="0" indent="0">
              <a:buNone/>
            </a:pPr>
            <a:r>
              <a:rPr lang="en-US" altLang="zh-CN" dirty="0"/>
              <a:t>	(</a:t>
            </a:r>
            <a:r>
              <a:rPr lang="en-US" altLang="zh-CN" dirty="0" err="1"/>
              <a:t>i</a:t>
            </a:r>
            <a:r>
              <a:rPr lang="en-US" altLang="zh-CN" dirty="0"/>
              <a:t>)   </a:t>
            </a:r>
            <a:r>
              <a:rPr lang="en-US" altLang="zh-CN" i="1" dirty="0"/>
              <a:t>e(w</a:t>
            </a:r>
            <a:r>
              <a:rPr lang="en-US" altLang="zh-CN" baseline="-25000" dirty="0"/>
              <a:t>0</a:t>
            </a:r>
            <a:r>
              <a:rPr lang="en-US" altLang="zh-CN" i="1" dirty="0"/>
              <a:t>)&gt;</a:t>
            </a:r>
            <a:r>
              <a:rPr lang="en-US" altLang="zh-CN" dirty="0"/>
              <a:t>1</a:t>
            </a:r>
            <a:r>
              <a:rPr lang="zh-CN" altLang="zh-CN" dirty="0"/>
              <a:t>当且仅当</a:t>
            </a:r>
            <a:r>
              <a:rPr lang="en-US" altLang="zh-CN" i="1" dirty="0"/>
              <a:t>R'</a:t>
            </a:r>
            <a:r>
              <a:rPr lang="en-US" altLang="zh-CN" i="1" baseline="-25000" dirty="0"/>
              <a:t>R</a:t>
            </a:r>
            <a:r>
              <a:rPr lang="en-US" altLang="zh-CN" i="1" dirty="0"/>
              <a:t>(•)&lt;</a:t>
            </a:r>
            <a:r>
              <a:rPr lang="en-US" altLang="zh-CN" dirty="0"/>
              <a:t>0</a:t>
            </a:r>
            <a:r>
              <a:rPr lang="zh-CN" altLang="zh-CN" dirty="0"/>
              <a:t>（</a:t>
            </a:r>
            <a:r>
              <a:rPr lang="en-US" altLang="zh-CN" dirty="0"/>
              <a:t>DRRA</a:t>
            </a:r>
            <a:r>
              <a:rPr lang="zh-CN" altLang="zh-CN" dirty="0"/>
              <a:t>）</a:t>
            </a:r>
          </a:p>
          <a:p>
            <a:pPr marL="0" indent="0">
              <a:buNone/>
            </a:pPr>
            <a:r>
              <a:rPr lang="en-US" altLang="zh-CN" dirty="0"/>
              <a:t>	(ii)   </a:t>
            </a:r>
            <a:r>
              <a:rPr lang="en-US" altLang="zh-CN" i="1" dirty="0"/>
              <a:t>e(w</a:t>
            </a:r>
            <a:r>
              <a:rPr lang="en-US" altLang="zh-CN" baseline="-25000" dirty="0"/>
              <a:t>0</a:t>
            </a:r>
            <a:r>
              <a:rPr lang="en-US" altLang="zh-CN" i="1" dirty="0"/>
              <a:t>)=</a:t>
            </a:r>
            <a:r>
              <a:rPr lang="en-US" altLang="zh-CN" dirty="0"/>
              <a:t>1</a:t>
            </a:r>
            <a:r>
              <a:rPr lang="zh-CN" altLang="zh-CN" dirty="0"/>
              <a:t>当且仅当</a:t>
            </a:r>
            <a:r>
              <a:rPr lang="en-US" altLang="zh-CN" i="1" dirty="0"/>
              <a:t>R'</a:t>
            </a:r>
            <a:r>
              <a:rPr lang="en-US" altLang="zh-CN" i="1" baseline="-25000" dirty="0"/>
              <a:t>R</a:t>
            </a:r>
            <a:r>
              <a:rPr lang="en-US" altLang="zh-CN" i="1" dirty="0"/>
              <a:t>(•)=</a:t>
            </a:r>
            <a:r>
              <a:rPr lang="en-US" altLang="zh-CN" dirty="0"/>
              <a:t>0</a:t>
            </a:r>
            <a:r>
              <a:rPr lang="zh-CN" altLang="zh-CN" dirty="0"/>
              <a:t>（</a:t>
            </a:r>
            <a:r>
              <a:rPr lang="en-US" altLang="zh-CN" dirty="0"/>
              <a:t>CRRA</a:t>
            </a:r>
            <a:r>
              <a:rPr lang="zh-CN" altLang="zh-CN" dirty="0"/>
              <a:t>）</a:t>
            </a:r>
          </a:p>
          <a:p>
            <a:pPr marL="0" indent="0">
              <a:buNone/>
            </a:pPr>
            <a:r>
              <a:rPr lang="en-US" altLang="zh-CN" dirty="0"/>
              <a:t>	(iii)   </a:t>
            </a:r>
            <a:r>
              <a:rPr lang="en-US" altLang="zh-CN" i="1" dirty="0"/>
              <a:t>e(w</a:t>
            </a:r>
            <a:r>
              <a:rPr lang="en-US" altLang="zh-CN" baseline="-25000" dirty="0"/>
              <a:t>0</a:t>
            </a:r>
            <a:r>
              <a:rPr lang="en-US" altLang="zh-CN" i="1" dirty="0"/>
              <a:t>)&lt;</a:t>
            </a:r>
            <a:r>
              <a:rPr lang="en-US" altLang="zh-CN" dirty="0"/>
              <a:t>1</a:t>
            </a:r>
            <a:r>
              <a:rPr lang="zh-CN" altLang="zh-CN" dirty="0"/>
              <a:t>当且仅当</a:t>
            </a:r>
            <a:r>
              <a:rPr lang="en-US" altLang="zh-CN" i="1" dirty="0"/>
              <a:t>R'</a:t>
            </a:r>
            <a:r>
              <a:rPr lang="en-US" altLang="zh-CN" i="1" baseline="-25000" dirty="0"/>
              <a:t>R</a:t>
            </a:r>
            <a:r>
              <a:rPr lang="en-US" altLang="zh-CN" i="1" dirty="0"/>
              <a:t>(•)&gt;</a:t>
            </a:r>
            <a:r>
              <a:rPr lang="en-US" altLang="zh-CN" dirty="0"/>
              <a:t>0</a:t>
            </a:r>
            <a:r>
              <a:rPr lang="zh-CN" altLang="zh-CN" dirty="0"/>
              <a:t>（</a:t>
            </a:r>
            <a:r>
              <a:rPr lang="en-US" altLang="zh-CN" dirty="0"/>
              <a:t>IRRA</a:t>
            </a:r>
            <a:r>
              <a:rPr lang="zh-CN" altLang="zh-CN" dirty="0"/>
              <a:t>）</a:t>
            </a:r>
            <a:endParaRPr lang="en-US" altLang="zh-CN" dirty="0"/>
          </a:p>
          <a:p>
            <a:r>
              <a:rPr lang="en-US" altLang="zh-CN" dirty="0"/>
              <a:t>CRRA</a:t>
            </a:r>
            <a:r>
              <a:rPr lang="zh-CN" altLang="en-US" dirty="0"/>
              <a:t>与现实世界更相符</a:t>
            </a:r>
            <a:endParaRPr lang="en-US" altLang="zh-CN" dirty="0"/>
          </a:p>
          <a:p>
            <a:pPr lvl="1"/>
            <a:r>
              <a:rPr lang="zh-CN" altLang="zh-CN" dirty="0"/>
              <a:t>当投资者是相对风险厌恶程度不变时（</a:t>
            </a:r>
            <a:r>
              <a:rPr lang="en-US" altLang="zh-CN" dirty="0"/>
              <a:t>CRRA</a:t>
            </a:r>
            <a:r>
              <a:rPr lang="zh-CN" altLang="zh-CN" dirty="0"/>
              <a:t>），其投资在风险资产上的财富比例不随财富的变化而变化，是一个常数</a:t>
            </a:r>
            <a:endParaRPr lang="en-US" altLang="zh-CN" dirty="0"/>
          </a:p>
          <a:p>
            <a:pPr lvl="1"/>
            <a:r>
              <a:rPr lang="zh-CN" altLang="zh-CN" dirty="0"/>
              <a:t>在现实</a:t>
            </a:r>
            <a:r>
              <a:rPr lang="zh-CN" altLang="en-US" dirty="0"/>
              <a:t>世界的持续经济增长中（财富随之持续增长）</a:t>
            </a:r>
            <a:r>
              <a:rPr lang="zh-CN" altLang="zh-CN" dirty="0"/>
              <a:t>，投资在风险资产上的财富比例大致保持不变</a:t>
            </a:r>
            <a:r>
              <a:rPr lang="zh-CN" altLang="en-US" dirty="0"/>
              <a:t>，与</a:t>
            </a:r>
            <a:r>
              <a:rPr lang="en-US" altLang="zh-CN" dirty="0"/>
              <a:t>CRRA</a:t>
            </a:r>
            <a:r>
              <a:rPr lang="zh-CN" altLang="en-US" dirty="0"/>
              <a:t>的结论更相近</a:t>
            </a:r>
            <a:endParaRPr lang="zh-CN" altLang="zh-CN" dirty="0"/>
          </a:p>
          <a:p>
            <a:endParaRPr lang="zh-CN" altLang="en-US" dirty="0"/>
          </a:p>
        </p:txBody>
      </p:sp>
      <p:sp>
        <p:nvSpPr>
          <p:cNvPr id="4" name="灯片编号占位符 3">
            <a:extLst>
              <a:ext uri="{FF2B5EF4-FFF2-40B4-BE49-F238E27FC236}">
                <a16:creationId xmlns:a16="http://schemas.microsoft.com/office/drawing/2014/main" id="{9E138CD4-6B3B-4E02-8192-62CD50EE7308}"/>
              </a:ext>
            </a:extLst>
          </p:cNvPr>
          <p:cNvSpPr>
            <a:spLocks noGrp="1"/>
          </p:cNvSpPr>
          <p:nvPr>
            <p:ph type="sldNum" sz="quarter" idx="12"/>
          </p:nvPr>
        </p:nvSpPr>
        <p:spPr/>
        <p:txBody>
          <a:bodyPr/>
          <a:lstStyle/>
          <a:p>
            <a:pPr>
              <a:defRPr/>
            </a:pPr>
            <a:fld id="{DF4C29A2-310B-4614-9E82-82EDFD340A49}" type="slidenum">
              <a:rPr lang="zh-CN" altLang="en-US" smtClean="0"/>
              <a:pPr>
                <a:defRPr/>
              </a:pPr>
              <a:t>11</a:t>
            </a:fld>
            <a:endParaRPr lang="zh-CN" altLang="en-US"/>
          </a:p>
        </p:txBody>
      </p:sp>
      <p:pic>
        <p:nvPicPr>
          <p:cNvPr id="5" name="图片 4">
            <a:extLst>
              <a:ext uri="{FF2B5EF4-FFF2-40B4-BE49-F238E27FC236}">
                <a16:creationId xmlns:a16="http://schemas.microsoft.com/office/drawing/2014/main" id="{B54440AC-36BD-44AC-B28F-F779AE00C5BD}"/>
              </a:ext>
            </a:extLst>
          </p:cNvPr>
          <p:cNvPicPr>
            <a:picLocks noChangeAspect="1"/>
          </p:cNvPicPr>
          <p:nvPr/>
        </p:nvPicPr>
        <p:blipFill>
          <a:blip r:embed="rId2"/>
          <a:stretch>
            <a:fillRect/>
          </a:stretch>
        </p:blipFill>
        <p:spPr>
          <a:xfrm>
            <a:off x="3206208" y="1772816"/>
            <a:ext cx="2731584" cy="686985"/>
          </a:xfrm>
          <a:prstGeom prst="rect">
            <a:avLst/>
          </a:prstGeom>
        </p:spPr>
      </p:pic>
    </p:spTree>
    <p:extLst>
      <p:ext uri="{BB962C8B-B14F-4D97-AF65-F5344CB8AC3E}">
        <p14:creationId xmlns:p14="http://schemas.microsoft.com/office/powerpoint/2010/main" val="3268129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153494-13DE-475D-8243-34875C79696B}"/>
              </a:ext>
            </a:extLst>
          </p:cNvPr>
          <p:cNvSpPr>
            <a:spLocks noGrp="1"/>
          </p:cNvSpPr>
          <p:nvPr>
            <p:ph type="title"/>
          </p:nvPr>
        </p:nvSpPr>
        <p:spPr/>
        <p:txBody>
          <a:bodyPr/>
          <a:lstStyle/>
          <a:p>
            <a:r>
              <a:rPr lang="en-US" altLang="zh-CN" dirty="0"/>
              <a:t>9.4 </a:t>
            </a:r>
            <a:r>
              <a:rPr lang="zh-CN" altLang="zh-CN" dirty="0"/>
              <a:t>风险中性投资者的特例</a:t>
            </a:r>
            <a:endParaRPr lang="zh-CN" altLang="en-US" dirty="0"/>
          </a:p>
        </p:txBody>
      </p:sp>
      <p:sp>
        <p:nvSpPr>
          <p:cNvPr id="3" name="内容占位符 2">
            <a:extLst>
              <a:ext uri="{FF2B5EF4-FFF2-40B4-BE49-F238E27FC236}">
                <a16:creationId xmlns:a16="http://schemas.microsoft.com/office/drawing/2014/main" id="{24F84A11-DDF8-4DB3-BB0D-9017F7104F30}"/>
              </a:ext>
            </a:extLst>
          </p:cNvPr>
          <p:cNvSpPr>
            <a:spLocks noGrp="1"/>
          </p:cNvSpPr>
          <p:nvPr>
            <p:ph idx="1"/>
          </p:nvPr>
        </p:nvSpPr>
        <p:spPr/>
        <p:txBody>
          <a:bodyPr/>
          <a:lstStyle/>
          <a:p>
            <a:r>
              <a:rPr lang="zh-CN" altLang="zh-CN" dirty="0"/>
              <a:t>风险中性投资者</a:t>
            </a:r>
            <a:r>
              <a:rPr lang="zh-CN" altLang="en-US" dirty="0"/>
              <a:t>具有</a:t>
            </a:r>
            <a:r>
              <a:rPr lang="zh-CN" altLang="zh-CN" dirty="0"/>
              <a:t>线性的效用函数</a:t>
            </a:r>
            <a:r>
              <a:rPr lang="zh-CN" altLang="en-US" dirty="0"/>
              <a:t>：</a:t>
            </a:r>
            <a:r>
              <a:rPr lang="en-US" altLang="zh-CN" i="1" dirty="0"/>
              <a:t>u(c)=αc</a:t>
            </a:r>
            <a:r>
              <a:rPr lang="zh-CN" altLang="en-US" dirty="0"/>
              <a:t>，</a:t>
            </a:r>
            <a:r>
              <a:rPr lang="en-US" altLang="zh-CN" i="1" dirty="0"/>
              <a:t> u'(•)=α</a:t>
            </a:r>
            <a:r>
              <a:rPr lang="zh-CN" altLang="zh-CN" dirty="0"/>
              <a:t>，</a:t>
            </a:r>
            <a:r>
              <a:rPr lang="en-US" altLang="zh-CN" i="1" dirty="0"/>
              <a:t>u''(•)=</a:t>
            </a:r>
            <a:r>
              <a:rPr lang="en-US" altLang="zh-CN" dirty="0"/>
              <a:t>0</a:t>
            </a:r>
          </a:p>
          <a:p>
            <a:r>
              <a:rPr lang="zh-CN" altLang="en-US" dirty="0"/>
              <a:t>风险中性投资者的组合优化问题</a:t>
            </a:r>
            <a:endParaRPr lang="en-US" altLang="zh-CN" dirty="0"/>
          </a:p>
          <a:p>
            <a:endParaRPr lang="en-US" altLang="zh-CN" dirty="0"/>
          </a:p>
          <a:p>
            <a:endParaRPr lang="en-US" altLang="zh-CN" dirty="0"/>
          </a:p>
          <a:p>
            <a:endParaRPr lang="en-US" altLang="zh-CN" dirty="0"/>
          </a:p>
          <a:p>
            <a:r>
              <a:rPr lang="zh-CN" altLang="zh-CN" dirty="0"/>
              <a:t>只要</a:t>
            </a:r>
            <a:r>
              <a:rPr lang="en-US" altLang="zh-CN" i="1" dirty="0"/>
              <a:t>E(r̃)&gt;r</a:t>
            </a:r>
            <a:r>
              <a:rPr lang="en-US" altLang="zh-CN" i="1" baseline="-25000" dirty="0"/>
              <a:t>f</a:t>
            </a:r>
            <a:r>
              <a:rPr lang="zh-CN" altLang="zh-CN" dirty="0"/>
              <a:t>，风险中性投资者会尽可能多地买入风险资产</a:t>
            </a:r>
            <a:endParaRPr lang="en-US" altLang="zh-CN" dirty="0"/>
          </a:p>
          <a:p>
            <a:r>
              <a:rPr lang="zh-CN" altLang="zh-CN" dirty="0"/>
              <a:t>如果</a:t>
            </a:r>
            <a:r>
              <a:rPr lang="zh-CN" altLang="en-US" dirty="0"/>
              <a:t>风险中性投资者</a:t>
            </a:r>
            <a:r>
              <a:rPr lang="zh-CN" altLang="zh-CN" dirty="0"/>
              <a:t>可以以无风险利率随意借贷，那就会借入尽可能多的钱投入到风险资产上。在这种情况下，风险中性投资者会承担社会中所有的风险，而给其他风险厌恶的投资者提供无风险资产的供给</a:t>
            </a:r>
            <a:endParaRPr lang="zh-CN" altLang="en-US" dirty="0"/>
          </a:p>
        </p:txBody>
      </p:sp>
      <p:sp>
        <p:nvSpPr>
          <p:cNvPr id="4" name="灯片编号占位符 3">
            <a:extLst>
              <a:ext uri="{FF2B5EF4-FFF2-40B4-BE49-F238E27FC236}">
                <a16:creationId xmlns:a16="http://schemas.microsoft.com/office/drawing/2014/main" id="{B18CB65F-02F6-4944-B987-3B9A4F0CDB33}"/>
              </a:ext>
            </a:extLst>
          </p:cNvPr>
          <p:cNvSpPr>
            <a:spLocks noGrp="1"/>
          </p:cNvSpPr>
          <p:nvPr>
            <p:ph type="sldNum" sz="quarter" idx="12"/>
          </p:nvPr>
        </p:nvSpPr>
        <p:spPr/>
        <p:txBody>
          <a:bodyPr/>
          <a:lstStyle/>
          <a:p>
            <a:pPr>
              <a:defRPr/>
            </a:pPr>
            <a:fld id="{DF4C29A2-310B-4614-9E82-82EDFD340A49}" type="slidenum">
              <a:rPr lang="zh-CN" altLang="en-US" smtClean="0"/>
              <a:pPr>
                <a:defRPr/>
              </a:pPr>
              <a:t>12</a:t>
            </a:fld>
            <a:endParaRPr lang="zh-CN" altLang="en-US"/>
          </a:p>
        </p:txBody>
      </p:sp>
      <p:pic>
        <p:nvPicPr>
          <p:cNvPr id="5" name="图片 4">
            <a:extLst>
              <a:ext uri="{FF2B5EF4-FFF2-40B4-BE49-F238E27FC236}">
                <a16:creationId xmlns:a16="http://schemas.microsoft.com/office/drawing/2014/main" id="{213B6429-681A-408A-8CC7-13CD42043BC7}"/>
              </a:ext>
            </a:extLst>
          </p:cNvPr>
          <p:cNvPicPr>
            <a:picLocks noChangeAspect="1"/>
          </p:cNvPicPr>
          <p:nvPr/>
        </p:nvPicPr>
        <p:blipFill>
          <a:blip r:embed="rId2"/>
          <a:stretch>
            <a:fillRect/>
          </a:stretch>
        </p:blipFill>
        <p:spPr>
          <a:xfrm>
            <a:off x="2342276" y="2397503"/>
            <a:ext cx="4459448" cy="959489"/>
          </a:xfrm>
          <a:prstGeom prst="rect">
            <a:avLst/>
          </a:prstGeom>
        </p:spPr>
      </p:pic>
    </p:spTree>
    <p:extLst>
      <p:ext uri="{BB962C8B-B14F-4D97-AF65-F5344CB8AC3E}">
        <p14:creationId xmlns:p14="http://schemas.microsoft.com/office/powerpoint/2010/main" val="42132133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6F920E5-4144-4B0C-A170-0812BB5EB293}"/>
              </a:ext>
            </a:extLst>
          </p:cNvPr>
          <p:cNvSpPr>
            <a:spLocks noGrp="1"/>
          </p:cNvSpPr>
          <p:nvPr>
            <p:ph type="title"/>
          </p:nvPr>
        </p:nvSpPr>
        <p:spPr/>
        <p:txBody>
          <a:bodyPr/>
          <a:lstStyle/>
          <a:p>
            <a:r>
              <a:rPr lang="en-US" altLang="zh-CN" sz="2000" dirty="0"/>
              <a:t>9.5 </a:t>
            </a:r>
            <a:r>
              <a:rPr lang="zh-CN" altLang="zh-CN" sz="2000" dirty="0"/>
              <a:t>风险与储蓄</a:t>
            </a:r>
            <a:br>
              <a:rPr lang="zh-CN" altLang="zh-CN" b="1" dirty="0"/>
            </a:br>
            <a:r>
              <a:rPr lang="zh-CN" altLang="zh-CN" dirty="0"/>
              <a:t>确定性情况</a:t>
            </a:r>
            <a:endParaRPr lang="zh-CN" altLang="en-US" dirty="0"/>
          </a:p>
        </p:txBody>
      </p:sp>
      <p:sp>
        <p:nvSpPr>
          <p:cNvPr id="3" name="内容占位符 2">
            <a:extLst>
              <a:ext uri="{FF2B5EF4-FFF2-40B4-BE49-F238E27FC236}">
                <a16:creationId xmlns:a16="http://schemas.microsoft.com/office/drawing/2014/main" id="{716313D0-2F53-4BA0-8B29-C3807FFAA7FD}"/>
              </a:ext>
            </a:extLst>
          </p:cNvPr>
          <p:cNvSpPr>
            <a:spLocks noGrp="1"/>
          </p:cNvSpPr>
          <p:nvPr>
            <p:ph idx="1"/>
          </p:nvPr>
        </p:nvSpPr>
        <p:spPr/>
        <p:txBody>
          <a:bodyPr/>
          <a:lstStyle/>
          <a:p>
            <a:r>
              <a:rPr lang="zh-CN" altLang="zh-CN" dirty="0"/>
              <a:t>消费者的优化问题</a:t>
            </a:r>
            <a:endParaRPr lang="en-US" altLang="zh-CN" dirty="0"/>
          </a:p>
          <a:p>
            <a:pPr lvl="1"/>
            <a:endParaRPr lang="en-US" altLang="zh-CN" dirty="0"/>
          </a:p>
          <a:p>
            <a:r>
              <a:rPr lang="zh-CN" altLang="en-US" dirty="0"/>
              <a:t>一阶条件</a:t>
            </a:r>
            <a:endParaRPr lang="en-US" altLang="zh-CN" dirty="0"/>
          </a:p>
          <a:p>
            <a:pPr lvl="1"/>
            <a:endParaRPr lang="en-US" altLang="zh-CN" dirty="0"/>
          </a:p>
          <a:p>
            <a:r>
              <a:rPr lang="zh-CN" altLang="zh-CN" dirty="0"/>
              <a:t>左右两边同时对</a:t>
            </a:r>
            <a:r>
              <a:rPr lang="en-US" altLang="zh-CN" i="1" dirty="0"/>
              <a:t>R</a:t>
            </a:r>
            <a:r>
              <a:rPr lang="zh-CN" altLang="zh-CN" dirty="0"/>
              <a:t>求导，并注意到</a:t>
            </a:r>
            <a:r>
              <a:rPr lang="en-US" altLang="zh-CN" i="1" dirty="0"/>
              <a:t>s</a:t>
            </a:r>
            <a:r>
              <a:rPr lang="zh-CN" altLang="zh-CN" dirty="0"/>
              <a:t>是</a:t>
            </a:r>
            <a:r>
              <a:rPr lang="en-US" altLang="zh-CN" i="1" dirty="0"/>
              <a:t>R</a:t>
            </a:r>
            <a:r>
              <a:rPr lang="zh-CN" altLang="zh-CN" dirty="0"/>
              <a:t>的函数</a:t>
            </a:r>
            <a:endParaRPr lang="en-US" altLang="zh-CN" dirty="0"/>
          </a:p>
          <a:p>
            <a:endParaRPr lang="en-US" altLang="zh-CN" dirty="0"/>
          </a:p>
          <a:p>
            <a:pPr marL="0" indent="0">
              <a:buNone/>
            </a:pPr>
            <a:r>
              <a:rPr lang="zh-CN" altLang="en-US" dirty="0"/>
              <a:t>       导数的符号由分子的符号决定</a:t>
            </a:r>
            <a:endParaRPr lang="en-US" altLang="zh-CN" dirty="0"/>
          </a:p>
          <a:p>
            <a:endParaRPr lang="en-US" altLang="zh-CN" dirty="0"/>
          </a:p>
          <a:p>
            <a:r>
              <a:rPr lang="en-US" altLang="zh-CN" i="1" dirty="0"/>
              <a:t>R</a:t>
            </a:r>
            <a:r>
              <a:rPr lang="en-US" altLang="zh-CN" i="1" baseline="-25000" dirty="0"/>
              <a:t>R</a:t>
            </a:r>
            <a:r>
              <a:rPr lang="en-US" altLang="zh-CN" i="1" dirty="0"/>
              <a:t>(</a:t>
            </a:r>
            <a:r>
              <a:rPr lang="en-US" altLang="zh-CN" i="1" dirty="0" err="1"/>
              <a:t>sR</a:t>
            </a:r>
            <a:r>
              <a:rPr lang="en-US" altLang="zh-CN" i="1" dirty="0"/>
              <a:t>)&lt;</a:t>
            </a:r>
            <a:r>
              <a:rPr lang="en-US" altLang="zh-CN" dirty="0"/>
              <a:t>1</a:t>
            </a:r>
            <a:r>
              <a:rPr lang="zh-CN" altLang="en-US" dirty="0"/>
              <a:t>（</a:t>
            </a:r>
            <a:r>
              <a:rPr lang="en-US" altLang="zh-CN" dirty="0"/>
              <a:t>&gt;1</a:t>
            </a:r>
            <a:r>
              <a:rPr lang="zh-CN" altLang="en-US" dirty="0"/>
              <a:t>）</a:t>
            </a:r>
            <a:r>
              <a:rPr lang="zh-CN" altLang="zh-CN" dirty="0"/>
              <a:t>时，</a:t>
            </a:r>
            <a:r>
              <a:rPr lang="en-US" altLang="zh-CN" i="1" dirty="0"/>
              <a:t>ds/</a:t>
            </a:r>
            <a:r>
              <a:rPr lang="en-US" altLang="zh-CN" i="1" dirty="0" err="1"/>
              <a:t>dR</a:t>
            </a:r>
            <a:r>
              <a:rPr lang="en-US" altLang="zh-CN" i="1" dirty="0"/>
              <a:t>&gt;</a:t>
            </a:r>
            <a:r>
              <a:rPr lang="en-US" altLang="zh-CN" dirty="0"/>
              <a:t>0</a:t>
            </a:r>
            <a:r>
              <a:rPr lang="zh-CN" altLang="en-US" dirty="0"/>
              <a:t>（</a:t>
            </a:r>
            <a:r>
              <a:rPr lang="en-US" altLang="zh-CN" dirty="0"/>
              <a:t>&lt;0</a:t>
            </a:r>
            <a:r>
              <a:rPr lang="zh-CN" altLang="en-US" dirty="0"/>
              <a:t>），</a:t>
            </a:r>
            <a:r>
              <a:rPr lang="zh-CN" altLang="zh-CN" dirty="0"/>
              <a:t>储蓄随回报率的增加而增加</a:t>
            </a:r>
            <a:r>
              <a:rPr lang="zh-CN" altLang="en-US" dirty="0"/>
              <a:t>（减少）</a:t>
            </a:r>
            <a:r>
              <a:rPr lang="en-US" altLang="zh-CN" dirty="0"/>
              <a:t>——</a:t>
            </a:r>
            <a:r>
              <a:rPr lang="zh-CN" altLang="en-US" dirty="0"/>
              <a:t>风险厌恶度越低，储蓄越是随着回报率率的增加而增值</a:t>
            </a:r>
            <a:endParaRPr lang="en-US" altLang="zh-CN" dirty="0"/>
          </a:p>
          <a:p>
            <a:pPr marL="0" indent="0">
              <a:buNone/>
            </a:pPr>
            <a:endParaRPr lang="en-US" altLang="zh-CN" dirty="0"/>
          </a:p>
        </p:txBody>
      </p:sp>
      <p:sp>
        <p:nvSpPr>
          <p:cNvPr id="4" name="灯片编号占位符 3">
            <a:extLst>
              <a:ext uri="{FF2B5EF4-FFF2-40B4-BE49-F238E27FC236}">
                <a16:creationId xmlns:a16="http://schemas.microsoft.com/office/drawing/2014/main" id="{E3FBDF51-20FB-4860-8AF0-7D1A9496FBB0}"/>
              </a:ext>
            </a:extLst>
          </p:cNvPr>
          <p:cNvSpPr>
            <a:spLocks noGrp="1"/>
          </p:cNvSpPr>
          <p:nvPr>
            <p:ph type="sldNum" sz="quarter" idx="12"/>
          </p:nvPr>
        </p:nvSpPr>
        <p:spPr/>
        <p:txBody>
          <a:bodyPr/>
          <a:lstStyle/>
          <a:p>
            <a:pPr>
              <a:defRPr/>
            </a:pPr>
            <a:fld id="{DF4C29A2-310B-4614-9E82-82EDFD340A49}" type="slidenum">
              <a:rPr lang="zh-CN" altLang="en-US" smtClean="0"/>
              <a:pPr>
                <a:defRPr/>
              </a:pPr>
              <a:t>13</a:t>
            </a:fld>
            <a:endParaRPr lang="zh-CN" altLang="en-US"/>
          </a:p>
        </p:txBody>
      </p:sp>
      <p:pic>
        <p:nvPicPr>
          <p:cNvPr id="5" name="图片 4">
            <a:extLst>
              <a:ext uri="{FF2B5EF4-FFF2-40B4-BE49-F238E27FC236}">
                <a16:creationId xmlns:a16="http://schemas.microsoft.com/office/drawing/2014/main" id="{AEC00740-CA66-4CE7-8BE2-D61848BC718F}"/>
              </a:ext>
            </a:extLst>
          </p:cNvPr>
          <p:cNvPicPr>
            <a:picLocks noChangeAspect="1"/>
          </p:cNvPicPr>
          <p:nvPr/>
        </p:nvPicPr>
        <p:blipFill>
          <a:blip r:embed="rId2"/>
          <a:stretch>
            <a:fillRect/>
          </a:stretch>
        </p:blipFill>
        <p:spPr>
          <a:xfrm>
            <a:off x="3541928" y="1772816"/>
            <a:ext cx="2060145" cy="416770"/>
          </a:xfrm>
          <a:prstGeom prst="rect">
            <a:avLst/>
          </a:prstGeom>
        </p:spPr>
      </p:pic>
      <p:pic>
        <p:nvPicPr>
          <p:cNvPr id="6" name="图片 5">
            <a:extLst>
              <a:ext uri="{FF2B5EF4-FFF2-40B4-BE49-F238E27FC236}">
                <a16:creationId xmlns:a16="http://schemas.microsoft.com/office/drawing/2014/main" id="{6B5362AD-0B0F-4121-BB49-BCAB4AF40358}"/>
              </a:ext>
            </a:extLst>
          </p:cNvPr>
          <p:cNvPicPr>
            <a:picLocks noChangeAspect="1"/>
          </p:cNvPicPr>
          <p:nvPr/>
        </p:nvPicPr>
        <p:blipFill>
          <a:blip r:embed="rId3"/>
          <a:stretch>
            <a:fillRect/>
          </a:stretch>
        </p:blipFill>
        <p:spPr>
          <a:xfrm>
            <a:off x="3599217" y="2564904"/>
            <a:ext cx="1945566" cy="316012"/>
          </a:xfrm>
          <a:prstGeom prst="rect">
            <a:avLst/>
          </a:prstGeom>
        </p:spPr>
      </p:pic>
      <p:pic>
        <p:nvPicPr>
          <p:cNvPr id="8" name="图片 7">
            <a:extLst>
              <a:ext uri="{FF2B5EF4-FFF2-40B4-BE49-F238E27FC236}">
                <a16:creationId xmlns:a16="http://schemas.microsoft.com/office/drawing/2014/main" id="{50A24E4D-97F0-4AAB-BEAC-7BC6E9143B45}"/>
              </a:ext>
            </a:extLst>
          </p:cNvPr>
          <p:cNvPicPr>
            <a:picLocks noChangeAspect="1"/>
          </p:cNvPicPr>
          <p:nvPr/>
        </p:nvPicPr>
        <p:blipFill>
          <a:blip r:embed="rId4"/>
          <a:stretch>
            <a:fillRect/>
          </a:stretch>
        </p:blipFill>
        <p:spPr>
          <a:xfrm>
            <a:off x="3199334" y="3375328"/>
            <a:ext cx="2745333" cy="629736"/>
          </a:xfrm>
          <a:prstGeom prst="rect">
            <a:avLst/>
          </a:prstGeom>
        </p:spPr>
      </p:pic>
      <p:pic>
        <p:nvPicPr>
          <p:cNvPr id="9" name="图片 8">
            <a:extLst>
              <a:ext uri="{FF2B5EF4-FFF2-40B4-BE49-F238E27FC236}">
                <a16:creationId xmlns:a16="http://schemas.microsoft.com/office/drawing/2014/main" id="{B0FEB014-C6CD-49CC-9F7A-CC1437165FC8}"/>
              </a:ext>
            </a:extLst>
          </p:cNvPr>
          <p:cNvPicPr>
            <a:picLocks noChangeAspect="1"/>
          </p:cNvPicPr>
          <p:nvPr/>
        </p:nvPicPr>
        <p:blipFill>
          <a:blip r:embed="rId5"/>
          <a:stretch>
            <a:fillRect/>
          </a:stretch>
        </p:blipFill>
        <p:spPr>
          <a:xfrm>
            <a:off x="1427930" y="4293096"/>
            <a:ext cx="6288141" cy="686985"/>
          </a:xfrm>
          <a:prstGeom prst="rect">
            <a:avLst/>
          </a:prstGeom>
        </p:spPr>
      </p:pic>
    </p:spTree>
    <p:extLst>
      <p:ext uri="{BB962C8B-B14F-4D97-AF65-F5344CB8AC3E}">
        <p14:creationId xmlns:p14="http://schemas.microsoft.com/office/powerpoint/2010/main" val="33687164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6F920E5-4144-4B0C-A170-0812BB5EB293}"/>
              </a:ext>
            </a:extLst>
          </p:cNvPr>
          <p:cNvSpPr>
            <a:spLocks noGrp="1"/>
          </p:cNvSpPr>
          <p:nvPr>
            <p:ph type="title"/>
          </p:nvPr>
        </p:nvSpPr>
        <p:spPr/>
        <p:txBody>
          <a:bodyPr/>
          <a:lstStyle/>
          <a:p>
            <a:r>
              <a:rPr lang="en-US" altLang="zh-CN" sz="2000" dirty="0"/>
              <a:t>9.5 </a:t>
            </a:r>
            <a:r>
              <a:rPr lang="zh-CN" altLang="zh-CN" sz="2000" dirty="0"/>
              <a:t>风险与储蓄</a:t>
            </a:r>
            <a:br>
              <a:rPr lang="zh-CN" altLang="zh-CN" b="1" dirty="0"/>
            </a:br>
            <a:r>
              <a:rPr lang="zh-CN" altLang="en-US" dirty="0"/>
              <a:t>必要的说明：不同时间与状态间的平滑配置</a:t>
            </a:r>
          </a:p>
        </p:txBody>
      </p:sp>
      <p:sp>
        <p:nvSpPr>
          <p:cNvPr id="3" name="内容占位符 2">
            <a:extLst>
              <a:ext uri="{FF2B5EF4-FFF2-40B4-BE49-F238E27FC236}">
                <a16:creationId xmlns:a16="http://schemas.microsoft.com/office/drawing/2014/main" id="{716313D0-2F53-4BA0-8B29-C3807FFAA7FD}"/>
              </a:ext>
            </a:extLst>
          </p:cNvPr>
          <p:cNvSpPr>
            <a:spLocks noGrp="1"/>
          </p:cNvSpPr>
          <p:nvPr>
            <p:ph idx="1"/>
          </p:nvPr>
        </p:nvSpPr>
        <p:spPr/>
        <p:txBody>
          <a:bodyPr/>
          <a:lstStyle/>
          <a:p>
            <a:r>
              <a:rPr lang="zh-CN" altLang="zh-CN" dirty="0"/>
              <a:t>回报率的上升会给消费者带来两重影响</a:t>
            </a:r>
            <a:endParaRPr lang="en-US" altLang="zh-CN" dirty="0"/>
          </a:p>
          <a:p>
            <a:pPr lvl="1"/>
            <a:r>
              <a:rPr lang="zh-CN" altLang="zh-CN" dirty="0"/>
              <a:t>替代效应（</a:t>
            </a:r>
            <a:r>
              <a:rPr lang="en-US" altLang="zh-CN" dirty="0"/>
              <a:t>substitution effect</a:t>
            </a:r>
            <a:r>
              <a:rPr lang="zh-CN" altLang="zh-CN" dirty="0"/>
              <a:t>）</a:t>
            </a:r>
            <a:r>
              <a:rPr lang="zh-CN" altLang="en-US" dirty="0"/>
              <a:t>：</a:t>
            </a:r>
            <a:r>
              <a:rPr lang="en-US" altLang="zh-CN" i="1" dirty="0"/>
              <a:t>R</a:t>
            </a:r>
            <a:r>
              <a:rPr lang="zh-CN" altLang="zh-CN" dirty="0"/>
              <a:t>越高，今天的储蓄在明天产生的财富更多，促使消费者今天多储蓄、少消费</a:t>
            </a:r>
            <a:endParaRPr lang="en-US" altLang="zh-CN" dirty="0"/>
          </a:p>
          <a:p>
            <a:pPr lvl="1"/>
            <a:r>
              <a:rPr lang="zh-CN" altLang="zh-CN" dirty="0"/>
              <a:t>收入效应（</a:t>
            </a:r>
            <a:r>
              <a:rPr lang="en-US" altLang="zh-CN" dirty="0"/>
              <a:t>income effect</a:t>
            </a:r>
            <a:r>
              <a:rPr lang="zh-CN" altLang="zh-CN" dirty="0"/>
              <a:t>） </a:t>
            </a:r>
            <a:r>
              <a:rPr lang="zh-CN" altLang="en-US" dirty="0"/>
              <a:t>：</a:t>
            </a:r>
            <a:r>
              <a:rPr lang="en-US" altLang="zh-CN" i="1" dirty="0"/>
              <a:t>R</a:t>
            </a:r>
            <a:r>
              <a:rPr lang="zh-CN" altLang="zh-CN" dirty="0"/>
              <a:t>越高，今明两天可用来消费的总财富就更多，今天就应该消费更多</a:t>
            </a:r>
            <a:r>
              <a:rPr lang="zh-CN" altLang="en-US" dirty="0"/>
              <a:t>、储蓄更少</a:t>
            </a:r>
            <a:endParaRPr lang="en-US" altLang="zh-CN" dirty="0"/>
          </a:p>
          <a:p>
            <a:r>
              <a:rPr lang="zh-CN" altLang="en-US" dirty="0"/>
              <a:t>对</a:t>
            </a:r>
            <a:r>
              <a:rPr lang="zh-CN" altLang="zh-CN" dirty="0"/>
              <a:t>风险厌恶度高的人</a:t>
            </a:r>
            <a:r>
              <a:rPr lang="zh-CN" altLang="en-US" dirty="0"/>
              <a:t>来说，收入效应更占优</a:t>
            </a:r>
            <a:endParaRPr lang="en-US" altLang="zh-CN" dirty="0"/>
          </a:p>
          <a:p>
            <a:pPr lvl="1"/>
            <a:r>
              <a:rPr lang="zh-CN" altLang="en-US" dirty="0"/>
              <a:t>风险厌恶度高</a:t>
            </a:r>
            <a:r>
              <a:rPr lang="zh-CN" altLang="en-US" dirty="0">
                <a:cs typeface="Times New Roman" panose="02020603050405020304" pitchFamily="18" charset="0"/>
              </a:rPr>
              <a:t>→（</a:t>
            </a:r>
            <a:r>
              <a:rPr lang="zh-CN" altLang="zh-CN" dirty="0"/>
              <a:t>跨</a:t>
            </a:r>
            <a:r>
              <a:rPr lang="zh-CN" altLang="en-US" dirty="0"/>
              <a:t>时间和跨</a:t>
            </a:r>
            <a:r>
              <a:rPr lang="zh-CN" altLang="zh-CN" dirty="0"/>
              <a:t>状态</a:t>
            </a:r>
            <a:r>
              <a:rPr lang="zh-CN" altLang="en-US" dirty="0"/>
              <a:t>）</a:t>
            </a:r>
            <a:r>
              <a:rPr lang="zh-CN" altLang="zh-CN" b="1" dirty="0"/>
              <a:t>平滑</a:t>
            </a:r>
            <a:r>
              <a:rPr lang="zh-CN" altLang="en-US" b="1" dirty="0"/>
              <a:t>消费</a:t>
            </a:r>
            <a:r>
              <a:rPr lang="zh-CN" altLang="zh-CN" dirty="0"/>
              <a:t>意愿强</a:t>
            </a:r>
            <a:r>
              <a:rPr lang="zh-CN" altLang="en-US" dirty="0">
                <a:cs typeface="Times New Roman" panose="02020603050405020304" pitchFamily="18" charset="0"/>
              </a:rPr>
              <a:t>→</a:t>
            </a:r>
            <a:r>
              <a:rPr lang="zh-CN" altLang="en-US" dirty="0"/>
              <a:t>更愿意因为未来消费的增加而增加当前消费（减少当前储蓄）</a:t>
            </a:r>
            <a:r>
              <a:rPr lang="zh-CN" altLang="en-US" dirty="0">
                <a:cs typeface="Times New Roman" panose="02020603050405020304" pitchFamily="18" charset="0"/>
              </a:rPr>
              <a:t> →储蓄回报率越高、储蓄越少</a:t>
            </a:r>
            <a:endParaRPr lang="en-US" altLang="zh-CN" dirty="0">
              <a:cs typeface="Times New Roman" panose="02020603050405020304" pitchFamily="18" charset="0"/>
            </a:endParaRPr>
          </a:p>
          <a:p>
            <a:pPr lvl="1"/>
            <a:r>
              <a:rPr lang="zh-CN" altLang="en-US" dirty="0"/>
              <a:t>风险厌恶度低</a:t>
            </a:r>
            <a:r>
              <a:rPr lang="zh-CN" altLang="en-US" dirty="0">
                <a:cs typeface="Times New Roman" panose="02020603050405020304" pitchFamily="18" charset="0"/>
              </a:rPr>
              <a:t>→（</a:t>
            </a:r>
            <a:r>
              <a:rPr lang="zh-CN" altLang="zh-CN" dirty="0"/>
              <a:t>跨</a:t>
            </a:r>
            <a:r>
              <a:rPr lang="zh-CN" altLang="en-US" dirty="0"/>
              <a:t>时间和跨</a:t>
            </a:r>
            <a:r>
              <a:rPr lang="zh-CN" altLang="zh-CN" dirty="0"/>
              <a:t>状态</a:t>
            </a:r>
            <a:r>
              <a:rPr lang="zh-CN" altLang="en-US" dirty="0"/>
              <a:t>）</a:t>
            </a:r>
            <a:r>
              <a:rPr lang="zh-CN" altLang="zh-CN" b="1" dirty="0"/>
              <a:t>平滑</a:t>
            </a:r>
            <a:r>
              <a:rPr lang="zh-CN" altLang="en-US" b="1" dirty="0"/>
              <a:t>消费</a:t>
            </a:r>
            <a:r>
              <a:rPr lang="zh-CN" altLang="zh-CN" dirty="0"/>
              <a:t>意愿</a:t>
            </a:r>
            <a:r>
              <a:rPr lang="zh-CN" altLang="en-US" dirty="0"/>
              <a:t>弱</a:t>
            </a:r>
            <a:r>
              <a:rPr lang="zh-CN" altLang="en-US" dirty="0">
                <a:cs typeface="Times New Roman" panose="02020603050405020304" pitchFamily="18" charset="0"/>
              </a:rPr>
              <a:t>→</a:t>
            </a:r>
            <a:r>
              <a:rPr lang="zh-CN" altLang="en-US" dirty="0"/>
              <a:t>更不愿意因为未来消费的增加而增加当前消费（减少当前储蓄）</a:t>
            </a:r>
            <a:r>
              <a:rPr lang="zh-CN" altLang="en-US" dirty="0">
                <a:cs typeface="Times New Roman" panose="02020603050405020304" pitchFamily="18" charset="0"/>
              </a:rPr>
              <a:t> →储蓄回报率越高、储蓄越替代效应越占优，储蓄越多</a:t>
            </a:r>
            <a:endParaRPr lang="en-US" altLang="zh-CN" dirty="0">
              <a:cs typeface="Times New Roman" panose="02020603050405020304" pitchFamily="18" charset="0"/>
            </a:endParaRPr>
          </a:p>
          <a:p>
            <a:r>
              <a:rPr lang="zh-CN" altLang="en-US" dirty="0"/>
              <a:t>不同的经济力量（跨时平滑消费与跨状态平滑消费）对应相同的控制参数（相对风险规避系数）</a:t>
            </a:r>
            <a:r>
              <a:rPr lang="en-US" altLang="zh-CN" dirty="0"/>
              <a:t>——</a:t>
            </a:r>
            <a:r>
              <a:rPr lang="zh-CN" altLang="en-US" dirty="0"/>
              <a:t>应该会带来问题吧？</a:t>
            </a:r>
            <a:endParaRPr lang="en-US" altLang="zh-CN" dirty="0"/>
          </a:p>
        </p:txBody>
      </p:sp>
      <p:sp>
        <p:nvSpPr>
          <p:cNvPr id="4" name="灯片编号占位符 3">
            <a:extLst>
              <a:ext uri="{FF2B5EF4-FFF2-40B4-BE49-F238E27FC236}">
                <a16:creationId xmlns:a16="http://schemas.microsoft.com/office/drawing/2014/main" id="{E3FBDF51-20FB-4860-8AF0-7D1A9496FBB0}"/>
              </a:ext>
            </a:extLst>
          </p:cNvPr>
          <p:cNvSpPr>
            <a:spLocks noGrp="1"/>
          </p:cNvSpPr>
          <p:nvPr>
            <p:ph type="sldNum" sz="quarter" idx="12"/>
          </p:nvPr>
        </p:nvSpPr>
        <p:spPr/>
        <p:txBody>
          <a:bodyPr/>
          <a:lstStyle/>
          <a:p>
            <a:pPr>
              <a:defRPr/>
            </a:pPr>
            <a:fld id="{DF4C29A2-310B-4614-9E82-82EDFD340A49}" type="slidenum">
              <a:rPr lang="zh-CN" altLang="en-US" smtClean="0"/>
              <a:pPr>
                <a:defRPr/>
              </a:pPr>
              <a:t>14</a:t>
            </a:fld>
            <a:endParaRPr lang="zh-CN" altLang="en-US"/>
          </a:p>
        </p:txBody>
      </p:sp>
    </p:spTree>
    <p:extLst>
      <p:ext uri="{BB962C8B-B14F-4D97-AF65-F5344CB8AC3E}">
        <p14:creationId xmlns:p14="http://schemas.microsoft.com/office/powerpoint/2010/main" val="6595926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6F920E5-4144-4B0C-A170-0812BB5EB293}"/>
              </a:ext>
            </a:extLst>
          </p:cNvPr>
          <p:cNvSpPr>
            <a:spLocks noGrp="1"/>
          </p:cNvSpPr>
          <p:nvPr>
            <p:ph type="title"/>
          </p:nvPr>
        </p:nvSpPr>
        <p:spPr/>
        <p:txBody>
          <a:bodyPr/>
          <a:lstStyle/>
          <a:p>
            <a:r>
              <a:rPr lang="en-US" altLang="zh-CN" sz="2000" dirty="0"/>
              <a:t>9.5 </a:t>
            </a:r>
            <a:r>
              <a:rPr lang="zh-CN" altLang="zh-CN" sz="2000" dirty="0"/>
              <a:t>风险与储蓄</a:t>
            </a:r>
            <a:br>
              <a:rPr lang="zh-CN" altLang="zh-CN" b="1" dirty="0"/>
            </a:br>
            <a:r>
              <a:rPr lang="zh-CN" altLang="en-US" dirty="0"/>
              <a:t>不确定状况下的储蓄</a:t>
            </a:r>
          </a:p>
        </p:txBody>
      </p:sp>
      <p:sp>
        <p:nvSpPr>
          <p:cNvPr id="3" name="内容占位符 2">
            <a:extLst>
              <a:ext uri="{FF2B5EF4-FFF2-40B4-BE49-F238E27FC236}">
                <a16:creationId xmlns:a16="http://schemas.microsoft.com/office/drawing/2014/main" id="{716313D0-2F53-4BA0-8B29-C3807FFAA7FD}"/>
              </a:ext>
            </a:extLst>
          </p:cNvPr>
          <p:cNvSpPr>
            <a:spLocks noGrp="1"/>
          </p:cNvSpPr>
          <p:nvPr>
            <p:ph idx="1"/>
          </p:nvPr>
        </p:nvSpPr>
        <p:spPr/>
        <p:txBody>
          <a:bodyPr/>
          <a:lstStyle/>
          <a:p>
            <a:r>
              <a:rPr lang="zh-CN" altLang="zh-CN" dirty="0"/>
              <a:t>资产的总回报率</a:t>
            </a:r>
            <a:r>
              <a:rPr lang="en-US" altLang="zh-CN" i="1" dirty="0"/>
              <a:t>R̃</a:t>
            </a:r>
            <a:r>
              <a:rPr lang="zh-CN" altLang="zh-CN" dirty="0"/>
              <a:t>是一个随机变量</a:t>
            </a:r>
            <a:r>
              <a:rPr lang="zh-CN" altLang="en-US" dirty="0"/>
              <a:t>，</a:t>
            </a:r>
            <a:r>
              <a:rPr lang="zh-CN" altLang="zh-CN" dirty="0"/>
              <a:t>当</a:t>
            </a:r>
            <a:r>
              <a:rPr lang="en-US" altLang="zh-CN" i="1" dirty="0"/>
              <a:t>R̃</a:t>
            </a:r>
            <a:r>
              <a:rPr lang="zh-CN" altLang="zh-CN" dirty="0"/>
              <a:t>的风险变大</a:t>
            </a:r>
            <a:r>
              <a:rPr lang="zh-CN" altLang="en-US" dirty="0"/>
              <a:t>时</a:t>
            </a:r>
            <a:r>
              <a:rPr lang="zh-CN" altLang="zh-CN" dirty="0"/>
              <a:t>储蓄会怎样变化</a:t>
            </a:r>
            <a:r>
              <a:rPr lang="zh-CN" altLang="en-US" dirty="0"/>
              <a:t>？</a:t>
            </a:r>
            <a:endParaRPr lang="en-US" altLang="zh-CN" dirty="0"/>
          </a:p>
          <a:p>
            <a:r>
              <a:rPr lang="zh-CN" altLang="en-US" dirty="0"/>
              <a:t>消费者优化问题</a:t>
            </a:r>
            <a:endParaRPr lang="en-US" altLang="zh-CN" dirty="0"/>
          </a:p>
          <a:p>
            <a:r>
              <a:rPr lang="zh-CN" altLang="zh-CN" dirty="0"/>
              <a:t>一阶条件为</a:t>
            </a:r>
            <a:endParaRPr lang="en-US" altLang="zh-CN" dirty="0"/>
          </a:p>
          <a:p>
            <a:r>
              <a:rPr lang="zh-CN" altLang="zh-CN" dirty="0"/>
              <a:t>定义函数</a:t>
            </a:r>
            <a:r>
              <a:rPr lang="en-US" altLang="zh-CN" i="1" dirty="0"/>
              <a:t>g(R)</a:t>
            </a:r>
            <a:r>
              <a:rPr lang="zh-CN" altLang="zh-CN" i="1" dirty="0"/>
              <a:t>≡</a:t>
            </a:r>
            <a:r>
              <a:rPr lang="en-US" altLang="zh-CN" i="1" dirty="0"/>
              <a:t>Ru‘(</a:t>
            </a:r>
            <a:r>
              <a:rPr lang="en-US" altLang="zh-CN" i="1" dirty="0" err="1"/>
              <a:t>sR</a:t>
            </a:r>
            <a:r>
              <a:rPr lang="en-US" altLang="zh-CN" i="1" dirty="0"/>
              <a:t>)</a:t>
            </a:r>
            <a:r>
              <a:rPr lang="zh-CN" altLang="zh-CN" dirty="0"/>
              <a:t>，要使</a:t>
            </a:r>
            <a:r>
              <a:rPr lang="en-US" altLang="zh-CN" i="1" dirty="0"/>
              <a:t>R̃</a:t>
            </a:r>
            <a:r>
              <a:rPr lang="zh-CN" altLang="zh-CN" dirty="0"/>
              <a:t>的波动方差变大后</a:t>
            </a:r>
            <a:r>
              <a:rPr lang="zh-CN" altLang="en-US" dirty="0"/>
              <a:t>储蓄</a:t>
            </a:r>
            <a:r>
              <a:rPr lang="en-US" altLang="zh-CN" i="1" dirty="0"/>
              <a:t>s</a:t>
            </a:r>
            <a:r>
              <a:rPr lang="zh-CN" altLang="en-US" dirty="0"/>
              <a:t>增加，</a:t>
            </a:r>
            <a:r>
              <a:rPr lang="en-US" altLang="zh-CN" i="1" dirty="0"/>
              <a:t>g(R)</a:t>
            </a:r>
            <a:r>
              <a:rPr lang="zh-CN" altLang="en-US" dirty="0"/>
              <a:t>需要</a:t>
            </a:r>
            <a:r>
              <a:rPr lang="zh-CN" altLang="zh-CN" dirty="0"/>
              <a:t>是个凸函数（</a:t>
            </a:r>
            <a:r>
              <a:rPr lang="en-US" altLang="zh-CN" i="1" dirty="0"/>
              <a:t>g''(R)&gt;</a:t>
            </a:r>
            <a:r>
              <a:rPr lang="en-US" altLang="zh-CN" dirty="0"/>
              <a:t>0</a:t>
            </a:r>
            <a:r>
              <a:rPr lang="zh-CN" altLang="zh-CN" dirty="0"/>
              <a:t>）</a:t>
            </a:r>
            <a:endParaRPr lang="en-US" altLang="zh-CN" dirty="0"/>
          </a:p>
          <a:p>
            <a:endParaRPr lang="en-US" altLang="zh-CN" dirty="0"/>
          </a:p>
        </p:txBody>
      </p:sp>
      <p:sp>
        <p:nvSpPr>
          <p:cNvPr id="4" name="灯片编号占位符 3">
            <a:extLst>
              <a:ext uri="{FF2B5EF4-FFF2-40B4-BE49-F238E27FC236}">
                <a16:creationId xmlns:a16="http://schemas.microsoft.com/office/drawing/2014/main" id="{E3FBDF51-20FB-4860-8AF0-7D1A9496FBB0}"/>
              </a:ext>
            </a:extLst>
          </p:cNvPr>
          <p:cNvSpPr>
            <a:spLocks noGrp="1"/>
          </p:cNvSpPr>
          <p:nvPr>
            <p:ph type="sldNum" sz="quarter" idx="12"/>
          </p:nvPr>
        </p:nvSpPr>
        <p:spPr/>
        <p:txBody>
          <a:bodyPr/>
          <a:lstStyle/>
          <a:p>
            <a:pPr>
              <a:defRPr/>
            </a:pPr>
            <a:fld id="{DF4C29A2-310B-4614-9E82-82EDFD340A49}" type="slidenum">
              <a:rPr lang="zh-CN" altLang="en-US" smtClean="0"/>
              <a:pPr>
                <a:defRPr/>
              </a:pPr>
              <a:t>15</a:t>
            </a:fld>
            <a:endParaRPr lang="zh-CN" altLang="en-US"/>
          </a:p>
        </p:txBody>
      </p:sp>
      <p:pic>
        <p:nvPicPr>
          <p:cNvPr id="5" name="图片 4">
            <a:extLst>
              <a:ext uri="{FF2B5EF4-FFF2-40B4-BE49-F238E27FC236}">
                <a16:creationId xmlns:a16="http://schemas.microsoft.com/office/drawing/2014/main" id="{EE802F36-6A47-47F9-B40D-5B2E4E6CE997}"/>
              </a:ext>
            </a:extLst>
          </p:cNvPr>
          <p:cNvPicPr>
            <a:picLocks noChangeAspect="1"/>
          </p:cNvPicPr>
          <p:nvPr/>
        </p:nvPicPr>
        <p:blipFill>
          <a:blip r:embed="rId2"/>
          <a:stretch>
            <a:fillRect/>
          </a:stretch>
        </p:blipFill>
        <p:spPr>
          <a:xfrm>
            <a:off x="3327663" y="1844824"/>
            <a:ext cx="2488674" cy="460279"/>
          </a:xfrm>
          <a:prstGeom prst="rect">
            <a:avLst/>
          </a:prstGeom>
        </p:spPr>
      </p:pic>
      <p:pic>
        <p:nvPicPr>
          <p:cNvPr id="6" name="图片 5">
            <a:extLst>
              <a:ext uri="{FF2B5EF4-FFF2-40B4-BE49-F238E27FC236}">
                <a16:creationId xmlns:a16="http://schemas.microsoft.com/office/drawing/2014/main" id="{5639A764-5699-49BF-B4EA-90035AB433F0}"/>
              </a:ext>
            </a:extLst>
          </p:cNvPr>
          <p:cNvPicPr>
            <a:picLocks noChangeAspect="1"/>
          </p:cNvPicPr>
          <p:nvPr/>
        </p:nvPicPr>
        <p:blipFill>
          <a:blip r:embed="rId3"/>
          <a:stretch>
            <a:fillRect/>
          </a:stretch>
        </p:blipFill>
        <p:spPr>
          <a:xfrm>
            <a:off x="3406723" y="2292149"/>
            <a:ext cx="2330555" cy="416771"/>
          </a:xfrm>
          <a:prstGeom prst="rect">
            <a:avLst/>
          </a:prstGeom>
        </p:spPr>
      </p:pic>
      <p:pic>
        <p:nvPicPr>
          <p:cNvPr id="7" name="图片 6">
            <a:extLst>
              <a:ext uri="{FF2B5EF4-FFF2-40B4-BE49-F238E27FC236}">
                <a16:creationId xmlns:a16="http://schemas.microsoft.com/office/drawing/2014/main" id="{96CF185F-D697-4B21-B8B5-A8062F8FAEC1}"/>
              </a:ext>
            </a:extLst>
          </p:cNvPr>
          <p:cNvPicPr/>
          <p:nvPr/>
        </p:nvPicPr>
        <p:blipFill>
          <a:blip r:embed="rId4"/>
          <a:srcRect/>
          <a:stretch>
            <a:fillRect/>
          </a:stretch>
        </p:blipFill>
        <p:spPr bwMode="auto">
          <a:xfrm>
            <a:off x="1475656" y="3448729"/>
            <a:ext cx="6408712" cy="3292639"/>
          </a:xfrm>
          <a:prstGeom prst="rect">
            <a:avLst/>
          </a:prstGeom>
          <a:noFill/>
          <a:ln w="9525">
            <a:noFill/>
            <a:miter lim="800000"/>
            <a:headEnd/>
            <a:tailEnd/>
          </a:ln>
        </p:spPr>
      </p:pic>
    </p:spTree>
    <p:extLst>
      <p:ext uri="{BB962C8B-B14F-4D97-AF65-F5344CB8AC3E}">
        <p14:creationId xmlns:p14="http://schemas.microsoft.com/office/powerpoint/2010/main" val="34544274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6F920E5-4144-4B0C-A170-0812BB5EB293}"/>
              </a:ext>
            </a:extLst>
          </p:cNvPr>
          <p:cNvSpPr>
            <a:spLocks noGrp="1"/>
          </p:cNvSpPr>
          <p:nvPr>
            <p:ph type="title"/>
          </p:nvPr>
        </p:nvSpPr>
        <p:spPr/>
        <p:txBody>
          <a:bodyPr/>
          <a:lstStyle/>
          <a:p>
            <a:r>
              <a:rPr lang="en-US" altLang="zh-CN" sz="2000" dirty="0"/>
              <a:t>9.5 </a:t>
            </a:r>
            <a:r>
              <a:rPr lang="zh-CN" altLang="zh-CN" sz="2000" dirty="0"/>
              <a:t>风险与储蓄</a:t>
            </a:r>
            <a:br>
              <a:rPr lang="zh-CN" altLang="zh-CN" b="1" dirty="0"/>
            </a:br>
            <a:r>
              <a:rPr lang="zh-CN" altLang="en-US" dirty="0"/>
              <a:t>不确定状况下的储蓄（续）</a:t>
            </a:r>
          </a:p>
        </p:txBody>
      </p:sp>
      <p:sp>
        <p:nvSpPr>
          <p:cNvPr id="3" name="内容占位符 2">
            <a:extLst>
              <a:ext uri="{FF2B5EF4-FFF2-40B4-BE49-F238E27FC236}">
                <a16:creationId xmlns:a16="http://schemas.microsoft.com/office/drawing/2014/main" id="{716313D0-2F53-4BA0-8B29-C3807FFAA7FD}"/>
              </a:ext>
            </a:extLst>
          </p:cNvPr>
          <p:cNvSpPr>
            <a:spLocks noGrp="1"/>
          </p:cNvSpPr>
          <p:nvPr>
            <p:ph idx="1"/>
          </p:nvPr>
        </p:nvSpPr>
        <p:spPr/>
        <p:txBody>
          <a:bodyPr/>
          <a:lstStyle/>
          <a:p>
            <a:r>
              <a:rPr lang="zh-CN" altLang="en-US" dirty="0"/>
              <a:t>可以计算</a:t>
            </a:r>
            <a:endParaRPr lang="en-US" altLang="zh-CN" dirty="0"/>
          </a:p>
          <a:p>
            <a:pPr lvl="1"/>
            <a:endParaRPr lang="en-US" altLang="zh-CN" dirty="0"/>
          </a:p>
          <a:p>
            <a:r>
              <a:rPr lang="zh-CN" altLang="zh-CN" dirty="0"/>
              <a:t>定义</a:t>
            </a:r>
            <a:r>
              <a:rPr lang="zh-CN" altLang="zh-CN" b="1" dirty="0"/>
              <a:t>绝对审慎系数</a:t>
            </a:r>
            <a:r>
              <a:rPr lang="en-US" altLang="zh-CN" i="1" dirty="0"/>
              <a:t>P</a:t>
            </a:r>
            <a:r>
              <a:rPr lang="en-US" altLang="zh-CN" i="1" baseline="-25000" dirty="0"/>
              <a:t>A</a:t>
            </a:r>
            <a:r>
              <a:rPr lang="en-US" altLang="zh-CN" i="1" dirty="0"/>
              <a:t>(y)</a:t>
            </a:r>
            <a:r>
              <a:rPr lang="zh-CN" altLang="en-US" dirty="0"/>
              <a:t>与</a:t>
            </a:r>
            <a:r>
              <a:rPr lang="zh-CN" altLang="zh-CN" b="1" dirty="0"/>
              <a:t>相对审慎系数</a:t>
            </a:r>
            <a:r>
              <a:rPr lang="en-US" altLang="zh-CN" i="1" dirty="0"/>
              <a:t>P</a:t>
            </a:r>
            <a:r>
              <a:rPr lang="en-US" altLang="zh-CN" i="1" baseline="-25000" dirty="0"/>
              <a:t>R</a:t>
            </a:r>
            <a:r>
              <a:rPr lang="en-US" altLang="zh-CN" i="1" dirty="0"/>
              <a:t>(y)</a:t>
            </a:r>
            <a:r>
              <a:rPr lang="zh-CN" altLang="zh-CN" dirty="0"/>
              <a:t>为</a:t>
            </a:r>
            <a:endParaRPr lang="en-US" altLang="zh-CN" dirty="0"/>
          </a:p>
          <a:p>
            <a:endParaRPr lang="en-US" altLang="zh-CN" dirty="0"/>
          </a:p>
          <a:p>
            <a:pPr marL="0" indent="0">
              <a:buNone/>
            </a:pPr>
            <a:r>
              <a:rPr lang="zh-CN" altLang="en-US" dirty="0"/>
              <a:t>       有</a:t>
            </a:r>
            <a:endParaRPr lang="en-US" altLang="zh-CN" dirty="0"/>
          </a:p>
          <a:p>
            <a:pPr lvl="1"/>
            <a:endParaRPr lang="en-US" altLang="zh-CN" dirty="0"/>
          </a:p>
          <a:p>
            <a:r>
              <a:rPr lang="zh-CN" altLang="zh-CN" b="1" dirty="0"/>
              <a:t>命题</a:t>
            </a:r>
            <a:r>
              <a:rPr lang="en-US" altLang="zh-CN" b="1" dirty="0"/>
              <a:t>9.4</a:t>
            </a:r>
            <a:r>
              <a:rPr lang="zh-CN" altLang="zh-CN" b="1" dirty="0"/>
              <a:t>：</a:t>
            </a:r>
            <a:r>
              <a:rPr lang="zh-CN" altLang="zh-CN" dirty="0"/>
              <a:t>令</a:t>
            </a:r>
            <a:r>
              <a:rPr lang="en-US" altLang="zh-CN" i="1" dirty="0"/>
              <a:t>R̃</a:t>
            </a:r>
            <a:r>
              <a:rPr lang="en-US" altLang="zh-CN" i="1" baseline="-25000" dirty="0"/>
              <a:t>A</a:t>
            </a:r>
            <a:r>
              <a:rPr lang="zh-CN" altLang="zh-CN" dirty="0"/>
              <a:t>与</a:t>
            </a:r>
            <a:r>
              <a:rPr lang="en-US" altLang="zh-CN" i="1" dirty="0"/>
              <a:t>R̃</a:t>
            </a:r>
            <a:r>
              <a:rPr lang="en-US" altLang="zh-CN" i="1" baseline="-25000" dirty="0"/>
              <a:t>B</a:t>
            </a:r>
            <a:r>
              <a:rPr lang="zh-CN" altLang="zh-CN" dirty="0"/>
              <a:t>是两个随机收益，且</a:t>
            </a:r>
            <a:r>
              <a:rPr lang="en-US" altLang="zh-CN" i="1" dirty="0"/>
              <a:t>R̃</a:t>
            </a:r>
            <a:r>
              <a:rPr lang="en-US" altLang="zh-CN" i="1" baseline="-25000" dirty="0"/>
              <a:t>B</a:t>
            </a:r>
            <a:r>
              <a:rPr lang="zh-CN" altLang="zh-CN" dirty="0"/>
              <a:t>是</a:t>
            </a:r>
            <a:r>
              <a:rPr lang="en-US" altLang="zh-CN" i="1" dirty="0"/>
              <a:t>R̃</a:t>
            </a:r>
            <a:r>
              <a:rPr lang="en-US" altLang="zh-CN" i="1" baseline="-25000" dirty="0"/>
              <a:t>A</a:t>
            </a:r>
            <a:r>
              <a:rPr lang="zh-CN" altLang="zh-CN" dirty="0"/>
              <a:t>的保均展形（</a:t>
            </a:r>
            <a:r>
              <a:rPr lang="en-US" altLang="zh-CN" i="1" dirty="0"/>
              <a:t>R̃</a:t>
            </a:r>
            <a:r>
              <a:rPr lang="en-US" altLang="zh-CN" i="1" baseline="-25000" dirty="0"/>
              <a:t>B</a:t>
            </a:r>
            <a:r>
              <a:rPr lang="zh-CN" altLang="zh-CN" dirty="0"/>
              <a:t>风险更高）。若</a:t>
            </a:r>
            <a:r>
              <a:rPr lang="en-US" altLang="zh-CN" i="1" dirty="0" err="1"/>
              <a:t>s</a:t>
            </a:r>
            <a:r>
              <a:rPr lang="en-US" altLang="zh-CN" i="1" baseline="-25000" dirty="0" err="1"/>
              <a:t>A</a:t>
            </a:r>
            <a:r>
              <a:rPr lang="zh-CN" altLang="zh-CN" dirty="0"/>
              <a:t>与</a:t>
            </a:r>
            <a:r>
              <a:rPr lang="en-US" altLang="zh-CN" i="1" dirty="0" err="1"/>
              <a:t>s</a:t>
            </a:r>
            <a:r>
              <a:rPr lang="en-US" altLang="zh-CN" i="1" baseline="-25000" dirty="0" err="1"/>
              <a:t>B</a:t>
            </a:r>
            <a:r>
              <a:rPr lang="zh-CN" altLang="zh-CN" dirty="0"/>
              <a:t>分别是初始财富为</a:t>
            </a:r>
            <a:r>
              <a:rPr lang="en-US" altLang="zh-CN" i="1" dirty="0"/>
              <a:t>w</a:t>
            </a:r>
            <a:r>
              <a:rPr lang="zh-CN" altLang="zh-CN" dirty="0"/>
              <a:t>的风险厌恶投资者分别在面对</a:t>
            </a:r>
            <a:r>
              <a:rPr lang="en-US" altLang="zh-CN" i="1" dirty="0"/>
              <a:t>R̃</a:t>
            </a:r>
            <a:r>
              <a:rPr lang="en-US" altLang="zh-CN" i="1" baseline="-25000" dirty="0"/>
              <a:t>A</a:t>
            </a:r>
            <a:r>
              <a:rPr lang="zh-CN" altLang="zh-CN" dirty="0"/>
              <a:t>与</a:t>
            </a:r>
            <a:r>
              <a:rPr lang="en-US" altLang="zh-CN" i="1" dirty="0"/>
              <a:t>R̃</a:t>
            </a:r>
            <a:r>
              <a:rPr lang="en-US" altLang="zh-CN" i="1" baseline="-25000" dirty="0"/>
              <a:t>B</a:t>
            </a:r>
            <a:r>
              <a:rPr lang="zh-CN" altLang="zh-CN" dirty="0"/>
              <a:t>两种情况时做出的储蓄，那么有以下三个等价关系成立：</a:t>
            </a:r>
          </a:p>
          <a:p>
            <a:pPr marL="0" indent="0">
              <a:buNone/>
            </a:pPr>
            <a:r>
              <a:rPr lang="en-US" altLang="zh-CN" dirty="0"/>
              <a:t>	(</a:t>
            </a:r>
            <a:r>
              <a:rPr lang="en-US" altLang="zh-CN" dirty="0" err="1"/>
              <a:t>i</a:t>
            </a:r>
            <a:r>
              <a:rPr lang="en-US" altLang="zh-CN" dirty="0"/>
              <a:t>)   </a:t>
            </a:r>
            <a:r>
              <a:rPr lang="en-US" altLang="zh-CN" i="1" dirty="0" err="1"/>
              <a:t>s</a:t>
            </a:r>
            <a:r>
              <a:rPr lang="en-US" altLang="zh-CN" i="1" baseline="-25000" dirty="0" err="1"/>
              <a:t>A</a:t>
            </a:r>
            <a:r>
              <a:rPr lang="en-US" altLang="zh-CN" i="1" dirty="0"/>
              <a:t>&gt;</a:t>
            </a:r>
            <a:r>
              <a:rPr lang="en-US" altLang="zh-CN" i="1" dirty="0" err="1"/>
              <a:t>s</a:t>
            </a:r>
            <a:r>
              <a:rPr lang="en-US" altLang="zh-CN" i="1" baseline="-25000" dirty="0" err="1"/>
              <a:t>B</a:t>
            </a:r>
            <a:r>
              <a:rPr lang="zh-CN" altLang="zh-CN" dirty="0"/>
              <a:t>，当且仅当</a:t>
            </a:r>
            <a:r>
              <a:rPr lang="en-US" altLang="zh-CN" i="1" dirty="0"/>
              <a:t>P</a:t>
            </a:r>
            <a:r>
              <a:rPr lang="en-US" altLang="zh-CN" i="1" baseline="-25000" dirty="0"/>
              <a:t>R</a:t>
            </a:r>
            <a:r>
              <a:rPr lang="en-US" altLang="zh-CN" i="1" dirty="0"/>
              <a:t>(</a:t>
            </a:r>
            <a:r>
              <a:rPr lang="en-US" altLang="zh-CN" i="1" dirty="0" err="1"/>
              <a:t>sR</a:t>
            </a:r>
            <a:r>
              <a:rPr lang="en-US" altLang="zh-CN" i="1" dirty="0"/>
              <a:t>)&lt;</a:t>
            </a:r>
            <a:r>
              <a:rPr lang="en-US" altLang="zh-CN" dirty="0"/>
              <a:t>2</a:t>
            </a:r>
            <a:r>
              <a:rPr lang="zh-CN" altLang="zh-CN" dirty="0"/>
              <a:t>；</a:t>
            </a:r>
          </a:p>
          <a:p>
            <a:pPr marL="0" indent="0">
              <a:buNone/>
            </a:pPr>
            <a:r>
              <a:rPr lang="en-US" altLang="zh-CN" dirty="0"/>
              <a:t>	(ii)   </a:t>
            </a:r>
            <a:r>
              <a:rPr lang="en-US" altLang="zh-CN" i="1" dirty="0" err="1"/>
              <a:t>s</a:t>
            </a:r>
            <a:r>
              <a:rPr lang="en-US" altLang="zh-CN" i="1" baseline="-25000" dirty="0" err="1"/>
              <a:t>A</a:t>
            </a:r>
            <a:r>
              <a:rPr lang="en-US" altLang="zh-CN" i="1" dirty="0"/>
              <a:t>=</a:t>
            </a:r>
            <a:r>
              <a:rPr lang="en-US" altLang="zh-CN" i="1" dirty="0" err="1"/>
              <a:t>s</a:t>
            </a:r>
            <a:r>
              <a:rPr lang="en-US" altLang="zh-CN" i="1" baseline="-25000" dirty="0" err="1"/>
              <a:t>B</a:t>
            </a:r>
            <a:r>
              <a:rPr lang="zh-CN" altLang="zh-CN" dirty="0"/>
              <a:t>，当且仅当</a:t>
            </a:r>
            <a:r>
              <a:rPr lang="en-US" altLang="zh-CN" i="1" dirty="0"/>
              <a:t>P</a:t>
            </a:r>
            <a:r>
              <a:rPr lang="en-US" altLang="zh-CN" i="1" baseline="-25000" dirty="0"/>
              <a:t>R</a:t>
            </a:r>
            <a:r>
              <a:rPr lang="en-US" altLang="zh-CN" i="1" dirty="0"/>
              <a:t>(</a:t>
            </a:r>
            <a:r>
              <a:rPr lang="en-US" altLang="zh-CN" i="1" dirty="0" err="1"/>
              <a:t>sR</a:t>
            </a:r>
            <a:r>
              <a:rPr lang="en-US" altLang="zh-CN" i="1" dirty="0"/>
              <a:t>)=</a:t>
            </a:r>
            <a:r>
              <a:rPr lang="en-US" altLang="zh-CN" dirty="0"/>
              <a:t>2</a:t>
            </a:r>
            <a:r>
              <a:rPr lang="zh-CN" altLang="zh-CN" dirty="0"/>
              <a:t>；</a:t>
            </a:r>
          </a:p>
          <a:p>
            <a:pPr marL="0" indent="0">
              <a:buNone/>
            </a:pPr>
            <a:r>
              <a:rPr lang="en-US" altLang="zh-CN" dirty="0"/>
              <a:t>	(iii)  </a:t>
            </a:r>
            <a:r>
              <a:rPr lang="en-US" altLang="zh-CN" i="1" dirty="0" err="1"/>
              <a:t>s</a:t>
            </a:r>
            <a:r>
              <a:rPr lang="en-US" altLang="zh-CN" i="1" baseline="-25000" dirty="0" err="1"/>
              <a:t>A</a:t>
            </a:r>
            <a:r>
              <a:rPr lang="en-US" altLang="zh-CN" i="1" dirty="0"/>
              <a:t>&lt;</a:t>
            </a:r>
            <a:r>
              <a:rPr lang="en-US" altLang="zh-CN" i="1" dirty="0" err="1"/>
              <a:t>s</a:t>
            </a:r>
            <a:r>
              <a:rPr lang="en-US" altLang="zh-CN" i="1" baseline="-25000" dirty="0" err="1"/>
              <a:t>B</a:t>
            </a:r>
            <a:r>
              <a:rPr lang="zh-CN" altLang="zh-CN" dirty="0"/>
              <a:t>，当且仅当</a:t>
            </a:r>
            <a:r>
              <a:rPr lang="en-US" altLang="zh-CN" i="1" dirty="0"/>
              <a:t>P</a:t>
            </a:r>
            <a:r>
              <a:rPr lang="en-US" altLang="zh-CN" i="1" baseline="-25000" dirty="0"/>
              <a:t>R</a:t>
            </a:r>
            <a:r>
              <a:rPr lang="en-US" altLang="zh-CN" i="1" dirty="0"/>
              <a:t>(</a:t>
            </a:r>
            <a:r>
              <a:rPr lang="en-US" altLang="zh-CN" i="1" dirty="0" err="1"/>
              <a:t>sR</a:t>
            </a:r>
            <a:r>
              <a:rPr lang="en-US" altLang="zh-CN" i="1" dirty="0"/>
              <a:t>)&gt;</a:t>
            </a:r>
            <a:r>
              <a:rPr lang="en-US" altLang="zh-CN" dirty="0"/>
              <a:t>2</a:t>
            </a:r>
            <a:r>
              <a:rPr lang="zh-CN" altLang="zh-CN" dirty="0"/>
              <a:t>；</a:t>
            </a:r>
          </a:p>
          <a:p>
            <a:endParaRPr lang="zh-CN" altLang="zh-CN" dirty="0"/>
          </a:p>
          <a:p>
            <a:endParaRPr lang="zh-CN" altLang="zh-CN" dirty="0"/>
          </a:p>
          <a:p>
            <a:endParaRPr lang="en-US" altLang="zh-CN" dirty="0"/>
          </a:p>
        </p:txBody>
      </p:sp>
      <p:sp>
        <p:nvSpPr>
          <p:cNvPr id="4" name="灯片编号占位符 3">
            <a:extLst>
              <a:ext uri="{FF2B5EF4-FFF2-40B4-BE49-F238E27FC236}">
                <a16:creationId xmlns:a16="http://schemas.microsoft.com/office/drawing/2014/main" id="{E3FBDF51-20FB-4860-8AF0-7D1A9496FBB0}"/>
              </a:ext>
            </a:extLst>
          </p:cNvPr>
          <p:cNvSpPr>
            <a:spLocks noGrp="1"/>
          </p:cNvSpPr>
          <p:nvPr>
            <p:ph type="sldNum" sz="quarter" idx="12"/>
          </p:nvPr>
        </p:nvSpPr>
        <p:spPr/>
        <p:txBody>
          <a:bodyPr/>
          <a:lstStyle/>
          <a:p>
            <a:pPr>
              <a:defRPr/>
            </a:pPr>
            <a:fld id="{DF4C29A2-310B-4614-9E82-82EDFD340A49}" type="slidenum">
              <a:rPr lang="zh-CN" altLang="en-US" smtClean="0"/>
              <a:pPr>
                <a:defRPr/>
              </a:pPr>
              <a:t>16</a:t>
            </a:fld>
            <a:endParaRPr lang="zh-CN" altLang="en-US"/>
          </a:p>
        </p:txBody>
      </p:sp>
      <p:pic>
        <p:nvPicPr>
          <p:cNvPr id="8" name="图片 7">
            <a:extLst>
              <a:ext uri="{FF2B5EF4-FFF2-40B4-BE49-F238E27FC236}">
                <a16:creationId xmlns:a16="http://schemas.microsoft.com/office/drawing/2014/main" id="{E0C80A63-5AC9-4E97-934B-D7EBF7A12729}"/>
              </a:ext>
            </a:extLst>
          </p:cNvPr>
          <p:cNvPicPr>
            <a:picLocks noChangeAspect="1"/>
          </p:cNvPicPr>
          <p:nvPr/>
        </p:nvPicPr>
        <p:blipFill>
          <a:blip r:embed="rId2"/>
          <a:stretch>
            <a:fillRect/>
          </a:stretch>
        </p:blipFill>
        <p:spPr>
          <a:xfrm>
            <a:off x="3199334" y="1412776"/>
            <a:ext cx="2745333" cy="686985"/>
          </a:xfrm>
          <a:prstGeom prst="rect">
            <a:avLst/>
          </a:prstGeom>
        </p:spPr>
      </p:pic>
      <p:pic>
        <p:nvPicPr>
          <p:cNvPr id="9" name="图片 8">
            <a:extLst>
              <a:ext uri="{FF2B5EF4-FFF2-40B4-BE49-F238E27FC236}">
                <a16:creationId xmlns:a16="http://schemas.microsoft.com/office/drawing/2014/main" id="{2817A207-CEED-4C6D-B25C-8937873B856F}"/>
              </a:ext>
            </a:extLst>
          </p:cNvPr>
          <p:cNvPicPr>
            <a:picLocks noChangeAspect="1"/>
          </p:cNvPicPr>
          <p:nvPr/>
        </p:nvPicPr>
        <p:blipFill>
          <a:blip r:embed="rId3"/>
          <a:stretch>
            <a:fillRect/>
          </a:stretch>
        </p:blipFill>
        <p:spPr>
          <a:xfrm>
            <a:off x="4860032" y="2525991"/>
            <a:ext cx="1645366" cy="686985"/>
          </a:xfrm>
          <a:prstGeom prst="rect">
            <a:avLst/>
          </a:prstGeom>
        </p:spPr>
      </p:pic>
      <p:pic>
        <p:nvPicPr>
          <p:cNvPr id="10" name="图片 9">
            <a:extLst>
              <a:ext uri="{FF2B5EF4-FFF2-40B4-BE49-F238E27FC236}">
                <a16:creationId xmlns:a16="http://schemas.microsoft.com/office/drawing/2014/main" id="{3DD9F654-2737-4A72-A1D6-545434601693}"/>
              </a:ext>
            </a:extLst>
          </p:cNvPr>
          <p:cNvPicPr>
            <a:picLocks noChangeAspect="1"/>
          </p:cNvPicPr>
          <p:nvPr/>
        </p:nvPicPr>
        <p:blipFill>
          <a:blip r:embed="rId4"/>
          <a:stretch>
            <a:fillRect/>
          </a:stretch>
        </p:blipFill>
        <p:spPr>
          <a:xfrm>
            <a:off x="2035202" y="3246071"/>
            <a:ext cx="5073596" cy="686985"/>
          </a:xfrm>
          <a:prstGeom prst="rect">
            <a:avLst/>
          </a:prstGeom>
        </p:spPr>
      </p:pic>
      <p:pic>
        <p:nvPicPr>
          <p:cNvPr id="11" name="图片 10">
            <a:extLst>
              <a:ext uri="{FF2B5EF4-FFF2-40B4-BE49-F238E27FC236}">
                <a16:creationId xmlns:a16="http://schemas.microsoft.com/office/drawing/2014/main" id="{7266F025-716D-4A1B-A532-BE7C17A909F0}"/>
              </a:ext>
            </a:extLst>
          </p:cNvPr>
          <p:cNvPicPr>
            <a:picLocks noChangeAspect="1"/>
          </p:cNvPicPr>
          <p:nvPr/>
        </p:nvPicPr>
        <p:blipFill>
          <a:blip r:embed="rId5"/>
          <a:stretch>
            <a:fillRect/>
          </a:stretch>
        </p:blipFill>
        <p:spPr>
          <a:xfrm>
            <a:off x="2699792" y="2525991"/>
            <a:ext cx="1517037" cy="686985"/>
          </a:xfrm>
          <a:prstGeom prst="rect">
            <a:avLst/>
          </a:prstGeom>
        </p:spPr>
      </p:pic>
    </p:spTree>
    <p:extLst>
      <p:ext uri="{BB962C8B-B14F-4D97-AF65-F5344CB8AC3E}">
        <p14:creationId xmlns:p14="http://schemas.microsoft.com/office/powerpoint/2010/main" val="29134418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6F920E5-4144-4B0C-A170-0812BB5EB293}"/>
              </a:ext>
            </a:extLst>
          </p:cNvPr>
          <p:cNvSpPr>
            <a:spLocks noGrp="1"/>
          </p:cNvSpPr>
          <p:nvPr>
            <p:ph type="title"/>
          </p:nvPr>
        </p:nvSpPr>
        <p:spPr/>
        <p:txBody>
          <a:bodyPr/>
          <a:lstStyle/>
          <a:p>
            <a:r>
              <a:rPr lang="en-US" altLang="zh-CN" sz="2000" dirty="0"/>
              <a:t>9.5 </a:t>
            </a:r>
            <a:r>
              <a:rPr lang="zh-CN" altLang="zh-CN" sz="2000" dirty="0"/>
              <a:t>风险与储蓄</a:t>
            </a:r>
            <a:br>
              <a:rPr lang="zh-CN" altLang="zh-CN" b="1" dirty="0"/>
            </a:br>
            <a:r>
              <a:rPr lang="en-US" altLang="zh-CN" dirty="0"/>
              <a:t>CRRA</a:t>
            </a:r>
            <a:r>
              <a:rPr lang="zh-CN" altLang="en-US" dirty="0"/>
              <a:t>效用函数的情形</a:t>
            </a:r>
          </a:p>
        </p:txBody>
      </p:sp>
      <p:sp>
        <p:nvSpPr>
          <p:cNvPr id="3" name="内容占位符 2">
            <a:extLst>
              <a:ext uri="{FF2B5EF4-FFF2-40B4-BE49-F238E27FC236}">
                <a16:creationId xmlns:a16="http://schemas.microsoft.com/office/drawing/2014/main" id="{716313D0-2F53-4BA0-8B29-C3807FFAA7FD}"/>
              </a:ext>
            </a:extLst>
          </p:cNvPr>
          <p:cNvSpPr>
            <a:spLocks noGrp="1"/>
          </p:cNvSpPr>
          <p:nvPr>
            <p:ph idx="1"/>
          </p:nvPr>
        </p:nvSpPr>
        <p:spPr>
          <a:xfrm>
            <a:off x="928662" y="1357298"/>
            <a:ext cx="7786687" cy="4714875"/>
          </a:xfrm>
        </p:spPr>
        <p:txBody>
          <a:bodyPr/>
          <a:lstStyle/>
          <a:p>
            <a:r>
              <a:rPr lang="en-US" altLang="zh-CN" dirty="0"/>
              <a:t>CRRA</a:t>
            </a:r>
            <a:r>
              <a:rPr lang="zh-CN" altLang="en-US" dirty="0"/>
              <a:t>效用函数</a:t>
            </a:r>
            <a:endParaRPr lang="en-US" altLang="zh-CN" dirty="0"/>
          </a:p>
          <a:p>
            <a:endParaRPr lang="en-US" altLang="zh-CN" dirty="0"/>
          </a:p>
          <a:p>
            <a:endParaRPr lang="en-US" altLang="zh-CN" dirty="0"/>
          </a:p>
          <a:p>
            <a:r>
              <a:rPr lang="zh-CN" altLang="en-US" dirty="0"/>
              <a:t>可以计算</a:t>
            </a:r>
            <a:endParaRPr lang="en-US" altLang="zh-CN" dirty="0"/>
          </a:p>
          <a:p>
            <a:endParaRPr lang="en-US" altLang="zh-CN" dirty="0"/>
          </a:p>
          <a:p>
            <a:endParaRPr lang="en-US" altLang="zh-CN" dirty="0"/>
          </a:p>
          <a:p>
            <a:endParaRPr lang="en-US" altLang="zh-CN" dirty="0"/>
          </a:p>
          <a:p>
            <a:r>
              <a:rPr lang="zh-CN" altLang="zh-CN" dirty="0"/>
              <a:t>对</a:t>
            </a:r>
            <a:r>
              <a:rPr lang="en-US" altLang="zh-CN" dirty="0"/>
              <a:t>CRRA</a:t>
            </a:r>
            <a:r>
              <a:rPr lang="zh-CN" altLang="zh-CN" dirty="0"/>
              <a:t>型效用函数，相对风险规避系数和绝对审慎系数都是常数</a:t>
            </a:r>
            <a:endParaRPr lang="en-US" altLang="zh-CN" dirty="0"/>
          </a:p>
          <a:p>
            <a:endParaRPr lang="en-US" altLang="zh-CN" dirty="0"/>
          </a:p>
          <a:p>
            <a:endParaRPr lang="zh-CN" altLang="zh-CN" dirty="0"/>
          </a:p>
          <a:p>
            <a:endParaRPr lang="zh-CN" altLang="zh-CN" dirty="0"/>
          </a:p>
          <a:p>
            <a:endParaRPr lang="en-US" altLang="zh-CN" dirty="0"/>
          </a:p>
        </p:txBody>
      </p:sp>
      <p:sp>
        <p:nvSpPr>
          <p:cNvPr id="4" name="灯片编号占位符 3">
            <a:extLst>
              <a:ext uri="{FF2B5EF4-FFF2-40B4-BE49-F238E27FC236}">
                <a16:creationId xmlns:a16="http://schemas.microsoft.com/office/drawing/2014/main" id="{E3FBDF51-20FB-4860-8AF0-7D1A9496FBB0}"/>
              </a:ext>
            </a:extLst>
          </p:cNvPr>
          <p:cNvSpPr>
            <a:spLocks noGrp="1"/>
          </p:cNvSpPr>
          <p:nvPr>
            <p:ph type="sldNum" sz="quarter" idx="12"/>
          </p:nvPr>
        </p:nvSpPr>
        <p:spPr/>
        <p:txBody>
          <a:bodyPr/>
          <a:lstStyle/>
          <a:p>
            <a:pPr>
              <a:defRPr/>
            </a:pPr>
            <a:fld id="{DF4C29A2-310B-4614-9E82-82EDFD340A49}" type="slidenum">
              <a:rPr lang="zh-CN" altLang="en-US" smtClean="0"/>
              <a:pPr>
                <a:defRPr/>
              </a:pPr>
              <a:t>17</a:t>
            </a:fld>
            <a:endParaRPr lang="zh-CN" altLang="en-US"/>
          </a:p>
        </p:txBody>
      </p:sp>
      <p:pic>
        <p:nvPicPr>
          <p:cNvPr id="5" name="图片 4">
            <a:extLst>
              <a:ext uri="{FF2B5EF4-FFF2-40B4-BE49-F238E27FC236}">
                <a16:creationId xmlns:a16="http://schemas.microsoft.com/office/drawing/2014/main" id="{EF4F1680-3DDF-4E24-9602-88FBD239D126}"/>
              </a:ext>
            </a:extLst>
          </p:cNvPr>
          <p:cNvPicPr>
            <a:picLocks noChangeAspect="1"/>
          </p:cNvPicPr>
          <p:nvPr/>
        </p:nvPicPr>
        <p:blipFill>
          <a:blip r:embed="rId2"/>
          <a:stretch>
            <a:fillRect/>
          </a:stretch>
        </p:blipFill>
        <p:spPr>
          <a:xfrm>
            <a:off x="3614113" y="1700808"/>
            <a:ext cx="1915775" cy="1101465"/>
          </a:xfrm>
          <a:prstGeom prst="rect">
            <a:avLst/>
          </a:prstGeom>
        </p:spPr>
      </p:pic>
      <p:pic>
        <p:nvPicPr>
          <p:cNvPr id="6" name="图片 5">
            <a:extLst>
              <a:ext uri="{FF2B5EF4-FFF2-40B4-BE49-F238E27FC236}">
                <a16:creationId xmlns:a16="http://schemas.microsoft.com/office/drawing/2014/main" id="{B73A3224-297D-4025-8237-CCA5403F9326}"/>
              </a:ext>
            </a:extLst>
          </p:cNvPr>
          <p:cNvPicPr>
            <a:picLocks noChangeAspect="1"/>
          </p:cNvPicPr>
          <p:nvPr/>
        </p:nvPicPr>
        <p:blipFill>
          <a:blip r:embed="rId3"/>
          <a:stretch>
            <a:fillRect/>
          </a:stretch>
        </p:blipFill>
        <p:spPr>
          <a:xfrm>
            <a:off x="2720390" y="3284984"/>
            <a:ext cx="3703221" cy="1101465"/>
          </a:xfrm>
          <a:prstGeom prst="rect">
            <a:avLst/>
          </a:prstGeom>
        </p:spPr>
      </p:pic>
    </p:spTree>
    <p:extLst>
      <p:ext uri="{BB962C8B-B14F-4D97-AF65-F5344CB8AC3E}">
        <p14:creationId xmlns:p14="http://schemas.microsoft.com/office/powerpoint/2010/main" val="5214148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FF4C632-0A6E-45DC-8592-F9E1F2D6E653}"/>
              </a:ext>
            </a:extLst>
          </p:cNvPr>
          <p:cNvSpPr>
            <a:spLocks noGrp="1"/>
          </p:cNvSpPr>
          <p:nvPr>
            <p:ph type="title"/>
          </p:nvPr>
        </p:nvSpPr>
        <p:spPr/>
        <p:txBody>
          <a:bodyPr/>
          <a:lstStyle/>
          <a:p>
            <a:r>
              <a:rPr lang="en-US" altLang="zh-CN" dirty="0"/>
              <a:t>C-CAPM</a:t>
            </a:r>
            <a:r>
              <a:rPr lang="zh-CN" altLang="en-US" dirty="0"/>
              <a:t>讨论路线图</a:t>
            </a:r>
          </a:p>
        </p:txBody>
      </p:sp>
      <p:graphicFrame>
        <p:nvGraphicFramePr>
          <p:cNvPr id="5" name="内容占位符 4">
            <a:extLst>
              <a:ext uri="{FF2B5EF4-FFF2-40B4-BE49-F238E27FC236}">
                <a16:creationId xmlns:a16="http://schemas.microsoft.com/office/drawing/2014/main" id="{FE3E32DA-E266-4E57-A19A-01D532A7737E}"/>
              </a:ext>
            </a:extLst>
          </p:cNvPr>
          <p:cNvGraphicFramePr>
            <a:graphicFrameLocks noGrp="1"/>
          </p:cNvGraphicFramePr>
          <p:nvPr>
            <p:ph idx="1"/>
            <p:extLst>
              <p:ext uri="{D42A27DB-BD31-4B8C-83A1-F6EECF244321}">
                <p14:modId xmlns:p14="http://schemas.microsoft.com/office/powerpoint/2010/main" val="2787269905"/>
              </p:ext>
            </p:extLst>
          </p:nvPr>
        </p:nvGraphicFramePr>
        <p:xfrm>
          <a:off x="928688" y="1556792"/>
          <a:ext cx="7758111" cy="4303935"/>
        </p:xfrm>
        <a:graphic>
          <a:graphicData uri="http://schemas.openxmlformats.org/drawingml/2006/table">
            <a:tbl>
              <a:tblPr firstRow="1" bandRow="1">
                <a:tableStyleId>{2D5ABB26-0587-4C30-8999-92F81FD0307C}</a:tableStyleId>
              </a:tblPr>
              <a:tblGrid>
                <a:gridCol w="2586037">
                  <a:extLst>
                    <a:ext uri="{9D8B030D-6E8A-4147-A177-3AD203B41FA5}">
                      <a16:colId xmlns:a16="http://schemas.microsoft.com/office/drawing/2014/main" val="635924632"/>
                    </a:ext>
                  </a:extLst>
                </a:gridCol>
                <a:gridCol w="2586037">
                  <a:extLst>
                    <a:ext uri="{9D8B030D-6E8A-4147-A177-3AD203B41FA5}">
                      <a16:colId xmlns:a16="http://schemas.microsoft.com/office/drawing/2014/main" val="932948905"/>
                    </a:ext>
                  </a:extLst>
                </a:gridCol>
                <a:gridCol w="2586037">
                  <a:extLst>
                    <a:ext uri="{9D8B030D-6E8A-4147-A177-3AD203B41FA5}">
                      <a16:colId xmlns:a16="http://schemas.microsoft.com/office/drawing/2014/main" val="3748327204"/>
                    </a:ext>
                  </a:extLst>
                </a:gridCol>
              </a:tblGrid>
              <a:tr h="860787">
                <a:tc>
                  <a:txBody>
                    <a:bodyPr/>
                    <a:lstStyle/>
                    <a:p>
                      <a:pPr algn="ctr"/>
                      <a:endParaRPr lang="zh-CN" altLang="en-US" sz="20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2000" b="1" dirty="0"/>
                        <a:t>CAPM</a:t>
                      </a:r>
                      <a:endParaRPr lang="zh-CN" altLang="en-US" sz="20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2000" b="1" dirty="0"/>
                        <a:t>C-CAPM</a:t>
                      </a:r>
                      <a:endParaRPr lang="zh-CN" altLang="en-US" sz="20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41848162"/>
                  </a:ext>
                </a:extLst>
              </a:tr>
              <a:tr h="860787">
                <a:tc>
                  <a:txBody>
                    <a:bodyPr/>
                    <a:lstStyle/>
                    <a:p>
                      <a:pPr algn="ctr"/>
                      <a:r>
                        <a:rPr lang="zh-CN" altLang="en-US" sz="2000" b="1" dirty="0"/>
                        <a:t>偏好</a:t>
                      </a:r>
                      <a:endParaRPr lang="en-US" altLang="zh-CN" sz="20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2000" dirty="0"/>
                        <a:t>均值</a:t>
                      </a:r>
                      <a:r>
                        <a:rPr lang="en-US" altLang="zh-CN" sz="2000" dirty="0"/>
                        <a:t>-</a:t>
                      </a:r>
                      <a:r>
                        <a:rPr lang="zh-CN" altLang="en-US" sz="2000" dirty="0"/>
                        <a:t>方差偏好</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2000" dirty="0"/>
                        <a:t>期望效用</a:t>
                      </a:r>
                      <a:endParaRPr lang="en-US" altLang="zh-CN" sz="2000" dirty="0"/>
                    </a:p>
                    <a:p>
                      <a:pPr algn="ctr"/>
                      <a:r>
                        <a:rPr lang="zh-CN" altLang="en-US" sz="2000" dirty="0"/>
                        <a:t>（第</a:t>
                      </a:r>
                      <a:r>
                        <a:rPr lang="en-US" altLang="zh-CN" sz="2000" dirty="0"/>
                        <a:t>8</a:t>
                      </a:r>
                      <a:r>
                        <a:rPr lang="zh-CN" altLang="en-US" sz="2000" dirty="0"/>
                        <a:t>讲）</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59878144"/>
                  </a:ext>
                </a:extLst>
              </a:tr>
              <a:tr h="860787">
                <a:tc>
                  <a:txBody>
                    <a:bodyPr/>
                    <a:lstStyle/>
                    <a:p>
                      <a:pPr algn="ctr"/>
                      <a:r>
                        <a:rPr lang="zh-CN" altLang="en-US" sz="2000" b="1" dirty="0"/>
                        <a:t>行为</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2000" dirty="0"/>
                        <a:t>组合优化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2000" dirty="0"/>
                        <a:t>不确定性下的行为</a:t>
                      </a:r>
                      <a:endParaRPr lang="en-US" altLang="zh-CN" sz="2000" dirty="0"/>
                    </a:p>
                    <a:p>
                      <a:pPr algn="ctr"/>
                      <a:r>
                        <a:rPr lang="zh-CN" altLang="en-US" sz="2000" dirty="0"/>
                        <a:t>（第</a:t>
                      </a:r>
                      <a:r>
                        <a:rPr lang="en-US" altLang="zh-CN" sz="2000" dirty="0"/>
                        <a:t>9</a:t>
                      </a:r>
                      <a:r>
                        <a:rPr lang="zh-CN" altLang="en-US" sz="2000" dirty="0"/>
                        <a:t>讲）</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9975817"/>
                  </a:ext>
                </a:extLst>
              </a:tr>
              <a:tr h="860787">
                <a:tc>
                  <a:txBody>
                    <a:bodyPr/>
                    <a:lstStyle/>
                    <a:p>
                      <a:pPr algn="ctr"/>
                      <a:r>
                        <a:rPr lang="zh-CN" altLang="en-US" sz="2000" b="1" dirty="0"/>
                        <a:t>均衡</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2000" dirty="0"/>
                        <a:t>部分均衡（资产市场）</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2000" dirty="0"/>
                        <a:t>一般均衡（整个经济）</a:t>
                      </a:r>
                      <a:endParaRPr lang="en-US" altLang="zh-CN" sz="2000" dirty="0"/>
                    </a:p>
                    <a:p>
                      <a:pPr algn="ctr"/>
                      <a:r>
                        <a:rPr lang="zh-CN" altLang="en-US" sz="2000" dirty="0"/>
                        <a:t>（第</a:t>
                      </a:r>
                      <a:r>
                        <a:rPr lang="en-US" altLang="zh-CN" sz="2000" dirty="0"/>
                        <a:t>10</a:t>
                      </a:r>
                      <a:r>
                        <a:rPr lang="zh-CN" altLang="en-US" sz="2000" dirty="0"/>
                        <a:t>讲）</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11616236"/>
                  </a:ext>
                </a:extLst>
              </a:tr>
              <a:tr h="860787">
                <a:tc>
                  <a:txBody>
                    <a:bodyPr/>
                    <a:lstStyle/>
                    <a:p>
                      <a:pPr algn="ctr"/>
                      <a:r>
                        <a:rPr lang="zh-CN" altLang="en-US" sz="2000" b="1" dirty="0"/>
                        <a:t>资产定价</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2000" dirty="0"/>
                        <a:t>证券市场线（</a:t>
                      </a:r>
                      <a:r>
                        <a:rPr lang="en-US" altLang="zh-CN" sz="2000" dirty="0"/>
                        <a:t>SML</a:t>
                      </a:r>
                      <a:r>
                        <a:rPr lang="zh-CN" altLang="en-US" sz="2000" dirty="0"/>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2000" dirty="0"/>
                        <a:t>C-CAPM</a:t>
                      </a:r>
                      <a:r>
                        <a:rPr lang="zh-CN" altLang="en-US" sz="2000" dirty="0"/>
                        <a:t>定价方程</a:t>
                      </a:r>
                      <a:endParaRPr lang="en-US" altLang="zh-CN" sz="2000" dirty="0"/>
                    </a:p>
                    <a:p>
                      <a:pPr algn="ctr"/>
                      <a:r>
                        <a:rPr lang="zh-CN" altLang="en-US" sz="2000" dirty="0"/>
                        <a:t>（第</a:t>
                      </a:r>
                      <a:r>
                        <a:rPr lang="en-US" altLang="zh-CN" sz="2000" dirty="0"/>
                        <a:t>11</a:t>
                      </a:r>
                      <a:r>
                        <a:rPr lang="zh-CN" altLang="en-US" sz="2000" dirty="0"/>
                        <a:t>、</a:t>
                      </a:r>
                      <a:r>
                        <a:rPr lang="en-US" altLang="zh-CN" sz="2000" dirty="0"/>
                        <a:t>12</a:t>
                      </a:r>
                      <a:r>
                        <a:rPr lang="zh-CN" altLang="en-US" sz="2000" dirty="0"/>
                        <a:t>讲）</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90475056"/>
                  </a:ext>
                </a:extLst>
              </a:tr>
            </a:tbl>
          </a:graphicData>
        </a:graphic>
      </p:graphicFrame>
      <p:sp>
        <p:nvSpPr>
          <p:cNvPr id="4" name="灯片编号占位符 3">
            <a:extLst>
              <a:ext uri="{FF2B5EF4-FFF2-40B4-BE49-F238E27FC236}">
                <a16:creationId xmlns:a16="http://schemas.microsoft.com/office/drawing/2014/main" id="{CF917F45-7F8D-4100-B926-43DD2381411B}"/>
              </a:ext>
            </a:extLst>
          </p:cNvPr>
          <p:cNvSpPr>
            <a:spLocks noGrp="1"/>
          </p:cNvSpPr>
          <p:nvPr>
            <p:ph type="sldNum" sz="quarter" idx="12"/>
          </p:nvPr>
        </p:nvSpPr>
        <p:spPr/>
        <p:txBody>
          <a:bodyPr/>
          <a:lstStyle/>
          <a:p>
            <a:pPr>
              <a:defRPr/>
            </a:pPr>
            <a:fld id="{DF4C29A2-310B-4614-9E82-82EDFD340A49}" type="slidenum">
              <a:rPr lang="zh-CN" altLang="en-US" smtClean="0"/>
              <a:pPr>
                <a:defRPr/>
              </a:pPr>
              <a:t>2</a:t>
            </a:fld>
            <a:endParaRPr lang="zh-CN" altLang="en-US"/>
          </a:p>
        </p:txBody>
      </p:sp>
      <p:sp>
        <p:nvSpPr>
          <p:cNvPr id="6" name="矩形: 圆角 5">
            <a:extLst>
              <a:ext uri="{FF2B5EF4-FFF2-40B4-BE49-F238E27FC236}">
                <a16:creationId xmlns:a16="http://schemas.microsoft.com/office/drawing/2014/main" id="{BB010311-94AC-4123-9134-A7EE56A74FD8}"/>
              </a:ext>
            </a:extLst>
          </p:cNvPr>
          <p:cNvSpPr/>
          <p:nvPr/>
        </p:nvSpPr>
        <p:spPr>
          <a:xfrm>
            <a:off x="1043607" y="3325624"/>
            <a:ext cx="7560841" cy="760720"/>
          </a:xfrm>
          <a:prstGeom prst="roundRect">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50502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038DB92-5241-4EEA-ADFF-2116AB2FAED9}"/>
              </a:ext>
            </a:extLst>
          </p:cNvPr>
          <p:cNvSpPr>
            <a:spLocks noGrp="1"/>
          </p:cNvSpPr>
          <p:nvPr>
            <p:ph type="title"/>
          </p:nvPr>
        </p:nvSpPr>
        <p:spPr/>
        <p:txBody>
          <a:bodyPr/>
          <a:lstStyle/>
          <a:p>
            <a:br>
              <a:rPr lang="en-US" altLang="zh-CN" dirty="0"/>
            </a:br>
            <a:r>
              <a:rPr lang="en-US" altLang="zh-CN" sz="2000" dirty="0"/>
              <a:t>9.1 </a:t>
            </a:r>
            <a:r>
              <a:rPr lang="zh-CN" altLang="zh-CN" sz="2000" dirty="0"/>
              <a:t>投资者参与风险资产的条件</a:t>
            </a:r>
            <a:br>
              <a:rPr lang="zh-CN" altLang="zh-CN" sz="2000" dirty="0"/>
            </a:br>
            <a:r>
              <a:rPr lang="zh-CN" altLang="zh-CN" dirty="0"/>
              <a:t>投资者组合配置优化问题</a:t>
            </a:r>
            <a:endParaRPr lang="zh-CN" altLang="en-US" dirty="0"/>
          </a:p>
        </p:txBody>
      </p:sp>
      <p:sp>
        <p:nvSpPr>
          <p:cNvPr id="3" name="内容占位符 2">
            <a:extLst>
              <a:ext uri="{FF2B5EF4-FFF2-40B4-BE49-F238E27FC236}">
                <a16:creationId xmlns:a16="http://schemas.microsoft.com/office/drawing/2014/main" id="{E50FA5CF-195C-4B13-8885-777090C4455F}"/>
              </a:ext>
            </a:extLst>
          </p:cNvPr>
          <p:cNvSpPr>
            <a:spLocks noGrp="1"/>
          </p:cNvSpPr>
          <p:nvPr>
            <p:ph idx="1"/>
          </p:nvPr>
        </p:nvSpPr>
        <p:spPr/>
        <p:txBody>
          <a:bodyPr/>
          <a:lstStyle/>
          <a:p>
            <a:r>
              <a:rPr lang="zh-CN" altLang="zh-CN" dirty="0"/>
              <a:t>投资者拥有初始财富</a:t>
            </a:r>
            <a:r>
              <a:rPr lang="en-US" altLang="zh-CN" i="1" dirty="0"/>
              <a:t>w</a:t>
            </a:r>
            <a:r>
              <a:rPr lang="en-US" altLang="zh-CN" baseline="-25000" dirty="0"/>
              <a:t>0</a:t>
            </a:r>
            <a:r>
              <a:rPr lang="zh-CN" altLang="en-US" dirty="0"/>
              <a:t>，</a:t>
            </a:r>
            <a:r>
              <a:rPr lang="en-US" altLang="zh-CN" i="1" dirty="0"/>
              <a:t>a</a:t>
            </a:r>
            <a:r>
              <a:rPr lang="zh-CN" altLang="en-US" dirty="0"/>
              <a:t>投资于</a:t>
            </a:r>
            <a:r>
              <a:rPr lang="zh-CN" altLang="zh-CN" dirty="0"/>
              <a:t>风险资产（</a:t>
            </a:r>
            <a:r>
              <a:rPr lang="en-US" altLang="zh-CN" dirty="0"/>
              <a:t>͠</a:t>
            </a:r>
            <a:r>
              <a:rPr lang="en-US" altLang="zh-CN" i="1" dirty="0"/>
              <a:t>r</a:t>
            </a:r>
            <a:r>
              <a:rPr lang="zh-CN" altLang="zh-CN" dirty="0"/>
              <a:t>）</a:t>
            </a:r>
            <a:r>
              <a:rPr lang="zh-CN" altLang="en-US" dirty="0"/>
              <a:t>，</a:t>
            </a:r>
            <a:r>
              <a:rPr lang="zh-CN" altLang="zh-CN" dirty="0"/>
              <a:t>剩余的</a:t>
            </a:r>
            <a:r>
              <a:rPr lang="en-US" altLang="zh-CN" i="1" dirty="0"/>
              <a:t>w</a:t>
            </a:r>
            <a:r>
              <a:rPr lang="en-US" altLang="zh-CN" baseline="-25000" dirty="0"/>
              <a:t>0</a:t>
            </a:r>
            <a:r>
              <a:rPr lang="en-US" altLang="zh-CN" i="1" dirty="0"/>
              <a:t>-a</a:t>
            </a:r>
            <a:r>
              <a:rPr lang="zh-CN" altLang="zh-CN" dirty="0"/>
              <a:t>投资于无风险资产（</a:t>
            </a:r>
            <a:r>
              <a:rPr lang="en-US" altLang="zh-CN" i="1" dirty="0"/>
              <a:t>r</a:t>
            </a:r>
            <a:r>
              <a:rPr lang="en-US" altLang="zh-CN" i="1" baseline="-25000" dirty="0"/>
              <a:t>f</a:t>
            </a:r>
            <a:r>
              <a:rPr lang="zh-CN" altLang="zh-CN" dirty="0"/>
              <a:t>）</a:t>
            </a:r>
            <a:r>
              <a:rPr lang="zh-CN" altLang="en-US" dirty="0"/>
              <a:t>，</a:t>
            </a:r>
            <a:r>
              <a:rPr lang="zh-CN" altLang="zh-CN" dirty="0"/>
              <a:t>期末投资者的财富为</a:t>
            </a:r>
            <a:endParaRPr lang="en-US" altLang="zh-CN" dirty="0"/>
          </a:p>
          <a:p>
            <a:endParaRPr lang="en-US" altLang="zh-CN" dirty="0"/>
          </a:p>
          <a:p>
            <a:endParaRPr lang="en-US" altLang="zh-CN" dirty="0"/>
          </a:p>
          <a:p>
            <a:r>
              <a:rPr lang="zh-CN" altLang="zh-CN" dirty="0"/>
              <a:t>投资者通过选择风险资产</a:t>
            </a:r>
            <a:r>
              <a:rPr lang="zh-CN" altLang="en-US" dirty="0"/>
              <a:t>上的投资量</a:t>
            </a:r>
            <a:r>
              <a:rPr lang="en-US" altLang="zh-CN" i="1" dirty="0">
                <a:latin typeface="Times New Roman" panose="02020603050405020304" pitchFamily="18" charset="0"/>
                <a:cs typeface="Times New Roman" panose="02020603050405020304" pitchFamily="18" charset="0"/>
              </a:rPr>
              <a:t>a</a:t>
            </a:r>
            <a:r>
              <a:rPr lang="zh-CN" altLang="zh-CN" dirty="0"/>
              <a:t>来最大化他的期望效用</a:t>
            </a:r>
            <a:endParaRPr lang="en-US" altLang="zh-CN" dirty="0"/>
          </a:p>
          <a:p>
            <a:endParaRPr lang="en-US" altLang="zh-CN" dirty="0"/>
          </a:p>
          <a:p>
            <a:r>
              <a:rPr lang="zh-CN" altLang="en-US" dirty="0"/>
              <a:t>优化问题</a:t>
            </a:r>
            <a:r>
              <a:rPr lang="zh-CN" altLang="zh-CN" dirty="0"/>
              <a:t>一阶条</a:t>
            </a:r>
            <a:r>
              <a:rPr lang="zh-CN" altLang="en-US" dirty="0"/>
              <a:t>件</a:t>
            </a:r>
            <a:endParaRPr lang="en-US" altLang="zh-CN" dirty="0"/>
          </a:p>
          <a:p>
            <a:endParaRPr lang="en-US" altLang="zh-CN" dirty="0"/>
          </a:p>
          <a:p>
            <a:pPr marL="0" indent="0">
              <a:buNone/>
            </a:pPr>
            <a:r>
              <a:rPr lang="en-US" altLang="zh-CN" i="1" dirty="0">
                <a:latin typeface="Times New Roman" panose="02020603050405020304" pitchFamily="18" charset="0"/>
                <a:cs typeface="Times New Roman" panose="02020603050405020304" pitchFamily="18" charset="0"/>
              </a:rPr>
              <a:t>      a</a:t>
            </a:r>
            <a:r>
              <a:rPr lang="en-US" altLang="zh-CN" i="1" baseline="30000" dirty="0"/>
              <a:t>*</a:t>
            </a:r>
            <a:r>
              <a:rPr lang="zh-CN" altLang="zh-CN" dirty="0"/>
              <a:t>是使期望效用最大的风险资产投资量</a:t>
            </a:r>
            <a:endParaRPr lang="en-US" altLang="zh-CN" dirty="0"/>
          </a:p>
          <a:p>
            <a:pPr marL="0" indent="0">
              <a:buNone/>
            </a:pPr>
            <a:endParaRPr lang="zh-CN" altLang="en-US" dirty="0"/>
          </a:p>
        </p:txBody>
      </p:sp>
      <p:sp>
        <p:nvSpPr>
          <p:cNvPr id="4" name="灯片编号占位符 3">
            <a:extLst>
              <a:ext uri="{FF2B5EF4-FFF2-40B4-BE49-F238E27FC236}">
                <a16:creationId xmlns:a16="http://schemas.microsoft.com/office/drawing/2014/main" id="{7A4C351F-BB8E-4016-B7AE-B97E90B9B094}"/>
              </a:ext>
            </a:extLst>
          </p:cNvPr>
          <p:cNvSpPr>
            <a:spLocks noGrp="1"/>
          </p:cNvSpPr>
          <p:nvPr>
            <p:ph type="sldNum" sz="quarter" idx="12"/>
          </p:nvPr>
        </p:nvSpPr>
        <p:spPr/>
        <p:txBody>
          <a:bodyPr/>
          <a:lstStyle/>
          <a:p>
            <a:pPr>
              <a:defRPr/>
            </a:pPr>
            <a:fld id="{DF4C29A2-310B-4614-9E82-82EDFD340A49}" type="slidenum">
              <a:rPr lang="zh-CN" altLang="en-US" smtClean="0"/>
              <a:pPr>
                <a:defRPr/>
              </a:pPr>
              <a:t>3</a:t>
            </a:fld>
            <a:endParaRPr lang="zh-CN" altLang="en-US"/>
          </a:p>
        </p:txBody>
      </p:sp>
      <p:pic>
        <p:nvPicPr>
          <p:cNvPr id="5" name="图片 4">
            <a:extLst>
              <a:ext uri="{FF2B5EF4-FFF2-40B4-BE49-F238E27FC236}">
                <a16:creationId xmlns:a16="http://schemas.microsoft.com/office/drawing/2014/main" id="{53202054-050B-4E4D-8464-C609968B636A}"/>
              </a:ext>
            </a:extLst>
          </p:cNvPr>
          <p:cNvPicPr>
            <a:picLocks noChangeAspect="1"/>
          </p:cNvPicPr>
          <p:nvPr/>
        </p:nvPicPr>
        <p:blipFill>
          <a:blip r:embed="rId2"/>
          <a:stretch>
            <a:fillRect/>
          </a:stretch>
        </p:blipFill>
        <p:spPr>
          <a:xfrm>
            <a:off x="2527896" y="3645024"/>
            <a:ext cx="4088208" cy="460280"/>
          </a:xfrm>
          <a:prstGeom prst="rect">
            <a:avLst/>
          </a:prstGeom>
        </p:spPr>
      </p:pic>
      <p:pic>
        <p:nvPicPr>
          <p:cNvPr id="6" name="图片 5">
            <a:extLst>
              <a:ext uri="{FF2B5EF4-FFF2-40B4-BE49-F238E27FC236}">
                <a16:creationId xmlns:a16="http://schemas.microsoft.com/office/drawing/2014/main" id="{C8C9B67D-3FC8-468D-9BCE-BBD77A2D60D6}"/>
              </a:ext>
            </a:extLst>
          </p:cNvPr>
          <p:cNvPicPr>
            <a:picLocks noChangeAspect="1"/>
          </p:cNvPicPr>
          <p:nvPr/>
        </p:nvPicPr>
        <p:blipFill>
          <a:blip r:embed="rId3"/>
          <a:stretch>
            <a:fillRect/>
          </a:stretch>
        </p:blipFill>
        <p:spPr>
          <a:xfrm>
            <a:off x="2677995" y="4581128"/>
            <a:ext cx="3788010" cy="460280"/>
          </a:xfrm>
          <a:prstGeom prst="rect">
            <a:avLst/>
          </a:prstGeom>
        </p:spPr>
      </p:pic>
      <p:sp>
        <p:nvSpPr>
          <p:cNvPr id="9" name="文本框 8">
            <a:extLst>
              <a:ext uri="{FF2B5EF4-FFF2-40B4-BE49-F238E27FC236}">
                <a16:creationId xmlns:a16="http://schemas.microsoft.com/office/drawing/2014/main" id="{729DD86B-17D7-4557-A7E5-8DB1352B5B5A}"/>
              </a:ext>
            </a:extLst>
          </p:cNvPr>
          <p:cNvSpPr txBox="1"/>
          <p:nvPr/>
        </p:nvSpPr>
        <p:spPr>
          <a:xfrm>
            <a:off x="7819294" y="4581128"/>
            <a:ext cx="792088" cy="369332"/>
          </a:xfrm>
          <a:prstGeom prst="rect">
            <a:avLst/>
          </a:prstGeom>
          <a:noFill/>
        </p:spPr>
        <p:txBody>
          <a:bodyPr wrap="square" rtlCol="0">
            <a:spAutoFit/>
          </a:bodyPr>
          <a:lstStyle/>
          <a:p>
            <a:r>
              <a:rPr lang="en-US" altLang="zh-CN" dirty="0">
                <a:latin typeface="Times New Roman" panose="02020603050405020304" pitchFamily="18" charset="0"/>
                <a:cs typeface="Times New Roman" panose="02020603050405020304" pitchFamily="18" charset="0"/>
              </a:rPr>
              <a:t>(9.1)</a:t>
            </a:r>
            <a:endParaRPr lang="zh-CN" altLang="en-US" dirty="0">
              <a:latin typeface="Times New Roman" panose="02020603050405020304" pitchFamily="18" charset="0"/>
              <a:cs typeface="Times New Roman" panose="02020603050405020304" pitchFamily="18" charset="0"/>
            </a:endParaRPr>
          </a:p>
        </p:txBody>
      </p:sp>
      <p:pic>
        <p:nvPicPr>
          <p:cNvPr id="10" name="图片 9">
            <a:extLst>
              <a:ext uri="{FF2B5EF4-FFF2-40B4-BE49-F238E27FC236}">
                <a16:creationId xmlns:a16="http://schemas.microsoft.com/office/drawing/2014/main" id="{5D9AB344-7CAE-4406-970D-E33804AAE234}"/>
              </a:ext>
            </a:extLst>
          </p:cNvPr>
          <p:cNvPicPr>
            <a:picLocks noChangeAspect="1"/>
          </p:cNvPicPr>
          <p:nvPr/>
        </p:nvPicPr>
        <p:blipFill>
          <a:blip r:embed="rId4"/>
          <a:stretch>
            <a:fillRect/>
          </a:stretch>
        </p:blipFill>
        <p:spPr>
          <a:xfrm>
            <a:off x="3256624" y="2204864"/>
            <a:ext cx="2630753" cy="730494"/>
          </a:xfrm>
          <a:prstGeom prst="rect">
            <a:avLst/>
          </a:prstGeom>
        </p:spPr>
      </p:pic>
    </p:spTree>
    <p:extLst>
      <p:ext uri="{BB962C8B-B14F-4D97-AF65-F5344CB8AC3E}">
        <p14:creationId xmlns:p14="http://schemas.microsoft.com/office/powerpoint/2010/main" val="7257462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038DB92-5241-4EEA-ADFF-2116AB2FAED9}"/>
              </a:ext>
            </a:extLst>
          </p:cNvPr>
          <p:cNvSpPr>
            <a:spLocks noGrp="1"/>
          </p:cNvSpPr>
          <p:nvPr>
            <p:ph type="title"/>
          </p:nvPr>
        </p:nvSpPr>
        <p:spPr/>
        <p:txBody>
          <a:bodyPr/>
          <a:lstStyle/>
          <a:p>
            <a:br>
              <a:rPr lang="en-US" altLang="zh-CN" dirty="0"/>
            </a:br>
            <a:r>
              <a:rPr lang="en-US" altLang="zh-CN" sz="2000" dirty="0"/>
              <a:t>9.1 </a:t>
            </a:r>
            <a:r>
              <a:rPr lang="zh-CN" altLang="zh-CN" sz="2000" dirty="0"/>
              <a:t>投资者参与风险资产的条件</a:t>
            </a:r>
            <a:br>
              <a:rPr lang="zh-CN" altLang="zh-CN" sz="2000" dirty="0"/>
            </a:br>
            <a:r>
              <a:rPr lang="zh-CN" altLang="zh-CN" dirty="0"/>
              <a:t>投资者参与风险资产的条件</a:t>
            </a:r>
            <a:endParaRPr lang="zh-CN" altLang="en-US" dirty="0"/>
          </a:p>
        </p:txBody>
      </p:sp>
      <p:sp>
        <p:nvSpPr>
          <p:cNvPr id="3" name="内容占位符 2">
            <a:extLst>
              <a:ext uri="{FF2B5EF4-FFF2-40B4-BE49-F238E27FC236}">
                <a16:creationId xmlns:a16="http://schemas.microsoft.com/office/drawing/2014/main" id="{E50FA5CF-195C-4B13-8885-777090C4455F}"/>
              </a:ext>
            </a:extLst>
          </p:cNvPr>
          <p:cNvSpPr>
            <a:spLocks noGrp="1"/>
          </p:cNvSpPr>
          <p:nvPr>
            <p:ph idx="1"/>
          </p:nvPr>
        </p:nvSpPr>
        <p:spPr/>
        <p:txBody>
          <a:bodyPr/>
          <a:lstStyle/>
          <a:p>
            <a:r>
              <a:rPr lang="zh-CN" altLang="zh-CN" b="1" dirty="0">
                <a:latin typeface="Times New Roman" panose="02020603050405020304" pitchFamily="18" charset="0"/>
                <a:cs typeface="Times New Roman" panose="02020603050405020304" pitchFamily="18" charset="0"/>
              </a:rPr>
              <a:t>命题</a:t>
            </a:r>
            <a:r>
              <a:rPr lang="en-US" altLang="zh-CN" b="1" dirty="0">
                <a:latin typeface="Times New Roman" panose="02020603050405020304" pitchFamily="18" charset="0"/>
                <a:cs typeface="Times New Roman" panose="02020603050405020304" pitchFamily="18" charset="0"/>
              </a:rPr>
              <a:t>9.1</a:t>
            </a:r>
            <a:r>
              <a:rPr lang="zh-CN" altLang="zh-CN" b="1" dirty="0">
                <a:latin typeface="Times New Roman" panose="02020603050405020304" pitchFamily="18" charset="0"/>
                <a:cs typeface="Times New Roman" panose="02020603050405020304" pitchFamily="18" charset="0"/>
              </a:rPr>
              <a:t>：</a:t>
            </a:r>
            <a:r>
              <a:rPr lang="zh-CN" altLang="zh-CN" dirty="0">
                <a:latin typeface="Times New Roman" panose="02020603050405020304" pitchFamily="18" charset="0"/>
                <a:cs typeface="Times New Roman" panose="02020603050405020304" pitchFamily="18" charset="0"/>
              </a:rPr>
              <a:t>如果</a:t>
            </a:r>
            <a:r>
              <a:rPr lang="en-US" altLang="zh-CN" i="1" dirty="0">
                <a:latin typeface="Times New Roman" panose="02020603050405020304" pitchFamily="18" charset="0"/>
                <a:cs typeface="Times New Roman" panose="02020603050405020304" pitchFamily="18" charset="0"/>
              </a:rPr>
              <a:t>a</a:t>
            </a:r>
            <a:r>
              <a:rPr lang="en-US" altLang="zh-CN" i="1" baseline="30000" dirty="0">
                <a:latin typeface="Times New Roman" panose="02020603050405020304" pitchFamily="18" charset="0"/>
                <a:cs typeface="Times New Roman" panose="02020603050405020304" pitchFamily="18" charset="0"/>
              </a:rPr>
              <a:t>*</a:t>
            </a:r>
            <a:r>
              <a:rPr lang="zh-CN" altLang="zh-CN" dirty="0">
                <a:latin typeface="Times New Roman" panose="02020603050405020304" pitchFamily="18" charset="0"/>
                <a:cs typeface="Times New Roman" panose="02020603050405020304" pitchFamily="18" charset="0"/>
              </a:rPr>
              <a:t>是优化一阶条件</a:t>
            </a:r>
            <a:r>
              <a:rPr lang="en-US" altLang="zh-CN" dirty="0">
                <a:latin typeface="Times New Roman" panose="02020603050405020304" pitchFamily="18" charset="0"/>
                <a:cs typeface="Times New Roman" panose="02020603050405020304" pitchFamily="18" charset="0"/>
              </a:rPr>
              <a:t>(9.1)</a:t>
            </a:r>
            <a:r>
              <a:rPr lang="zh-CN" altLang="zh-CN" dirty="0">
                <a:latin typeface="Times New Roman" panose="02020603050405020304" pitchFamily="18" charset="0"/>
                <a:cs typeface="Times New Roman" panose="02020603050405020304" pitchFamily="18" charset="0"/>
              </a:rPr>
              <a:t>式的解，投资者风险厌恶且其效用函数可导（</a:t>
            </a:r>
            <a:r>
              <a:rPr lang="en-US" altLang="zh-CN" i="1" dirty="0">
                <a:latin typeface="Times New Roman" panose="02020603050405020304" pitchFamily="18" charset="0"/>
                <a:cs typeface="Times New Roman" panose="02020603050405020304" pitchFamily="18" charset="0"/>
              </a:rPr>
              <a:t>u''(•)&lt;</a:t>
            </a:r>
            <a:r>
              <a:rPr lang="en-US" altLang="zh-CN" dirty="0">
                <a:latin typeface="Times New Roman" panose="02020603050405020304" pitchFamily="18" charset="0"/>
                <a:cs typeface="Times New Roman" panose="02020603050405020304" pitchFamily="18" charset="0"/>
              </a:rPr>
              <a:t>0</a:t>
            </a:r>
            <a:r>
              <a:rPr lang="zh-CN" altLang="zh-CN" dirty="0">
                <a:latin typeface="Times New Roman" panose="02020603050405020304" pitchFamily="18" charset="0"/>
                <a:cs typeface="Times New Roman" panose="02020603050405020304" pitchFamily="18" charset="0"/>
              </a:rPr>
              <a:t>），那么有以下</a:t>
            </a:r>
            <a:r>
              <a:rPr lang="en-US" altLang="zh-CN" dirty="0">
                <a:latin typeface="Times New Roman" panose="02020603050405020304" pitchFamily="18" charset="0"/>
                <a:cs typeface="Times New Roman" panose="02020603050405020304" pitchFamily="18" charset="0"/>
              </a:rPr>
              <a:t>3</a:t>
            </a:r>
            <a:r>
              <a:rPr lang="zh-CN" altLang="zh-CN" dirty="0">
                <a:latin typeface="Times New Roman" panose="02020603050405020304" pitchFamily="18" charset="0"/>
                <a:cs typeface="Times New Roman" panose="02020603050405020304" pitchFamily="18" charset="0"/>
              </a:rPr>
              <a:t>个等价关系成立：</a:t>
            </a:r>
          </a:p>
          <a:p>
            <a:pPr marL="57150" indent="0">
              <a:buNone/>
            </a:pPr>
            <a:r>
              <a:rPr lang="en-US" altLang="zh-CN" dirty="0">
                <a:latin typeface="Times New Roman" panose="02020603050405020304" pitchFamily="18" charset="0"/>
                <a:cs typeface="Times New Roman" panose="02020603050405020304" pitchFamily="18" charset="0"/>
              </a:rPr>
              <a:t>	(</a:t>
            </a:r>
            <a:r>
              <a:rPr lang="en-US" altLang="zh-CN" dirty="0" err="1">
                <a:latin typeface="Times New Roman" panose="02020603050405020304" pitchFamily="18" charset="0"/>
                <a:cs typeface="Times New Roman" panose="02020603050405020304" pitchFamily="18" charset="0"/>
              </a:rPr>
              <a:t>i</a:t>
            </a:r>
            <a:r>
              <a:rPr lang="en-US" altLang="zh-CN" dirty="0">
                <a:latin typeface="Times New Roman" panose="02020603050405020304" pitchFamily="18" charset="0"/>
                <a:cs typeface="Times New Roman" panose="02020603050405020304" pitchFamily="18" charset="0"/>
              </a:rPr>
              <a:t>)   </a:t>
            </a:r>
            <a:r>
              <a:rPr lang="en-US" altLang="zh-CN" i="1" dirty="0">
                <a:latin typeface="Times New Roman" panose="02020603050405020304" pitchFamily="18" charset="0"/>
                <a:cs typeface="Times New Roman" panose="02020603050405020304" pitchFamily="18" charset="0"/>
              </a:rPr>
              <a:t>a</a:t>
            </a:r>
            <a:r>
              <a:rPr lang="en-US" altLang="zh-CN" i="1" baseline="30000" dirty="0">
                <a:latin typeface="Times New Roman" panose="02020603050405020304" pitchFamily="18" charset="0"/>
                <a:cs typeface="Times New Roman" panose="02020603050405020304" pitchFamily="18" charset="0"/>
              </a:rPr>
              <a:t>*</a:t>
            </a:r>
            <a:r>
              <a:rPr lang="en-US" altLang="zh-CN" i="1" dirty="0">
                <a:latin typeface="Times New Roman" panose="02020603050405020304" pitchFamily="18" charset="0"/>
                <a:cs typeface="Times New Roman" panose="02020603050405020304" pitchFamily="18" charset="0"/>
              </a:rPr>
              <a:t>&gt;</a:t>
            </a:r>
            <a:r>
              <a:rPr lang="en-US" altLang="zh-CN" dirty="0">
                <a:latin typeface="Times New Roman" panose="02020603050405020304" pitchFamily="18" charset="0"/>
                <a:cs typeface="Times New Roman" panose="02020603050405020304" pitchFamily="18" charset="0"/>
              </a:rPr>
              <a:t>0</a:t>
            </a:r>
            <a:r>
              <a:rPr lang="zh-CN" altLang="zh-CN" dirty="0">
                <a:latin typeface="Times New Roman" panose="02020603050405020304" pitchFamily="18" charset="0"/>
                <a:cs typeface="Times New Roman" panose="02020603050405020304" pitchFamily="18" charset="0"/>
              </a:rPr>
              <a:t>当且仅当</a:t>
            </a:r>
            <a:r>
              <a:rPr lang="en-US" altLang="zh-CN" i="1" dirty="0" err="1">
                <a:latin typeface="Times New Roman" panose="02020603050405020304" pitchFamily="18" charset="0"/>
                <a:cs typeface="Times New Roman" panose="02020603050405020304" pitchFamily="18" charset="0"/>
              </a:rPr>
              <a:t>Er</a:t>
            </a:r>
            <a:r>
              <a:rPr lang="en-US" altLang="zh-CN" i="1" dirty="0">
                <a:latin typeface="Times New Roman" panose="02020603050405020304" pitchFamily="18" charset="0"/>
                <a:cs typeface="Times New Roman" panose="02020603050405020304" pitchFamily="18" charset="0"/>
              </a:rPr>
              <a:t>̃&gt;r</a:t>
            </a:r>
            <a:r>
              <a:rPr lang="en-US" altLang="zh-CN" i="1" baseline="-25000" dirty="0">
                <a:latin typeface="Times New Roman" panose="02020603050405020304" pitchFamily="18" charset="0"/>
                <a:cs typeface="Times New Roman" panose="02020603050405020304" pitchFamily="18" charset="0"/>
              </a:rPr>
              <a:t>f</a:t>
            </a:r>
            <a:r>
              <a:rPr lang="en-US" altLang="zh-CN" dirty="0">
                <a:latin typeface="Times New Roman" panose="02020603050405020304" pitchFamily="18" charset="0"/>
                <a:cs typeface="Times New Roman" panose="02020603050405020304" pitchFamily="18" charset="0"/>
              </a:rPr>
              <a:t> </a:t>
            </a:r>
            <a:endParaRPr lang="zh-CN" altLang="zh-CN" dirty="0">
              <a:latin typeface="Times New Roman" panose="02020603050405020304" pitchFamily="18" charset="0"/>
              <a:cs typeface="Times New Roman" panose="02020603050405020304" pitchFamily="18" charset="0"/>
            </a:endParaRPr>
          </a:p>
          <a:p>
            <a:pPr marL="57150" indent="0">
              <a:buNone/>
            </a:pPr>
            <a:r>
              <a:rPr lang="en-US" altLang="zh-CN" dirty="0">
                <a:latin typeface="Times New Roman" panose="02020603050405020304" pitchFamily="18" charset="0"/>
                <a:cs typeface="Times New Roman" panose="02020603050405020304" pitchFamily="18" charset="0"/>
              </a:rPr>
              <a:t>	(ii)   </a:t>
            </a:r>
            <a:r>
              <a:rPr lang="en-US" altLang="zh-CN" i="1" dirty="0">
                <a:latin typeface="Times New Roman" panose="02020603050405020304" pitchFamily="18" charset="0"/>
                <a:cs typeface="Times New Roman" panose="02020603050405020304" pitchFamily="18" charset="0"/>
              </a:rPr>
              <a:t>a</a:t>
            </a:r>
            <a:r>
              <a:rPr lang="en-US" altLang="zh-CN" i="1" baseline="30000" dirty="0">
                <a:latin typeface="Times New Roman" panose="02020603050405020304" pitchFamily="18" charset="0"/>
                <a:cs typeface="Times New Roman" panose="02020603050405020304" pitchFamily="18" charset="0"/>
              </a:rPr>
              <a:t>*</a:t>
            </a:r>
            <a:r>
              <a:rPr lang="en-US" altLang="zh-CN" i="1" dirty="0">
                <a:latin typeface="Times New Roman" panose="02020603050405020304" pitchFamily="18" charset="0"/>
                <a:cs typeface="Times New Roman" panose="02020603050405020304" pitchFamily="18" charset="0"/>
              </a:rPr>
              <a:t>=</a:t>
            </a:r>
            <a:r>
              <a:rPr lang="en-US" altLang="zh-CN" dirty="0">
                <a:latin typeface="Times New Roman" panose="02020603050405020304" pitchFamily="18" charset="0"/>
                <a:cs typeface="Times New Roman" panose="02020603050405020304" pitchFamily="18" charset="0"/>
              </a:rPr>
              <a:t>0</a:t>
            </a:r>
            <a:r>
              <a:rPr lang="zh-CN" altLang="zh-CN" dirty="0">
                <a:latin typeface="Times New Roman" panose="02020603050405020304" pitchFamily="18" charset="0"/>
                <a:cs typeface="Times New Roman" panose="02020603050405020304" pitchFamily="18" charset="0"/>
              </a:rPr>
              <a:t>当且仅当</a:t>
            </a:r>
            <a:r>
              <a:rPr lang="en-US" altLang="zh-CN" i="1" dirty="0" err="1">
                <a:latin typeface="Times New Roman" panose="02020603050405020304" pitchFamily="18" charset="0"/>
                <a:cs typeface="Times New Roman" panose="02020603050405020304" pitchFamily="18" charset="0"/>
              </a:rPr>
              <a:t>Er</a:t>
            </a:r>
            <a:r>
              <a:rPr lang="en-US" altLang="zh-CN" i="1" dirty="0">
                <a:latin typeface="Times New Roman" panose="02020603050405020304" pitchFamily="18" charset="0"/>
                <a:cs typeface="Times New Roman" panose="02020603050405020304" pitchFamily="18" charset="0"/>
              </a:rPr>
              <a:t>̃=r</a:t>
            </a:r>
            <a:r>
              <a:rPr lang="en-US" altLang="zh-CN" i="1" baseline="-25000" dirty="0">
                <a:latin typeface="Times New Roman" panose="02020603050405020304" pitchFamily="18" charset="0"/>
                <a:cs typeface="Times New Roman" panose="02020603050405020304" pitchFamily="18" charset="0"/>
              </a:rPr>
              <a:t>f</a:t>
            </a:r>
            <a:r>
              <a:rPr lang="en-US" altLang="zh-CN" dirty="0">
                <a:latin typeface="Times New Roman" panose="02020603050405020304" pitchFamily="18" charset="0"/>
                <a:cs typeface="Times New Roman" panose="02020603050405020304" pitchFamily="18" charset="0"/>
              </a:rPr>
              <a:t> </a:t>
            </a:r>
            <a:endParaRPr lang="zh-CN" altLang="zh-CN" dirty="0">
              <a:latin typeface="Times New Roman" panose="02020603050405020304" pitchFamily="18" charset="0"/>
              <a:cs typeface="Times New Roman" panose="02020603050405020304" pitchFamily="18" charset="0"/>
            </a:endParaRPr>
          </a:p>
          <a:p>
            <a:pPr marL="57150" indent="0">
              <a:buNone/>
            </a:pPr>
            <a:r>
              <a:rPr lang="en-US" altLang="zh-CN" dirty="0">
                <a:latin typeface="Times New Roman" panose="02020603050405020304" pitchFamily="18" charset="0"/>
                <a:cs typeface="Times New Roman" panose="02020603050405020304" pitchFamily="18" charset="0"/>
              </a:rPr>
              <a:t>	(iii)   </a:t>
            </a:r>
            <a:r>
              <a:rPr lang="en-US" altLang="zh-CN" i="1" dirty="0">
                <a:latin typeface="Times New Roman" panose="02020603050405020304" pitchFamily="18" charset="0"/>
                <a:cs typeface="Times New Roman" panose="02020603050405020304" pitchFamily="18" charset="0"/>
              </a:rPr>
              <a:t>a</a:t>
            </a:r>
            <a:r>
              <a:rPr lang="en-US" altLang="zh-CN" i="1" baseline="30000" dirty="0">
                <a:latin typeface="Times New Roman" panose="02020603050405020304" pitchFamily="18" charset="0"/>
                <a:cs typeface="Times New Roman" panose="02020603050405020304" pitchFamily="18" charset="0"/>
              </a:rPr>
              <a:t>*</a:t>
            </a:r>
            <a:r>
              <a:rPr lang="en-US" altLang="zh-CN" i="1" dirty="0">
                <a:latin typeface="Times New Roman" panose="02020603050405020304" pitchFamily="18" charset="0"/>
                <a:cs typeface="Times New Roman" panose="02020603050405020304" pitchFamily="18" charset="0"/>
              </a:rPr>
              <a:t>&lt;</a:t>
            </a:r>
            <a:r>
              <a:rPr lang="en-US" altLang="zh-CN" dirty="0">
                <a:latin typeface="Times New Roman" panose="02020603050405020304" pitchFamily="18" charset="0"/>
                <a:cs typeface="Times New Roman" panose="02020603050405020304" pitchFamily="18" charset="0"/>
              </a:rPr>
              <a:t>0</a:t>
            </a:r>
            <a:r>
              <a:rPr lang="zh-CN" altLang="zh-CN" dirty="0">
                <a:latin typeface="Times New Roman" panose="02020603050405020304" pitchFamily="18" charset="0"/>
                <a:cs typeface="Times New Roman" panose="02020603050405020304" pitchFamily="18" charset="0"/>
              </a:rPr>
              <a:t>当且仅当</a:t>
            </a:r>
            <a:r>
              <a:rPr lang="en-US" altLang="zh-CN" i="1" dirty="0" err="1">
                <a:latin typeface="Times New Roman" panose="02020603050405020304" pitchFamily="18" charset="0"/>
                <a:cs typeface="Times New Roman" panose="02020603050405020304" pitchFamily="18" charset="0"/>
              </a:rPr>
              <a:t>Er</a:t>
            </a:r>
            <a:r>
              <a:rPr lang="en-US" altLang="zh-CN" i="1" dirty="0">
                <a:latin typeface="Times New Roman" panose="02020603050405020304" pitchFamily="18" charset="0"/>
                <a:cs typeface="Times New Roman" panose="02020603050405020304" pitchFamily="18" charset="0"/>
              </a:rPr>
              <a:t>̃&lt;r</a:t>
            </a:r>
            <a:r>
              <a:rPr lang="en-US" altLang="zh-CN" i="1" baseline="-25000" dirty="0">
                <a:latin typeface="Times New Roman" panose="02020603050405020304" pitchFamily="18" charset="0"/>
                <a:cs typeface="Times New Roman" panose="02020603050405020304" pitchFamily="18" charset="0"/>
              </a:rPr>
              <a:t>f</a:t>
            </a:r>
            <a:r>
              <a:rPr lang="en-US" altLang="zh-CN" dirty="0">
                <a:latin typeface="Times New Roman" panose="02020603050405020304" pitchFamily="18" charset="0"/>
                <a:cs typeface="Times New Roman" panose="02020603050405020304" pitchFamily="18" charset="0"/>
              </a:rPr>
              <a:t> </a:t>
            </a:r>
            <a:endParaRPr lang="zh-CN" altLang="zh-CN" dirty="0">
              <a:latin typeface="Times New Roman" panose="02020603050405020304" pitchFamily="18" charset="0"/>
              <a:cs typeface="Times New Roman" panose="02020603050405020304" pitchFamily="18" charset="0"/>
            </a:endParaRPr>
          </a:p>
          <a:p>
            <a:r>
              <a:rPr lang="zh-CN" altLang="en-US" dirty="0"/>
              <a:t>证明：</a:t>
            </a:r>
            <a:r>
              <a:rPr lang="zh-CN" altLang="zh-CN" dirty="0"/>
              <a:t>定义值函数如下</a:t>
            </a:r>
            <a:endParaRPr lang="en-US" altLang="zh-CN" dirty="0"/>
          </a:p>
          <a:p>
            <a:pPr lvl="1"/>
            <a:endParaRPr lang="en-US" altLang="zh-CN" dirty="0"/>
          </a:p>
          <a:p>
            <a:pPr marL="0" indent="0">
              <a:buNone/>
            </a:pPr>
            <a:r>
              <a:rPr lang="en-US" altLang="zh-CN" dirty="0"/>
              <a:t>       </a:t>
            </a:r>
            <a:r>
              <a:rPr lang="zh-CN" altLang="zh-CN" dirty="0"/>
              <a:t>投资者最优化的一阶条件又可以写为</a:t>
            </a:r>
            <a:endParaRPr lang="en-US" altLang="zh-CN" dirty="0"/>
          </a:p>
          <a:p>
            <a:pPr marL="400050" lvl="1" indent="0">
              <a:buNone/>
            </a:pPr>
            <a:endParaRPr lang="en-US" altLang="zh-CN" dirty="0"/>
          </a:p>
          <a:p>
            <a:pPr marL="0" indent="0">
              <a:buNone/>
            </a:pPr>
            <a:r>
              <a:rPr lang="en-US" altLang="zh-CN" dirty="0"/>
              <a:t>       </a:t>
            </a:r>
            <a:r>
              <a:rPr lang="zh-CN" altLang="zh-CN" dirty="0"/>
              <a:t>由于投资者是风险厌恶的，所以必然有</a:t>
            </a:r>
            <a:r>
              <a:rPr lang="en-US" altLang="zh-CN" i="1" dirty="0"/>
              <a:t>u''(•)&lt;0</a:t>
            </a:r>
            <a:r>
              <a:rPr lang="zh-CN" altLang="zh-CN" dirty="0"/>
              <a:t>。因此对任何</a:t>
            </a:r>
            <a:r>
              <a:rPr lang="en-US" altLang="zh-CN" i="1" dirty="0"/>
              <a:t>a</a:t>
            </a:r>
            <a:r>
              <a:rPr lang="zh-CN" altLang="zh-CN" dirty="0"/>
              <a:t>都必然有</a:t>
            </a:r>
            <a:endParaRPr lang="zh-CN" altLang="en-US" dirty="0"/>
          </a:p>
        </p:txBody>
      </p:sp>
      <p:sp>
        <p:nvSpPr>
          <p:cNvPr id="4" name="灯片编号占位符 3">
            <a:extLst>
              <a:ext uri="{FF2B5EF4-FFF2-40B4-BE49-F238E27FC236}">
                <a16:creationId xmlns:a16="http://schemas.microsoft.com/office/drawing/2014/main" id="{7A4C351F-BB8E-4016-B7AE-B97E90B9B094}"/>
              </a:ext>
            </a:extLst>
          </p:cNvPr>
          <p:cNvSpPr>
            <a:spLocks noGrp="1"/>
          </p:cNvSpPr>
          <p:nvPr>
            <p:ph type="sldNum" sz="quarter" idx="12"/>
          </p:nvPr>
        </p:nvSpPr>
        <p:spPr/>
        <p:txBody>
          <a:bodyPr/>
          <a:lstStyle/>
          <a:p>
            <a:pPr>
              <a:defRPr/>
            </a:pPr>
            <a:fld id="{DF4C29A2-310B-4614-9E82-82EDFD340A49}" type="slidenum">
              <a:rPr lang="zh-CN" altLang="en-US" smtClean="0"/>
              <a:pPr>
                <a:defRPr/>
              </a:pPr>
              <a:t>4</a:t>
            </a:fld>
            <a:endParaRPr lang="zh-CN" altLang="en-US"/>
          </a:p>
        </p:txBody>
      </p:sp>
      <p:pic>
        <p:nvPicPr>
          <p:cNvPr id="7" name="图片 6">
            <a:extLst>
              <a:ext uri="{FF2B5EF4-FFF2-40B4-BE49-F238E27FC236}">
                <a16:creationId xmlns:a16="http://schemas.microsoft.com/office/drawing/2014/main" id="{D75E63B8-AECC-4C65-83D7-1B2BA675B25B}"/>
              </a:ext>
            </a:extLst>
          </p:cNvPr>
          <p:cNvPicPr>
            <a:picLocks noChangeAspect="1"/>
          </p:cNvPicPr>
          <p:nvPr/>
        </p:nvPicPr>
        <p:blipFill>
          <a:blip r:embed="rId2"/>
          <a:stretch>
            <a:fillRect/>
          </a:stretch>
        </p:blipFill>
        <p:spPr>
          <a:xfrm>
            <a:off x="3042360" y="4020342"/>
            <a:ext cx="3059281" cy="416770"/>
          </a:xfrm>
          <a:prstGeom prst="rect">
            <a:avLst/>
          </a:prstGeom>
        </p:spPr>
      </p:pic>
      <p:pic>
        <p:nvPicPr>
          <p:cNvPr id="8" name="图片 7">
            <a:extLst>
              <a:ext uri="{FF2B5EF4-FFF2-40B4-BE49-F238E27FC236}">
                <a16:creationId xmlns:a16="http://schemas.microsoft.com/office/drawing/2014/main" id="{5C71F02D-66A6-4CAB-920E-572C88C8B7E2}"/>
              </a:ext>
            </a:extLst>
          </p:cNvPr>
          <p:cNvPicPr>
            <a:picLocks noChangeAspect="1"/>
          </p:cNvPicPr>
          <p:nvPr/>
        </p:nvPicPr>
        <p:blipFill>
          <a:blip r:embed="rId3"/>
          <a:stretch>
            <a:fillRect/>
          </a:stretch>
        </p:blipFill>
        <p:spPr>
          <a:xfrm>
            <a:off x="2306757" y="4884438"/>
            <a:ext cx="4530487" cy="416770"/>
          </a:xfrm>
          <a:prstGeom prst="rect">
            <a:avLst/>
          </a:prstGeom>
        </p:spPr>
      </p:pic>
      <p:pic>
        <p:nvPicPr>
          <p:cNvPr id="10" name="图片 9">
            <a:extLst>
              <a:ext uri="{FF2B5EF4-FFF2-40B4-BE49-F238E27FC236}">
                <a16:creationId xmlns:a16="http://schemas.microsoft.com/office/drawing/2014/main" id="{C548E7DC-FA1C-4387-A5A8-0079CA917C15}"/>
              </a:ext>
            </a:extLst>
          </p:cNvPr>
          <p:cNvPicPr>
            <a:picLocks noChangeAspect="1"/>
          </p:cNvPicPr>
          <p:nvPr/>
        </p:nvPicPr>
        <p:blipFill>
          <a:blip r:embed="rId4"/>
          <a:stretch>
            <a:fillRect/>
          </a:stretch>
        </p:blipFill>
        <p:spPr>
          <a:xfrm>
            <a:off x="2291862" y="5633017"/>
            <a:ext cx="4560277" cy="460279"/>
          </a:xfrm>
          <a:prstGeom prst="rect">
            <a:avLst/>
          </a:prstGeom>
        </p:spPr>
      </p:pic>
    </p:spTree>
    <p:extLst>
      <p:ext uri="{BB962C8B-B14F-4D97-AF65-F5344CB8AC3E}">
        <p14:creationId xmlns:p14="http://schemas.microsoft.com/office/powerpoint/2010/main" val="37884975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038DB92-5241-4EEA-ADFF-2116AB2FAED9}"/>
              </a:ext>
            </a:extLst>
          </p:cNvPr>
          <p:cNvSpPr>
            <a:spLocks noGrp="1"/>
          </p:cNvSpPr>
          <p:nvPr>
            <p:ph type="title"/>
          </p:nvPr>
        </p:nvSpPr>
        <p:spPr/>
        <p:txBody>
          <a:bodyPr/>
          <a:lstStyle/>
          <a:p>
            <a:br>
              <a:rPr lang="en-US" altLang="zh-CN" dirty="0"/>
            </a:br>
            <a:r>
              <a:rPr lang="en-US" altLang="zh-CN" sz="2000" dirty="0"/>
              <a:t>9.1 </a:t>
            </a:r>
            <a:r>
              <a:rPr lang="zh-CN" altLang="zh-CN" sz="2000" dirty="0"/>
              <a:t>投资者参与风险资产的条件</a:t>
            </a:r>
            <a:br>
              <a:rPr lang="zh-CN" altLang="zh-CN" sz="2000" dirty="0"/>
            </a:br>
            <a:r>
              <a:rPr lang="zh-CN" altLang="zh-CN" dirty="0"/>
              <a:t>投资者参与风险资产的条件</a:t>
            </a:r>
            <a:r>
              <a:rPr lang="zh-CN" altLang="en-US" dirty="0"/>
              <a:t>（续）</a:t>
            </a:r>
          </a:p>
        </p:txBody>
      </p:sp>
      <p:sp>
        <p:nvSpPr>
          <p:cNvPr id="3" name="内容占位符 2">
            <a:extLst>
              <a:ext uri="{FF2B5EF4-FFF2-40B4-BE49-F238E27FC236}">
                <a16:creationId xmlns:a16="http://schemas.microsoft.com/office/drawing/2014/main" id="{E50FA5CF-195C-4B13-8885-777090C4455F}"/>
              </a:ext>
            </a:extLst>
          </p:cNvPr>
          <p:cNvSpPr>
            <a:spLocks noGrp="1"/>
          </p:cNvSpPr>
          <p:nvPr>
            <p:ph idx="1"/>
          </p:nvPr>
        </p:nvSpPr>
        <p:spPr/>
        <p:txBody>
          <a:bodyPr/>
          <a:lstStyle/>
          <a:p>
            <a:r>
              <a:rPr lang="zh-CN" altLang="en-US" b="1" dirty="0"/>
              <a:t>证明（续）</a:t>
            </a:r>
            <a:r>
              <a:rPr lang="zh-CN" altLang="en-US" dirty="0"/>
              <a:t>：</a:t>
            </a:r>
            <a:r>
              <a:rPr lang="zh-CN" altLang="zh-CN" dirty="0"/>
              <a:t>这意味着</a:t>
            </a:r>
            <a:r>
              <a:rPr lang="en-US" altLang="zh-CN" i="1" dirty="0"/>
              <a:t>V‘(a)</a:t>
            </a:r>
            <a:r>
              <a:rPr lang="zh-CN" altLang="zh-CN" dirty="0"/>
              <a:t>是一个减函数（</a:t>
            </a:r>
            <a:r>
              <a:rPr lang="en-US" altLang="zh-CN" i="1" dirty="0"/>
              <a:t>V’(a)</a:t>
            </a:r>
            <a:r>
              <a:rPr lang="zh-CN" altLang="zh-CN" dirty="0"/>
              <a:t>随</a:t>
            </a:r>
            <a:r>
              <a:rPr lang="en-US" altLang="zh-CN" i="1" dirty="0"/>
              <a:t>a</a:t>
            </a:r>
            <a:r>
              <a:rPr lang="zh-CN" altLang="zh-CN" dirty="0"/>
              <a:t>的增大而减小）。所以当且仅当</a:t>
            </a:r>
            <a:r>
              <a:rPr lang="en-US" altLang="zh-CN" i="1" dirty="0"/>
              <a:t>V‘(</a:t>
            </a:r>
            <a:r>
              <a:rPr lang="en-US" altLang="zh-CN" dirty="0"/>
              <a:t>0</a:t>
            </a:r>
            <a:r>
              <a:rPr lang="en-US" altLang="zh-CN" i="1" dirty="0"/>
              <a:t>)&gt;</a:t>
            </a:r>
            <a:r>
              <a:rPr lang="en-US" altLang="zh-CN" dirty="0"/>
              <a:t>0</a:t>
            </a:r>
            <a:r>
              <a:rPr lang="zh-CN" altLang="zh-CN" dirty="0"/>
              <a:t>时才</a:t>
            </a:r>
            <a:r>
              <a:rPr lang="zh-CN" altLang="en-US" dirty="0"/>
              <a:t>会</a:t>
            </a:r>
            <a:r>
              <a:rPr lang="zh-CN" altLang="zh-CN" dirty="0"/>
              <a:t>有</a:t>
            </a:r>
            <a:r>
              <a:rPr lang="en-US" altLang="zh-CN" i="1" dirty="0"/>
              <a:t>a</a:t>
            </a:r>
            <a:r>
              <a:rPr lang="en-US" altLang="zh-CN" i="1" baseline="30000" dirty="0"/>
              <a:t>*</a:t>
            </a:r>
            <a:r>
              <a:rPr lang="en-US" altLang="zh-CN" i="1" dirty="0"/>
              <a:t>&gt;</a:t>
            </a:r>
            <a:r>
              <a:rPr lang="en-US" altLang="zh-CN" dirty="0"/>
              <a:t>0</a:t>
            </a:r>
            <a:r>
              <a:rPr lang="zh-CN" altLang="zh-CN" dirty="0"/>
              <a:t>。因为如果</a:t>
            </a:r>
            <a:r>
              <a:rPr lang="en-US" altLang="zh-CN" i="1" dirty="0"/>
              <a:t>V'(</a:t>
            </a:r>
            <a:r>
              <a:rPr lang="en-US" altLang="zh-CN" dirty="0"/>
              <a:t>0</a:t>
            </a:r>
            <a:r>
              <a:rPr lang="en-US" altLang="zh-CN" i="1" dirty="0"/>
              <a:t>)&lt;</a:t>
            </a:r>
            <a:r>
              <a:rPr lang="en-US" altLang="zh-CN" dirty="0"/>
              <a:t>0</a:t>
            </a:r>
            <a:r>
              <a:rPr lang="zh-CN" altLang="zh-CN" dirty="0"/>
              <a:t>，那么随</a:t>
            </a:r>
            <a:r>
              <a:rPr lang="en-US" altLang="zh-CN" i="1" dirty="0"/>
              <a:t>a</a:t>
            </a:r>
            <a:r>
              <a:rPr lang="zh-CN" altLang="zh-CN" dirty="0"/>
              <a:t>从</a:t>
            </a:r>
            <a:r>
              <a:rPr lang="en-US" altLang="zh-CN" dirty="0"/>
              <a:t>0</a:t>
            </a:r>
            <a:r>
              <a:rPr lang="zh-CN" altLang="zh-CN" dirty="0"/>
              <a:t>开始增大，</a:t>
            </a:r>
            <a:r>
              <a:rPr lang="en-US" altLang="zh-CN" i="1" dirty="0"/>
              <a:t>V'(a)</a:t>
            </a:r>
            <a:r>
              <a:rPr lang="zh-CN" altLang="zh-CN" dirty="0"/>
              <a:t>会变得更小，一阶条件就不可能成立。而</a:t>
            </a:r>
            <a:r>
              <a:rPr lang="en-US" altLang="zh-CN" i="1" dirty="0"/>
              <a:t>V'(</a:t>
            </a:r>
            <a:r>
              <a:rPr lang="en-US" altLang="zh-CN" dirty="0"/>
              <a:t>0</a:t>
            </a:r>
            <a:r>
              <a:rPr lang="en-US" altLang="zh-CN" i="1" dirty="0"/>
              <a:t>)</a:t>
            </a:r>
            <a:r>
              <a:rPr lang="zh-CN" altLang="zh-CN" dirty="0"/>
              <a:t>可以写为</a:t>
            </a:r>
            <a:endParaRPr lang="en-US" altLang="zh-CN" dirty="0"/>
          </a:p>
          <a:p>
            <a:endParaRPr lang="en-US" altLang="zh-CN" dirty="0"/>
          </a:p>
          <a:p>
            <a:endParaRPr lang="en-US" altLang="zh-CN" dirty="0"/>
          </a:p>
          <a:p>
            <a:pPr marL="0" indent="0">
              <a:buNone/>
            </a:pPr>
            <a:r>
              <a:rPr lang="en-US" altLang="zh-CN" dirty="0"/>
              <a:t>      </a:t>
            </a:r>
            <a:r>
              <a:rPr lang="zh-CN" altLang="zh-CN" dirty="0"/>
              <a:t>其中的</a:t>
            </a:r>
            <a:r>
              <a:rPr lang="en-US" altLang="zh-CN" i="1" dirty="0"/>
              <a:t>u'(w</a:t>
            </a:r>
            <a:r>
              <a:rPr lang="en-US" altLang="zh-CN" baseline="-25000" dirty="0"/>
              <a:t>0</a:t>
            </a:r>
            <a:r>
              <a:rPr lang="en-US" altLang="zh-CN" i="1" dirty="0"/>
              <a:t>(</a:t>
            </a:r>
            <a:r>
              <a:rPr lang="en-US" altLang="zh-CN" dirty="0"/>
              <a:t>1</a:t>
            </a:r>
            <a:r>
              <a:rPr lang="en-US" altLang="zh-CN" i="1" dirty="0"/>
              <a:t>+r</a:t>
            </a:r>
            <a:r>
              <a:rPr lang="en-US" altLang="zh-CN" i="1" baseline="-25000" dirty="0"/>
              <a:t>f</a:t>
            </a:r>
            <a:r>
              <a:rPr lang="en-US" altLang="zh-CN" i="1" dirty="0"/>
              <a:t>))</a:t>
            </a:r>
            <a:r>
              <a:rPr lang="zh-CN" altLang="zh-CN" dirty="0"/>
              <a:t>是个正数。要使得</a:t>
            </a:r>
            <a:r>
              <a:rPr lang="en-US" altLang="zh-CN" i="1" dirty="0"/>
              <a:t>V'(</a:t>
            </a:r>
            <a:r>
              <a:rPr lang="en-US" altLang="zh-CN" dirty="0"/>
              <a:t>0</a:t>
            </a:r>
            <a:r>
              <a:rPr lang="en-US" altLang="zh-CN" i="1" dirty="0"/>
              <a:t>)&gt;0</a:t>
            </a:r>
            <a:r>
              <a:rPr lang="zh-CN" altLang="zh-CN" dirty="0"/>
              <a:t>，就必须要有</a:t>
            </a:r>
            <a:endParaRPr lang="en-US" altLang="zh-CN" dirty="0"/>
          </a:p>
          <a:p>
            <a:pPr marL="0" indent="0">
              <a:buNone/>
            </a:pPr>
            <a:endParaRPr lang="en-US" altLang="zh-CN" dirty="0"/>
          </a:p>
          <a:p>
            <a:pPr marL="0" indent="0">
              <a:buNone/>
            </a:pPr>
            <a:r>
              <a:rPr lang="en-US" altLang="zh-CN" dirty="0"/>
              <a:t>      </a:t>
            </a:r>
            <a:r>
              <a:rPr lang="zh-CN" altLang="zh-CN" dirty="0"/>
              <a:t>这样，就证明了等价关系</a:t>
            </a:r>
            <a:r>
              <a:rPr lang="en-US" altLang="zh-CN" dirty="0"/>
              <a:t>(</a:t>
            </a:r>
            <a:r>
              <a:rPr lang="en-US" altLang="zh-CN" dirty="0" err="1"/>
              <a:t>i</a:t>
            </a:r>
            <a:r>
              <a:rPr lang="en-US" altLang="zh-CN" dirty="0"/>
              <a:t>)</a:t>
            </a:r>
            <a:r>
              <a:rPr lang="zh-CN" altLang="zh-CN" dirty="0"/>
              <a:t>。另两个等价关系类似可证。命题得证。</a:t>
            </a:r>
            <a:r>
              <a:rPr lang="en-US" altLang="zh-CN" dirty="0"/>
              <a:t>■</a:t>
            </a:r>
            <a:endParaRPr lang="zh-CN" altLang="zh-CN" dirty="0"/>
          </a:p>
          <a:p>
            <a:endParaRPr lang="zh-CN" altLang="zh-CN" dirty="0"/>
          </a:p>
          <a:p>
            <a:endParaRPr lang="en-US" altLang="zh-CN" dirty="0"/>
          </a:p>
          <a:p>
            <a:pPr lvl="1"/>
            <a:endParaRPr lang="en-US" altLang="zh-CN" dirty="0"/>
          </a:p>
          <a:p>
            <a:pPr marL="0" indent="0">
              <a:buNone/>
            </a:pPr>
            <a:r>
              <a:rPr lang="en-US" altLang="zh-CN" dirty="0"/>
              <a:t>       </a:t>
            </a:r>
            <a:endParaRPr lang="zh-CN" altLang="en-US" dirty="0"/>
          </a:p>
        </p:txBody>
      </p:sp>
      <p:sp>
        <p:nvSpPr>
          <p:cNvPr id="4" name="灯片编号占位符 3">
            <a:extLst>
              <a:ext uri="{FF2B5EF4-FFF2-40B4-BE49-F238E27FC236}">
                <a16:creationId xmlns:a16="http://schemas.microsoft.com/office/drawing/2014/main" id="{7A4C351F-BB8E-4016-B7AE-B97E90B9B094}"/>
              </a:ext>
            </a:extLst>
          </p:cNvPr>
          <p:cNvSpPr>
            <a:spLocks noGrp="1"/>
          </p:cNvSpPr>
          <p:nvPr>
            <p:ph type="sldNum" sz="quarter" idx="12"/>
          </p:nvPr>
        </p:nvSpPr>
        <p:spPr/>
        <p:txBody>
          <a:bodyPr/>
          <a:lstStyle/>
          <a:p>
            <a:pPr>
              <a:defRPr/>
            </a:pPr>
            <a:fld id="{DF4C29A2-310B-4614-9E82-82EDFD340A49}" type="slidenum">
              <a:rPr lang="zh-CN" altLang="en-US" smtClean="0"/>
              <a:pPr>
                <a:defRPr/>
              </a:pPr>
              <a:t>5</a:t>
            </a:fld>
            <a:endParaRPr lang="zh-CN" altLang="en-US"/>
          </a:p>
        </p:txBody>
      </p:sp>
      <p:pic>
        <p:nvPicPr>
          <p:cNvPr id="5" name="图片 4">
            <a:extLst>
              <a:ext uri="{FF2B5EF4-FFF2-40B4-BE49-F238E27FC236}">
                <a16:creationId xmlns:a16="http://schemas.microsoft.com/office/drawing/2014/main" id="{BF268CC0-3464-42EC-B919-31F67EC24F5F}"/>
              </a:ext>
            </a:extLst>
          </p:cNvPr>
          <p:cNvPicPr>
            <a:picLocks noChangeAspect="1"/>
          </p:cNvPicPr>
          <p:nvPr/>
        </p:nvPicPr>
        <p:blipFill>
          <a:blip r:embed="rId2"/>
          <a:stretch>
            <a:fillRect/>
          </a:stretch>
        </p:blipFill>
        <p:spPr>
          <a:xfrm>
            <a:off x="3027464" y="2369004"/>
            <a:ext cx="3089073" cy="915980"/>
          </a:xfrm>
          <a:prstGeom prst="rect">
            <a:avLst/>
          </a:prstGeom>
        </p:spPr>
      </p:pic>
      <p:pic>
        <p:nvPicPr>
          <p:cNvPr id="6" name="图片 5">
            <a:extLst>
              <a:ext uri="{FF2B5EF4-FFF2-40B4-BE49-F238E27FC236}">
                <a16:creationId xmlns:a16="http://schemas.microsoft.com/office/drawing/2014/main" id="{1AB53AEE-9F79-4966-96A4-B5189E20B299}"/>
              </a:ext>
            </a:extLst>
          </p:cNvPr>
          <p:cNvPicPr>
            <a:picLocks noChangeAspect="1"/>
          </p:cNvPicPr>
          <p:nvPr/>
        </p:nvPicPr>
        <p:blipFill>
          <a:blip r:embed="rId3"/>
          <a:stretch>
            <a:fillRect/>
          </a:stretch>
        </p:blipFill>
        <p:spPr>
          <a:xfrm>
            <a:off x="3835252" y="3948334"/>
            <a:ext cx="1473496" cy="416770"/>
          </a:xfrm>
          <a:prstGeom prst="rect">
            <a:avLst/>
          </a:prstGeom>
        </p:spPr>
      </p:pic>
    </p:spTree>
    <p:extLst>
      <p:ext uri="{BB962C8B-B14F-4D97-AF65-F5344CB8AC3E}">
        <p14:creationId xmlns:p14="http://schemas.microsoft.com/office/powerpoint/2010/main" val="28953779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038DB92-5241-4EEA-ADFF-2116AB2FAED9}"/>
              </a:ext>
            </a:extLst>
          </p:cNvPr>
          <p:cNvSpPr>
            <a:spLocks noGrp="1"/>
          </p:cNvSpPr>
          <p:nvPr>
            <p:ph type="title"/>
          </p:nvPr>
        </p:nvSpPr>
        <p:spPr/>
        <p:txBody>
          <a:bodyPr/>
          <a:lstStyle/>
          <a:p>
            <a:br>
              <a:rPr lang="en-US" altLang="zh-CN" dirty="0"/>
            </a:br>
            <a:r>
              <a:rPr lang="en-US" altLang="zh-CN" sz="2000" dirty="0"/>
              <a:t>9.1 </a:t>
            </a:r>
            <a:r>
              <a:rPr lang="zh-CN" altLang="zh-CN" sz="2000" dirty="0"/>
              <a:t>投资者参与风险资产的条件</a:t>
            </a:r>
            <a:br>
              <a:rPr lang="zh-CN" altLang="zh-CN" sz="2000" dirty="0"/>
            </a:br>
            <a:r>
              <a:rPr lang="zh-CN" altLang="en-US" dirty="0"/>
              <a:t>命题</a:t>
            </a:r>
            <a:r>
              <a:rPr lang="en-US" altLang="zh-CN" dirty="0"/>
              <a:t>9.1</a:t>
            </a:r>
            <a:r>
              <a:rPr lang="zh-CN" altLang="en-US" dirty="0"/>
              <a:t>背后的直觉</a:t>
            </a:r>
          </a:p>
        </p:txBody>
      </p:sp>
      <p:sp>
        <p:nvSpPr>
          <p:cNvPr id="3" name="内容占位符 2">
            <a:extLst>
              <a:ext uri="{FF2B5EF4-FFF2-40B4-BE49-F238E27FC236}">
                <a16:creationId xmlns:a16="http://schemas.microsoft.com/office/drawing/2014/main" id="{E50FA5CF-195C-4B13-8885-777090C4455F}"/>
              </a:ext>
            </a:extLst>
          </p:cNvPr>
          <p:cNvSpPr>
            <a:spLocks noGrp="1"/>
          </p:cNvSpPr>
          <p:nvPr>
            <p:ph idx="1"/>
          </p:nvPr>
        </p:nvSpPr>
        <p:spPr/>
        <p:txBody>
          <a:bodyPr/>
          <a:lstStyle/>
          <a:p>
            <a:r>
              <a:rPr lang="zh-CN" altLang="zh-CN" dirty="0"/>
              <a:t>对一个之前完全持有无风险资产的投资者来说，把一些财富</a:t>
            </a:r>
            <a:r>
              <a:rPr lang="en-US" altLang="zh-CN" i="1" dirty="0"/>
              <a:t>a</a:t>
            </a:r>
            <a:r>
              <a:rPr lang="zh-CN" altLang="zh-CN" dirty="0"/>
              <a:t>重新分配到风险资产上的行为会对投资者效用带来两方面的影响</a:t>
            </a:r>
            <a:endParaRPr lang="en-US" altLang="zh-CN" dirty="0"/>
          </a:p>
          <a:p>
            <a:pPr lvl="1"/>
            <a:r>
              <a:rPr lang="zh-CN" altLang="zh-CN" dirty="0"/>
              <a:t>一方面，由于风险资产的期望回报率会高于无风险利率，所以消费者的效用会因为其总投资期望回报率的上升而上升</a:t>
            </a:r>
            <a:r>
              <a:rPr lang="en-US" altLang="zh-CN" dirty="0"/>
              <a:t>——</a:t>
            </a:r>
            <a:r>
              <a:rPr lang="zh-CN" altLang="zh-CN" dirty="0"/>
              <a:t>效用上升幅度与</a:t>
            </a:r>
            <a:r>
              <a:rPr lang="en-US" altLang="zh-CN" i="1" dirty="0"/>
              <a:t>a</a:t>
            </a:r>
            <a:r>
              <a:rPr lang="zh-CN" altLang="zh-CN" dirty="0"/>
              <a:t>成正比</a:t>
            </a:r>
            <a:r>
              <a:rPr lang="zh-CN" altLang="en-US" dirty="0"/>
              <a:t>（</a:t>
            </a:r>
            <a:r>
              <a:rPr lang="en-US" altLang="zh-CN" dirty="0"/>
              <a:t> Arrow-Pratt</a:t>
            </a:r>
            <a:r>
              <a:rPr lang="zh-CN" altLang="zh-CN" dirty="0"/>
              <a:t>近似</a:t>
            </a:r>
            <a:r>
              <a:rPr lang="zh-CN" altLang="en-US" dirty="0"/>
              <a:t>）</a:t>
            </a:r>
            <a:endParaRPr lang="en-US" altLang="zh-CN" dirty="0"/>
          </a:p>
          <a:p>
            <a:pPr lvl="1"/>
            <a:r>
              <a:rPr lang="zh-CN" altLang="zh-CN" dirty="0"/>
              <a:t>另一方面，由于风险资产的回报存在不确定性，所以投资者效用会因为这种不确定性的上升而下降</a:t>
            </a:r>
            <a:r>
              <a:rPr lang="en-US" altLang="zh-CN" dirty="0"/>
              <a:t>——</a:t>
            </a:r>
            <a:r>
              <a:rPr lang="zh-CN" altLang="zh-CN" dirty="0"/>
              <a:t>效用下降幅度与</a:t>
            </a:r>
            <a:r>
              <a:rPr lang="en-US" altLang="zh-CN" i="1" dirty="0"/>
              <a:t>a</a:t>
            </a:r>
            <a:r>
              <a:rPr lang="en-US" altLang="zh-CN" baseline="30000" dirty="0"/>
              <a:t>2</a:t>
            </a:r>
            <a:r>
              <a:rPr lang="zh-CN" altLang="zh-CN" dirty="0"/>
              <a:t>成正比</a:t>
            </a:r>
            <a:r>
              <a:rPr lang="zh-CN" altLang="en-US" dirty="0"/>
              <a:t>（</a:t>
            </a:r>
            <a:r>
              <a:rPr lang="en-US" altLang="zh-CN" dirty="0"/>
              <a:t> Arrow-Pratt</a:t>
            </a:r>
            <a:r>
              <a:rPr lang="zh-CN" altLang="zh-CN" dirty="0"/>
              <a:t>近似</a:t>
            </a:r>
            <a:r>
              <a:rPr lang="zh-CN" altLang="en-US" dirty="0"/>
              <a:t>）</a:t>
            </a:r>
            <a:endParaRPr lang="en-US" altLang="zh-CN" dirty="0"/>
          </a:p>
          <a:p>
            <a:r>
              <a:rPr lang="zh-CN" altLang="zh-CN" dirty="0"/>
              <a:t>当</a:t>
            </a:r>
            <a:r>
              <a:rPr lang="en-US" altLang="zh-CN" i="1" dirty="0"/>
              <a:t>a</a:t>
            </a:r>
            <a:r>
              <a:rPr lang="zh-CN" altLang="zh-CN" dirty="0"/>
              <a:t>很小的时候，期望回报率上升带来的正面效应总是压倒不确定性上升带来的负面效应</a:t>
            </a:r>
            <a:endParaRPr lang="en-US" altLang="zh-CN" dirty="0"/>
          </a:p>
          <a:p>
            <a:r>
              <a:rPr lang="zh-CN" altLang="zh-CN" dirty="0"/>
              <a:t>所以，只要风险资产的期望回报率高于无风险利率，投资者就一定会在风险资产上投入一些</a:t>
            </a:r>
            <a:r>
              <a:rPr lang="zh-CN" altLang="en-US" dirty="0"/>
              <a:t>财富</a:t>
            </a:r>
            <a:endParaRPr lang="zh-CN" altLang="zh-CN" dirty="0"/>
          </a:p>
          <a:p>
            <a:endParaRPr lang="en-US" altLang="zh-CN" dirty="0"/>
          </a:p>
          <a:p>
            <a:pPr lvl="1"/>
            <a:endParaRPr lang="en-US" altLang="zh-CN" dirty="0"/>
          </a:p>
          <a:p>
            <a:pPr marL="0" indent="0">
              <a:buNone/>
            </a:pPr>
            <a:r>
              <a:rPr lang="en-US" altLang="zh-CN" dirty="0"/>
              <a:t>       </a:t>
            </a:r>
            <a:endParaRPr lang="zh-CN" altLang="en-US" dirty="0"/>
          </a:p>
        </p:txBody>
      </p:sp>
      <p:sp>
        <p:nvSpPr>
          <p:cNvPr id="4" name="灯片编号占位符 3">
            <a:extLst>
              <a:ext uri="{FF2B5EF4-FFF2-40B4-BE49-F238E27FC236}">
                <a16:creationId xmlns:a16="http://schemas.microsoft.com/office/drawing/2014/main" id="{7A4C351F-BB8E-4016-B7AE-B97E90B9B094}"/>
              </a:ext>
            </a:extLst>
          </p:cNvPr>
          <p:cNvSpPr>
            <a:spLocks noGrp="1"/>
          </p:cNvSpPr>
          <p:nvPr>
            <p:ph type="sldNum" sz="quarter" idx="12"/>
          </p:nvPr>
        </p:nvSpPr>
        <p:spPr/>
        <p:txBody>
          <a:bodyPr/>
          <a:lstStyle/>
          <a:p>
            <a:pPr>
              <a:defRPr/>
            </a:pPr>
            <a:fld id="{DF4C29A2-310B-4614-9E82-82EDFD340A49}" type="slidenum">
              <a:rPr lang="zh-CN" altLang="en-US" smtClean="0"/>
              <a:pPr>
                <a:defRPr/>
              </a:pPr>
              <a:t>6</a:t>
            </a:fld>
            <a:endParaRPr lang="zh-CN" altLang="en-US"/>
          </a:p>
        </p:txBody>
      </p:sp>
    </p:spTree>
    <p:extLst>
      <p:ext uri="{BB962C8B-B14F-4D97-AF65-F5344CB8AC3E}">
        <p14:creationId xmlns:p14="http://schemas.microsoft.com/office/powerpoint/2010/main" val="38172279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038DB92-5241-4EEA-ADFF-2116AB2FAED9}"/>
              </a:ext>
            </a:extLst>
          </p:cNvPr>
          <p:cNvSpPr>
            <a:spLocks noGrp="1"/>
          </p:cNvSpPr>
          <p:nvPr>
            <p:ph type="title"/>
          </p:nvPr>
        </p:nvSpPr>
        <p:spPr/>
        <p:txBody>
          <a:bodyPr/>
          <a:lstStyle/>
          <a:p>
            <a:br>
              <a:rPr lang="en-US" altLang="zh-CN" dirty="0"/>
            </a:br>
            <a:r>
              <a:rPr lang="en-US" altLang="zh-CN" sz="2000" dirty="0"/>
              <a:t>9.2 </a:t>
            </a:r>
            <a:r>
              <a:rPr lang="zh-CN" altLang="en-US" sz="2000" dirty="0"/>
              <a:t>风险资产上的投资量</a:t>
            </a:r>
            <a:br>
              <a:rPr lang="zh-CN" altLang="zh-CN" sz="2000" dirty="0"/>
            </a:br>
            <a:r>
              <a:rPr lang="zh-CN" altLang="en-US" dirty="0"/>
              <a:t>风险资产投资量与绝对风险厌恶系数之关系</a:t>
            </a:r>
          </a:p>
        </p:txBody>
      </p:sp>
      <p:sp>
        <p:nvSpPr>
          <p:cNvPr id="3" name="内容占位符 2">
            <a:extLst>
              <a:ext uri="{FF2B5EF4-FFF2-40B4-BE49-F238E27FC236}">
                <a16:creationId xmlns:a16="http://schemas.microsoft.com/office/drawing/2014/main" id="{E50FA5CF-195C-4B13-8885-777090C4455F}"/>
              </a:ext>
            </a:extLst>
          </p:cNvPr>
          <p:cNvSpPr>
            <a:spLocks noGrp="1"/>
          </p:cNvSpPr>
          <p:nvPr>
            <p:ph idx="1"/>
          </p:nvPr>
        </p:nvSpPr>
        <p:spPr/>
        <p:txBody>
          <a:bodyPr/>
          <a:lstStyle/>
          <a:p>
            <a:r>
              <a:rPr lang="zh-CN" altLang="zh-CN" b="1" dirty="0"/>
              <a:t>命题</a:t>
            </a:r>
            <a:r>
              <a:rPr lang="en-US" altLang="zh-CN" b="1" dirty="0"/>
              <a:t>9.2</a:t>
            </a:r>
            <a:r>
              <a:rPr lang="zh-CN" altLang="zh-CN" b="1" dirty="0"/>
              <a:t>：</a:t>
            </a:r>
            <a:r>
              <a:rPr lang="zh-CN" altLang="zh-CN" dirty="0"/>
              <a:t>如果</a:t>
            </a:r>
            <a:r>
              <a:rPr lang="en-US" altLang="zh-CN" i="1" dirty="0"/>
              <a:t>a</a:t>
            </a:r>
            <a:r>
              <a:rPr lang="en-US" altLang="zh-CN" i="1" baseline="30000" dirty="0"/>
              <a:t>*</a:t>
            </a:r>
            <a:r>
              <a:rPr lang="zh-CN" altLang="zh-CN" dirty="0"/>
              <a:t>是优化一阶条件</a:t>
            </a:r>
            <a:r>
              <a:rPr lang="en-US" altLang="zh-CN" dirty="0"/>
              <a:t>(9.1)</a:t>
            </a:r>
            <a:r>
              <a:rPr lang="zh-CN" altLang="zh-CN" dirty="0"/>
              <a:t>式的解，</a:t>
            </a:r>
            <a:r>
              <a:rPr lang="en-US" altLang="zh-CN" i="1" dirty="0" err="1"/>
              <a:t>Er</a:t>
            </a:r>
            <a:r>
              <a:rPr lang="en-US" altLang="zh-CN" i="1" dirty="0"/>
              <a:t>̃&gt;r</a:t>
            </a:r>
            <a:r>
              <a:rPr lang="en-US" altLang="zh-CN" i="1" baseline="-25000" dirty="0"/>
              <a:t>f</a:t>
            </a:r>
            <a:r>
              <a:rPr lang="zh-CN" altLang="zh-CN" dirty="0"/>
              <a:t>，投资者风险厌恶且其效用函数二阶可导（</a:t>
            </a:r>
            <a:r>
              <a:rPr lang="en-US" altLang="zh-CN" i="1" dirty="0"/>
              <a:t>u''(•)&lt;</a:t>
            </a:r>
            <a:r>
              <a:rPr lang="en-US" altLang="zh-CN" dirty="0"/>
              <a:t>0</a:t>
            </a:r>
            <a:r>
              <a:rPr lang="zh-CN" altLang="zh-CN" dirty="0"/>
              <a:t>），那么有以下</a:t>
            </a:r>
            <a:r>
              <a:rPr lang="en-US" altLang="zh-CN" dirty="0"/>
              <a:t>3</a:t>
            </a:r>
            <a:r>
              <a:rPr lang="zh-CN" altLang="zh-CN" dirty="0"/>
              <a:t>个等价关系成立：</a:t>
            </a:r>
          </a:p>
          <a:p>
            <a:pPr marL="0" indent="0">
              <a:buNone/>
            </a:pPr>
            <a:r>
              <a:rPr lang="en-US" altLang="zh-CN" dirty="0"/>
              <a:t>	(</a:t>
            </a:r>
            <a:r>
              <a:rPr lang="en-US" altLang="zh-CN" dirty="0" err="1"/>
              <a:t>i</a:t>
            </a:r>
            <a:r>
              <a:rPr lang="en-US" altLang="zh-CN" dirty="0"/>
              <a:t>)   </a:t>
            </a:r>
            <a:r>
              <a:rPr lang="en-US" altLang="zh-CN" i="1" dirty="0"/>
              <a:t>a</a:t>
            </a:r>
            <a:r>
              <a:rPr lang="en-US" altLang="zh-CN" i="1" baseline="30000" dirty="0"/>
              <a:t>*</a:t>
            </a:r>
            <a:r>
              <a:rPr lang="en-US" altLang="zh-CN" i="1" dirty="0"/>
              <a:t>'(w</a:t>
            </a:r>
            <a:r>
              <a:rPr lang="en-US" altLang="zh-CN" baseline="-25000" dirty="0"/>
              <a:t>0</a:t>
            </a:r>
            <a:r>
              <a:rPr lang="en-US" altLang="zh-CN" i="1" dirty="0"/>
              <a:t>)&gt;</a:t>
            </a:r>
            <a:r>
              <a:rPr lang="en-US" altLang="zh-CN" dirty="0"/>
              <a:t>0</a:t>
            </a:r>
            <a:r>
              <a:rPr lang="zh-CN" altLang="zh-CN" dirty="0"/>
              <a:t>当且仅当</a:t>
            </a:r>
            <a:r>
              <a:rPr lang="en-US" altLang="zh-CN" i="1" dirty="0"/>
              <a:t>R'</a:t>
            </a:r>
            <a:r>
              <a:rPr lang="en-US" altLang="zh-CN" i="1" baseline="-25000" dirty="0"/>
              <a:t>A</a:t>
            </a:r>
            <a:r>
              <a:rPr lang="en-US" altLang="zh-CN" i="1" dirty="0"/>
              <a:t>(•)&lt;</a:t>
            </a:r>
            <a:r>
              <a:rPr lang="en-US" altLang="zh-CN" dirty="0"/>
              <a:t>0</a:t>
            </a:r>
            <a:r>
              <a:rPr lang="zh-CN" altLang="zh-CN" dirty="0"/>
              <a:t>（</a:t>
            </a:r>
            <a:r>
              <a:rPr lang="en-US" altLang="zh-CN" dirty="0"/>
              <a:t>DARA</a:t>
            </a:r>
            <a:r>
              <a:rPr lang="zh-CN" altLang="zh-CN" dirty="0"/>
              <a:t>）</a:t>
            </a:r>
          </a:p>
          <a:p>
            <a:pPr marL="0" indent="0">
              <a:buNone/>
            </a:pPr>
            <a:r>
              <a:rPr lang="en-US" altLang="zh-CN" dirty="0"/>
              <a:t>	(ii)   </a:t>
            </a:r>
            <a:r>
              <a:rPr lang="en-US" altLang="zh-CN" i="1" dirty="0"/>
              <a:t>a</a:t>
            </a:r>
            <a:r>
              <a:rPr lang="en-US" altLang="zh-CN" i="1" baseline="30000" dirty="0"/>
              <a:t>*</a:t>
            </a:r>
            <a:r>
              <a:rPr lang="en-US" altLang="zh-CN" i="1" dirty="0"/>
              <a:t>'(w</a:t>
            </a:r>
            <a:r>
              <a:rPr lang="en-US" altLang="zh-CN" baseline="-25000" dirty="0"/>
              <a:t>0</a:t>
            </a:r>
            <a:r>
              <a:rPr lang="en-US" altLang="zh-CN" i="1" dirty="0"/>
              <a:t>)=</a:t>
            </a:r>
            <a:r>
              <a:rPr lang="en-US" altLang="zh-CN" dirty="0"/>
              <a:t>0</a:t>
            </a:r>
            <a:r>
              <a:rPr lang="zh-CN" altLang="zh-CN" dirty="0"/>
              <a:t>当且仅当</a:t>
            </a:r>
            <a:r>
              <a:rPr lang="en-US" altLang="zh-CN" i="1" dirty="0"/>
              <a:t>R'</a:t>
            </a:r>
            <a:r>
              <a:rPr lang="en-US" altLang="zh-CN" i="1" baseline="-25000" dirty="0"/>
              <a:t>A</a:t>
            </a:r>
            <a:r>
              <a:rPr lang="en-US" altLang="zh-CN" i="1" dirty="0"/>
              <a:t>(•)=</a:t>
            </a:r>
            <a:r>
              <a:rPr lang="en-US" altLang="zh-CN" dirty="0"/>
              <a:t>0</a:t>
            </a:r>
            <a:r>
              <a:rPr lang="zh-CN" altLang="zh-CN" dirty="0"/>
              <a:t>（</a:t>
            </a:r>
            <a:r>
              <a:rPr lang="en-US" altLang="zh-CN" dirty="0"/>
              <a:t>CARA</a:t>
            </a:r>
            <a:r>
              <a:rPr lang="zh-CN" altLang="zh-CN" dirty="0"/>
              <a:t>）</a:t>
            </a:r>
          </a:p>
          <a:p>
            <a:pPr marL="0" indent="0">
              <a:buNone/>
            </a:pPr>
            <a:r>
              <a:rPr lang="en-US" altLang="zh-CN" dirty="0"/>
              <a:t>	(iii)   </a:t>
            </a:r>
            <a:r>
              <a:rPr lang="en-US" altLang="zh-CN" i="1" dirty="0"/>
              <a:t>a</a:t>
            </a:r>
            <a:r>
              <a:rPr lang="en-US" altLang="zh-CN" i="1" baseline="30000" dirty="0"/>
              <a:t>*</a:t>
            </a:r>
            <a:r>
              <a:rPr lang="en-US" altLang="zh-CN" i="1" dirty="0"/>
              <a:t>'(w</a:t>
            </a:r>
            <a:r>
              <a:rPr lang="en-US" altLang="zh-CN" baseline="-25000" dirty="0"/>
              <a:t>0</a:t>
            </a:r>
            <a:r>
              <a:rPr lang="en-US" altLang="zh-CN" i="1" dirty="0"/>
              <a:t>)&lt;</a:t>
            </a:r>
            <a:r>
              <a:rPr lang="en-US" altLang="zh-CN" dirty="0"/>
              <a:t>0</a:t>
            </a:r>
            <a:r>
              <a:rPr lang="zh-CN" altLang="zh-CN" dirty="0"/>
              <a:t>当且仅当</a:t>
            </a:r>
            <a:r>
              <a:rPr lang="en-US" altLang="zh-CN" i="1" dirty="0"/>
              <a:t>R'</a:t>
            </a:r>
            <a:r>
              <a:rPr lang="en-US" altLang="zh-CN" i="1" baseline="-25000" dirty="0"/>
              <a:t>A</a:t>
            </a:r>
            <a:r>
              <a:rPr lang="en-US" altLang="zh-CN" i="1" dirty="0"/>
              <a:t>(•)&gt;</a:t>
            </a:r>
            <a:r>
              <a:rPr lang="en-US" altLang="zh-CN" dirty="0"/>
              <a:t>0</a:t>
            </a:r>
            <a:r>
              <a:rPr lang="zh-CN" altLang="zh-CN" dirty="0"/>
              <a:t>（</a:t>
            </a:r>
            <a:r>
              <a:rPr lang="en-US" altLang="zh-CN" dirty="0"/>
              <a:t>IARA</a:t>
            </a:r>
            <a:r>
              <a:rPr lang="zh-CN" altLang="zh-CN" dirty="0"/>
              <a:t>）</a:t>
            </a:r>
            <a:endParaRPr lang="en-US" altLang="zh-CN" dirty="0"/>
          </a:p>
          <a:p>
            <a:r>
              <a:rPr lang="zh-CN" altLang="zh-CN" dirty="0"/>
              <a:t>投资者的绝对风险厌恶系数随初始财富的增加而下降</a:t>
            </a:r>
            <a:r>
              <a:rPr lang="zh-CN" altLang="en-US" dirty="0"/>
              <a:t>（上升）</a:t>
            </a:r>
            <a:r>
              <a:rPr lang="zh-CN" altLang="zh-CN" dirty="0"/>
              <a:t>时，初始财富越大，投资者投资于风险资产上的财富量越</a:t>
            </a:r>
            <a:r>
              <a:rPr lang="zh-CN" altLang="en-US" dirty="0"/>
              <a:t>多（越少）</a:t>
            </a:r>
            <a:r>
              <a:rPr lang="en-US" altLang="zh-CN" dirty="0"/>
              <a:t>——</a:t>
            </a:r>
            <a:r>
              <a:rPr lang="zh-CN" altLang="en-US" dirty="0"/>
              <a:t>钱越多越不怕风险的话，钱越多、投在风险资产上的钱也越多</a:t>
            </a:r>
            <a:endParaRPr lang="zh-CN" altLang="zh-CN" dirty="0"/>
          </a:p>
          <a:p>
            <a:endParaRPr lang="en-US" altLang="zh-CN" dirty="0"/>
          </a:p>
          <a:p>
            <a:pPr lvl="1"/>
            <a:endParaRPr lang="en-US" altLang="zh-CN" dirty="0"/>
          </a:p>
          <a:p>
            <a:pPr marL="0" indent="0">
              <a:buNone/>
            </a:pPr>
            <a:r>
              <a:rPr lang="en-US" altLang="zh-CN" dirty="0"/>
              <a:t>       </a:t>
            </a:r>
            <a:endParaRPr lang="zh-CN" altLang="en-US" dirty="0"/>
          </a:p>
        </p:txBody>
      </p:sp>
      <p:sp>
        <p:nvSpPr>
          <p:cNvPr id="4" name="灯片编号占位符 3">
            <a:extLst>
              <a:ext uri="{FF2B5EF4-FFF2-40B4-BE49-F238E27FC236}">
                <a16:creationId xmlns:a16="http://schemas.microsoft.com/office/drawing/2014/main" id="{7A4C351F-BB8E-4016-B7AE-B97E90B9B094}"/>
              </a:ext>
            </a:extLst>
          </p:cNvPr>
          <p:cNvSpPr>
            <a:spLocks noGrp="1"/>
          </p:cNvSpPr>
          <p:nvPr>
            <p:ph type="sldNum" sz="quarter" idx="12"/>
          </p:nvPr>
        </p:nvSpPr>
        <p:spPr/>
        <p:txBody>
          <a:bodyPr/>
          <a:lstStyle/>
          <a:p>
            <a:pPr>
              <a:defRPr/>
            </a:pPr>
            <a:fld id="{DF4C29A2-310B-4614-9E82-82EDFD340A49}" type="slidenum">
              <a:rPr lang="zh-CN" altLang="en-US" smtClean="0"/>
              <a:pPr>
                <a:defRPr/>
              </a:pPr>
              <a:t>7</a:t>
            </a:fld>
            <a:endParaRPr lang="zh-CN" altLang="en-US"/>
          </a:p>
        </p:txBody>
      </p:sp>
    </p:spTree>
    <p:extLst>
      <p:ext uri="{BB962C8B-B14F-4D97-AF65-F5344CB8AC3E}">
        <p14:creationId xmlns:p14="http://schemas.microsoft.com/office/powerpoint/2010/main" val="40224368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038DB92-5241-4EEA-ADFF-2116AB2FAED9}"/>
              </a:ext>
            </a:extLst>
          </p:cNvPr>
          <p:cNvSpPr>
            <a:spLocks noGrp="1"/>
          </p:cNvSpPr>
          <p:nvPr>
            <p:ph type="title"/>
          </p:nvPr>
        </p:nvSpPr>
        <p:spPr/>
        <p:txBody>
          <a:bodyPr/>
          <a:lstStyle/>
          <a:p>
            <a:br>
              <a:rPr lang="en-US" altLang="zh-CN" dirty="0"/>
            </a:br>
            <a:r>
              <a:rPr lang="en-US" altLang="zh-CN" sz="2000" dirty="0"/>
              <a:t>9.2 </a:t>
            </a:r>
            <a:r>
              <a:rPr lang="zh-CN" altLang="en-US" sz="2000" dirty="0"/>
              <a:t>风险资产上的投资量</a:t>
            </a:r>
            <a:br>
              <a:rPr lang="zh-CN" altLang="zh-CN" sz="2000" dirty="0"/>
            </a:br>
            <a:r>
              <a:rPr lang="zh-CN" altLang="en-US" dirty="0"/>
              <a:t>命题</a:t>
            </a:r>
            <a:r>
              <a:rPr lang="en-US" altLang="zh-CN" dirty="0"/>
              <a:t>9.2</a:t>
            </a:r>
            <a:r>
              <a:rPr lang="zh-CN" altLang="en-US" dirty="0"/>
              <a:t>（</a:t>
            </a:r>
            <a:r>
              <a:rPr lang="en-US" altLang="zh-CN" dirty="0" err="1"/>
              <a:t>i</a:t>
            </a:r>
            <a:r>
              <a:rPr lang="zh-CN" altLang="en-US" dirty="0"/>
              <a:t>）必要性部分之证明</a:t>
            </a:r>
          </a:p>
        </p:txBody>
      </p:sp>
      <p:sp>
        <p:nvSpPr>
          <p:cNvPr id="3" name="内容占位符 2">
            <a:extLst>
              <a:ext uri="{FF2B5EF4-FFF2-40B4-BE49-F238E27FC236}">
                <a16:creationId xmlns:a16="http://schemas.microsoft.com/office/drawing/2014/main" id="{E50FA5CF-195C-4B13-8885-777090C4455F}"/>
              </a:ext>
            </a:extLst>
          </p:cNvPr>
          <p:cNvSpPr>
            <a:spLocks noGrp="1"/>
          </p:cNvSpPr>
          <p:nvPr>
            <p:ph idx="1"/>
          </p:nvPr>
        </p:nvSpPr>
        <p:spPr/>
        <p:txBody>
          <a:bodyPr/>
          <a:lstStyle/>
          <a:p>
            <a:r>
              <a:rPr lang="zh-CN" altLang="en-US" b="1" dirty="0"/>
              <a:t>证明：</a:t>
            </a:r>
            <a:r>
              <a:rPr lang="zh-CN" altLang="zh-CN" dirty="0"/>
              <a:t>证明</a:t>
            </a:r>
            <a:r>
              <a:rPr lang="en-US" altLang="zh-CN" dirty="0"/>
              <a:t>DARA</a:t>
            </a:r>
            <a:r>
              <a:rPr lang="zh-CN" altLang="en-US" dirty="0"/>
              <a:t>（</a:t>
            </a:r>
            <a:r>
              <a:rPr lang="en-US" altLang="zh-CN" i="1" dirty="0"/>
              <a:t>R’</a:t>
            </a:r>
            <a:r>
              <a:rPr lang="en-US" altLang="zh-CN" i="1" baseline="-25000" dirty="0"/>
              <a:t>A</a:t>
            </a:r>
            <a:r>
              <a:rPr lang="en-US" altLang="zh-CN" i="1" dirty="0"/>
              <a:t>(w</a:t>
            </a:r>
            <a:r>
              <a:rPr lang="en-US" altLang="zh-CN" baseline="-25000" dirty="0"/>
              <a:t>0</a:t>
            </a:r>
            <a:r>
              <a:rPr lang="en-US" altLang="zh-CN" i="1" dirty="0"/>
              <a:t>)&lt;</a:t>
            </a:r>
            <a:r>
              <a:rPr lang="en-US" altLang="zh-CN" dirty="0"/>
              <a:t>0</a:t>
            </a:r>
            <a:r>
              <a:rPr lang="zh-CN" altLang="en-US" dirty="0"/>
              <a:t>）</a:t>
            </a:r>
            <a:r>
              <a:rPr lang="zh-CN" altLang="zh-CN" dirty="0"/>
              <a:t>情形</a:t>
            </a:r>
            <a:r>
              <a:rPr lang="zh-CN" altLang="en-US" dirty="0"/>
              <a:t>的必要性。消费者优化问题之一阶条件为</a:t>
            </a:r>
            <a:endParaRPr lang="en-US" altLang="zh-CN" dirty="0"/>
          </a:p>
          <a:p>
            <a:endParaRPr lang="en-US" altLang="zh-CN" dirty="0"/>
          </a:p>
          <a:p>
            <a:pPr marL="0" indent="0">
              <a:buNone/>
            </a:pPr>
            <a:r>
              <a:rPr lang="en-US" altLang="zh-CN" dirty="0"/>
              <a:t>       </a:t>
            </a:r>
            <a:r>
              <a:rPr lang="zh-CN" altLang="zh-CN" dirty="0"/>
              <a:t>其中</a:t>
            </a:r>
            <a:endParaRPr lang="en-US" altLang="zh-CN" dirty="0"/>
          </a:p>
          <a:p>
            <a:pPr marL="0" indent="0">
              <a:buNone/>
            </a:pPr>
            <a:r>
              <a:rPr lang="en-US" altLang="zh-CN" dirty="0"/>
              <a:t>       </a:t>
            </a:r>
            <a:r>
              <a:rPr lang="zh-CN" altLang="zh-CN" dirty="0"/>
              <a:t>一阶条件式左右两边对</a:t>
            </a:r>
            <a:r>
              <a:rPr lang="en-US" altLang="zh-CN" i="1" dirty="0"/>
              <a:t>w</a:t>
            </a:r>
            <a:r>
              <a:rPr lang="en-US" altLang="zh-CN" baseline="-25000" dirty="0"/>
              <a:t>0</a:t>
            </a:r>
            <a:r>
              <a:rPr lang="zh-CN" altLang="zh-CN" dirty="0"/>
              <a:t>求导，并注意到</a:t>
            </a:r>
            <a:r>
              <a:rPr lang="en-US" altLang="zh-CN" i="1" dirty="0"/>
              <a:t>a</a:t>
            </a:r>
            <a:r>
              <a:rPr lang="en-US" altLang="zh-CN" i="1" baseline="30000" dirty="0"/>
              <a:t>*</a:t>
            </a:r>
            <a:r>
              <a:rPr lang="zh-CN" altLang="zh-CN" dirty="0"/>
              <a:t>本身是</a:t>
            </a:r>
            <a:r>
              <a:rPr lang="en-US" altLang="zh-CN" i="1" dirty="0"/>
              <a:t>w</a:t>
            </a:r>
            <a:r>
              <a:rPr lang="en-US" altLang="zh-CN" baseline="-25000" dirty="0"/>
              <a:t>0</a:t>
            </a:r>
            <a:r>
              <a:rPr lang="zh-CN" altLang="zh-CN" dirty="0"/>
              <a:t>的函数，可得</a:t>
            </a:r>
            <a:endParaRPr lang="en-US" altLang="zh-CN" dirty="0"/>
          </a:p>
          <a:p>
            <a:pPr marL="0" indent="0">
              <a:buNone/>
            </a:pPr>
            <a:endParaRPr lang="en-US" altLang="zh-CN" dirty="0"/>
          </a:p>
          <a:p>
            <a:pPr marL="360000" indent="0">
              <a:buNone/>
            </a:pPr>
            <a:r>
              <a:rPr lang="zh-CN" altLang="zh-CN" dirty="0"/>
              <a:t>由于</a:t>
            </a:r>
            <a:r>
              <a:rPr lang="en-US" altLang="zh-CN" i="1" dirty="0"/>
              <a:t>da</a:t>
            </a:r>
            <a:r>
              <a:rPr lang="en-US" altLang="zh-CN" i="1" baseline="30000" dirty="0"/>
              <a:t>*</a:t>
            </a:r>
            <a:r>
              <a:rPr lang="en-US" altLang="zh-CN" i="1" dirty="0"/>
              <a:t>/dw</a:t>
            </a:r>
            <a:r>
              <a:rPr lang="en-US" altLang="zh-CN" baseline="-25000" dirty="0"/>
              <a:t>0</a:t>
            </a:r>
            <a:r>
              <a:rPr lang="zh-CN" altLang="zh-CN" dirty="0"/>
              <a:t>不是随机变量（因为</a:t>
            </a:r>
            <a:r>
              <a:rPr lang="en-US" altLang="zh-CN" i="1" dirty="0"/>
              <a:t>a*</a:t>
            </a:r>
            <a:r>
              <a:rPr lang="zh-CN" altLang="zh-CN" dirty="0"/>
              <a:t>在一开始就会被确定下来），所以可以从期望符号中提出来。因此可以解出</a:t>
            </a:r>
          </a:p>
          <a:p>
            <a:pPr marL="0" indent="0">
              <a:buNone/>
            </a:pPr>
            <a:endParaRPr lang="zh-CN" altLang="zh-CN" dirty="0"/>
          </a:p>
          <a:p>
            <a:r>
              <a:rPr lang="zh-CN" altLang="zh-CN" dirty="0"/>
              <a:t>由于</a:t>
            </a:r>
            <a:r>
              <a:rPr lang="en-US" altLang="zh-CN" i="1" dirty="0"/>
              <a:t>u''(•)&lt;</a:t>
            </a:r>
            <a:r>
              <a:rPr lang="en-US" altLang="zh-CN" dirty="0"/>
              <a:t>0</a:t>
            </a:r>
            <a:r>
              <a:rPr lang="zh-CN" altLang="zh-CN" dirty="0"/>
              <a:t>，分式中的分母总是负的，</a:t>
            </a:r>
            <a:r>
              <a:rPr lang="en-US" altLang="zh-CN" i="1" dirty="0"/>
              <a:t>da</a:t>
            </a:r>
            <a:r>
              <a:rPr lang="en-US" altLang="zh-CN" i="1" baseline="30000" dirty="0"/>
              <a:t>*</a:t>
            </a:r>
            <a:r>
              <a:rPr lang="en-US" altLang="zh-CN" i="1" dirty="0"/>
              <a:t>/dw</a:t>
            </a:r>
            <a:r>
              <a:rPr lang="en-US" altLang="zh-CN" baseline="-25000" dirty="0"/>
              <a:t>0</a:t>
            </a:r>
            <a:r>
              <a:rPr lang="zh-CN" altLang="zh-CN" dirty="0"/>
              <a:t>的正负号与</a:t>
            </a:r>
            <a:r>
              <a:rPr lang="en-US" altLang="zh-CN" i="1" dirty="0"/>
              <a:t>E[u’’(͠w)(͠r-r</a:t>
            </a:r>
            <a:r>
              <a:rPr lang="en-US" altLang="zh-CN" i="1" baseline="-25000" dirty="0"/>
              <a:t>f</a:t>
            </a:r>
            <a:r>
              <a:rPr lang="en-US" altLang="zh-CN" i="1" dirty="0"/>
              <a:t>)]</a:t>
            </a:r>
            <a:r>
              <a:rPr lang="zh-CN" altLang="zh-CN" dirty="0"/>
              <a:t>的符号相同</a:t>
            </a:r>
            <a:endParaRPr lang="en-US" altLang="zh-CN" dirty="0"/>
          </a:p>
          <a:p>
            <a:endParaRPr lang="en-US" altLang="zh-CN" dirty="0"/>
          </a:p>
          <a:p>
            <a:pPr lvl="1"/>
            <a:endParaRPr lang="en-US" altLang="zh-CN" dirty="0"/>
          </a:p>
          <a:p>
            <a:pPr marL="0" indent="0">
              <a:buNone/>
            </a:pPr>
            <a:r>
              <a:rPr lang="en-US" altLang="zh-CN" dirty="0"/>
              <a:t>       </a:t>
            </a:r>
            <a:endParaRPr lang="zh-CN" altLang="en-US" dirty="0"/>
          </a:p>
        </p:txBody>
      </p:sp>
      <p:sp>
        <p:nvSpPr>
          <p:cNvPr id="4" name="灯片编号占位符 3">
            <a:extLst>
              <a:ext uri="{FF2B5EF4-FFF2-40B4-BE49-F238E27FC236}">
                <a16:creationId xmlns:a16="http://schemas.microsoft.com/office/drawing/2014/main" id="{7A4C351F-BB8E-4016-B7AE-B97E90B9B094}"/>
              </a:ext>
            </a:extLst>
          </p:cNvPr>
          <p:cNvSpPr>
            <a:spLocks noGrp="1"/>
          </p:cNvSpPr>
          <p:nvPr>
            <p:ph type="sldNum" sz="quarter" idx="12"/>
          </p:nvPr>
        </p:nvSpPr>
        <p:spPr/>
        <p:txBody>
          <a:bodyPr/>
          <a:lstStyle/>
          <a:p>
            <a:pPr>
              <a:defRPr/>
            </a:pPr>
            <a:fld id="{DF4C29A2-310B-4614-9E82-82EDFD340A49}" type="slidenum">
              <a:rPr lang="zh-CN" altLang="en-US" smtClean="0"/>
              <a:pPr>
                <a:defRPr/>
              </a:pPr>
              <a:t>8</a:t>
            </a:fld>
            <a:endParaRPr lang="zh-CN" altLang="en-US"/>
          </a:p>
        </p:txBody>
      </p:sp>
      <p:pic>
        <p:nvPicPr>
          <p:cNvPr id="5" name="图片 4">
            <a:extLst>
              <a:ext uri="{FF2B5EF4-FFF2-40B4-BE49-F238E27FC236}">
                <a16:creationId xmlns:a16="http://schemas.microsoft.com/office/drawing/2014/main" id="{63F82289-4049-425A-80CC-83FC6C8B8C63}"/>
              </a:ext>
            </a:extLst>
          </p:cNvPr>
          <p:cNvPicPr>
            <a:picLocks noChangeAspect="1"/>
          </p:cNvPicPr>
          <p:nvPr/>
        </p:nvPicPr>
        <p:blipFill>
          <a:blip r:embed="rId2"/>
          <a:stretch>
            <a:fillRect/>
          </a:stretch>
        </p:blipFill>
        <p:spPr>
          <a:xfrm>
            <a:off x="3599217" y="2004118"/>
            <a:ext cx="1945566" cy="416770"/>
          </a:xfrm>
          <a:prstGeom prst="rect">
            <a:avLst/>
          </a:prstGeom>
        </p:spPr>
      </p:pic>
      <p:pic>
        <p:nvPicPr>
          <p:cNvPr id="6" name="图片 5">
            <a:extLst>
              <a:ext uri="{FF2B5EF4-FFF2-40B4-BE49-F238E27FC236}">
                <a16:creationId xmlns:a16="http://schemas.microsoft.com/office/drawing/2014/main" id="{A800E48F-6CF6-4462-AD97-C8068297574B}"/>
              </a:ext>
            </a:extLst>
          </p:cNvPr>
          <p:cNvPicPr>
            <a:picLocks noChangeAspect="1"/>
          </p:cNvPicPr>
          <p:nvPr/>
        </p:nvPicPr>
        <p:blipFill>
          <a:blip r:embed="rId3"/>
          <a:stretch>
            <a:fillRect/>
          </a:stretch>
        </p:blipFill>
        <p:spPr>
          <a:xfrm>
            <a:off x="3378078" y="2593921"/>
            <a:ext cx="2387844" cy="403031"/>
          </a:xfrm>
          <a:prstGeom prst="rect">
            <a:avLst/>
          </a:prstGeom>
        </p:spPr>
      </p:pic>
      <p:sp>
        <p:nvSpPr>
          <p:cNvPr id="7" name="文本框 6">
            <a:extLst>
              <a:ext uri="{FF2B5EF4-FFF2-40B4-BE49-F238E27FC236}">
                <a16:creationId xmlns:a16="http://schemas.microsoft.com/office/drawing/2014/main" id="{2331BFD7-FED5-42B2-A89C-D2FC402DD80C}"/>
              </a:ext>
            </a:extLst>
          </p:cNvPr>
          <p:cNvSpPr txBox="1"/>
          <p:nvPr/>
        </p:nvSpPr>
        <p:spPr>
          <a:xfrm>
            <a:off x="7781925" y="2004118"/>
            <a:ext cx="792088" cy="369332"/>
          </a:xfrm>
          <a:prstGeom prst="rect">
            <a:avLst/>
          </a:prstGeom>
          <a:noFill/>
        </p:spPr>
        <p:txBody>
          <a:bodyPr wrap="square" rtlCol="0">
            <a:spAutoFit/>
          </a:bodyPr>
          <a:lstStyle/>
          <a:p>
            <a:r>
              <a:rPr lang="en-US" altLang="zh-CN" dirty="0">
                <a:latin typeface="Times New Roman" panose="02020603050405020304" pitchFamily="18" charset="0"/>
                <a:cs typeface="Times New Roman" panose="02020603050405020304" pitchFamily="18" charset="0"/>
              </a:rPr>
              <a:t>(9.2)</a:t>
            </a:r>
            <a:endParaRPr lang="zh-CN" altLang="en-US" dirty="0">
              <a:latin typeface="Times New Roman" panose="02020603050405020304" pitchFamily="18" charset="0"/>
              <a:cs typeface="Times New Roman" panose="02020603050405020304" pitchFamily="18" charset="0"/>
            </a:endParaRPr>
          </a:p>
        </p:txBody>
      </p:sp>
      <p:pic>
        <p:nvPicPr>
          <p:cNvPr id="8" name="图片 7">
            <a:extLst>
              <a:ext uri="{FF2B5EF4-FFF2-40B4-BE49-F238E27FC236}">
                <a16:creationId xmlns:a16="http://schemas.microsoft.com/office/drawing/2014/main" id="{54FA6EF4-3702-4368-B98C-FA5778665D4C}"/>
              </a:ext>
            </a:extLst>
          </p:cNvPr>
          <p:cNvPicPr>
            <a:picLocks noChangeAspect="1"/>
          </p:cNvPicPr>
          <p:nvPr/>
        </p:nvPicPr>
        <p:blipFill>
          <a:blip r:embed="rId4"/>
          <a:stretch>
            <a:fillRect/>
          </a:stretch>
        </p:blipFill>
        <p:spPr>
          <a:xfrm>
            <a:off x="2513001" y="3429000"/>
            <a:ext cx="4117999" cy="760263"/>
          </a:xfrm>
          <a:prstGeom prst="rect">
            <a:avLst/>
          </a:prstGeom>
        </p:spPr>
      </p:pic>
      <p:pic>
        <p:nvPicPr>
          <p:cNvPr id="9" name="图片 8">
            <a:extLst>
              <a:ext uri="{FF2B5EF4-FFF2-40B4-BE49-F238E27FC236}">
                <a16:creationId xmlns:a16="http://schemas.microsoft.com/office/drawing/2014/main" id="{5806046A-07E4-4ADF-997D-B196468F697F}"/>
              </a:ext>
            </a:extLst>
          </p:cNvPr>
          <p:cNvPicPr>
            <a:picLocks noChangeAspect="1"/>
          </p:cNvPicPr>
          <p:nvPr/>
        </p:nvPicPr>
        <p:blipFill>
          <a:blip r:embed="rId5"/>
          <a:stretch>
            <a:fillRect/>
          </a:stretch>
        </p:blipFill>
        <p:spPr>
          <a:xfrm>
            <a:off x="3062984" y="4757988"/>
            <a:ext cx="3018033" cy="831252"/>
          </a:xfrm>
          <a:prstGeom prst="rect">
            <a:avLst/>
          </a:prstGeom>
        </p:spPr>
      </p:pic>
    </p:spTree>
    <p:extLst>
      <p:ext uri="{BB962C8B-B14F-4D97-AF65-F5344CB8AC3E}">
        <p14:creationId xmlns:p14="http://schemas.microsoft.com/office/powerpoint/2010/main" val="70137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038DB92-5241-4EEA-ADFF-2116AB2FAED9}"/>
              </a:ext>
            </a:extLst>
          </p:cNvPr>
          <p:cNvSpPr>
            <a:spLocks noGrp="1"/>
          </p:cNvSpPr>
          <p:nvPr>
            <p:ph type="title"/>
          </p:nvPr>
        </p:nvSpPr>
        <p:spPr/>
        <p:txBody>
          <a:bodyPr/>
          <a:lstStyle/>
          <a:p>
            <a:br>
              <a:rPr lang="en-US" altLang="zh-CN" dirty="0"/>
            </a:br>
            <a:r>
              <a:rPr lang="en-US" altLang="zh-CN" sz="2000" dirty="0"/>
              <a:t>9.2 </a:t>
            </a:r>
            <a:r>
              <a:rPr lang="zh-CN" altLang="en-US" sz="2000" dirty="0"/>
              <a:t>风险资产上的投资量</a:t>
            </a:r>
            <a:br>
              <a:rPr lang="zh-CN" altLang="zh-CN" sz="2000" dirty="0"/>
            </a:br>
            <a:r>
              <a:rPr lang="zh-CN" altLang="en-US" dirty="0"/>
              <a:t>命题</a:t>
            </a:r>
            <a:r>
              <a:rPr lang="en-US" altLang="zh-CN" dirty="0"/>
              <a:t>9.2</a:t>
            </a:r>
            <a:r>
              <a:rPr lang="zh-CN" altLang="en-US" dirty="0"/>
              <a:t>（</a:t>
            </a:r>
            <a:r>
              <a:rPr lang="en-US" altLang="zh-CN" dirty="0" err="1"/>
              <a:t>i</a:t>
            </a:r>
            <a:r>
              <a:rPr lang="zh-CN" altLang="en-US" dirty="0"/>
              <a:t>）必要性部分之证明（续</a:t>
            </a:r>
            <a:r>
              <a:rPr lang="en-US" altLang="zh-CN" dirty="0"/>
              <a:t>1</a:t>
            </a:r>
            <a:r>
              <a:rPr lang="zh-CN" altLang="en-US" dirty="0"/>
              <a:t>）</a:t>
            </a:r>
          </a:p>
        </p:txBody>
      </p:sp>
      <p:sp>
        <p:nvSpPr>
          <p:cNvPr id="3" name="内容占位符 2">
            <a:extLst>
              <a:ext uri="{FF2B5EF4-FFF2-40B4-BE49-F238E27FC236}">
                <a16:creationId xmlns:a16="http://schemas.microsoft.com/office/drawing/2014/main" id="{E50FA5CF-195C-4B13-8885-777090C4455F}"/>
              </a:ext>
            </a:extLst>
          </p:cNvPr>
          <p:cNvSpPr>
            <a:spLocks noGrp="1"/>
          </p:cNvSpPr>
          <p:nvPr>
            <p:ph idx="1"/>
          </p:nvPr>
        </p:nvSpPr>
        <p:spPr/>
        <p:txBody>
          <a:bodyPr/>
          <a:lstStyle/>
          <a:p>
            <a:r>
              <a:rPr lang="zh-CN" altLang="en-US" b="1" dirty="0"/>
              <a:t>证明（续）：</a:t>
            </a:r>
            <a:r>
              <a:rPr lang="zh-CN" altLang="zh-CN" dirty="0"/>
              <a:t> 用绝对风险规避系数来替换效用的二阶导数（</a:t>
            </a:r>
            <a:r>
              <a:rPr lang="en-US" altLang="zh-CN" i="1" dirty="0"/>
              <a:t>u''=-</a:t>
            </a:r>
            <a:r>
              <a:rPr lang="en-US" altLang="zh-CN" i="1" dirty="0" err="1"/>
              <a:t>R</a:t>
            </a:r>
            <a:r>
              <a:rPr lang="en-US" altLang="zh-CN" i="1" baseline="-25000" dirty="0" err="1"/>
              <a:t>A</a:t>
            </a:r>
            <a:r>
              <a:rPr lang="en-US" altLang="zh-CN" i="1" dirty="0" err="1"/>
              <a:t>•u</a:t>
            </a:r>
            <a:r>
              <a:rPr lang="en-US" altLang="zh-CN" i="1" dirty="0"/>
              <a:t>’</a:t>
            </a:r>
            <a:r>
              <a:rPr lang="zh-CN" altLang="zh-CN" dirty="0"/>
              <a:t> ）</a:t>
            </a:r>
            <a:endParaRPr lang="en-US" altLang="zh-CN" dirty="0"/>
          </a:p>
          <a:p>
            <a:endParaRPr lang="en-US" altLang="zh-CN" dirty="0"/>
          </a:p>
          <a:p>
            <a:endParaRPr lang="en-US" altLang="zh-CN" dirty="0"/>
          </a:p>
          <a:p>
            <a:pPr marL="360000" indent="0">
              <a:buNone/>
            </a:pPr>
            <a:r>
              <a:rPr lang="zh-CN" altLang="zh-CN" dirty="0"/>
              <a:t>其中的</a:t>
            </a:r>
            <a:r>
              <a:rPr lang="en-US" altLang="zh-CN" i="1" dirty="0" err="1"/>
              <a:t>r</a:t>
            </a:r>
            <a:r>
              <a:rPr lang="en-US" altLang="zh-CN" i="1" baseline="-25000" dirty="0" err="1"/>
              <a:t>n</a:t>
            </a:r>
            <a:r>
              <a:rPr lang="zh-CN" altLang="zh-CN" dirty="0"/>
              <a:t>为第</a:t>
            </a:r>
            <a:r>
              <a:rPr lang="en-US" altLang="zh-CN" i="1" dirty="0"/>
              <a:t>n</a:t>
            </a:r>
            <a:r>
              <a:rPr lang="zh-CN" altLang="zh-CN" dirty="0"/>
              <a:t>种可能性发生时，风险资产报酬率的实现值，</a:t>
            </a:r>
            <a:r>
              <a:rPr lang="en-US" altLang="zh-CN" i="1" dirty="0" err="1"/>
              <a:t>w</a:t>
            </a:r>
            <a:r>
              <a:rPr lang="en-US" altLang="zh-CN" i="1" baseline="-25000" dirty="0" err="1"/>
              <a:t>n</a:t>
            </a:r>
            <a:r>
              <a:rPr lang="zh-CN" altLang="zh-CN" dirty="0"/>
              <a:t>为在这种情况下投资者期末财富的实现值，</a:t>
            </a:r>
            <a:r>
              <a:rPr lang="en-US" altLang="zh-CN" i="1" dirty="0" err="1"/>
              <a:t>p</a:t>
            </a:r>
            <a:r>
              <a:rPr lang="en-US" altLang="zh-CN" i="1" baseline="-25000" dirty="0" err="1"/>
              <a:t>n</a:t>
            </a:r>
            <a:r>
              <a:rPr lang="zh-CN" altLang="zh-CN" dirty="0"/>
              <a:t>为第</a:t>
            </a:r>
            <a:r>
              <a:rPr lang="en-US" altLang="zh-CN" i="1" dirty="0"/>
              <a:t>n</a:t>
            </a:r>
            <a:r>
              <a:rPr lang="zh-CN" altLang="zh-CN" dirty="0"/>
              <a:t>种可能性发生的概率。对任意一种状态</a:t>
            </a:r>
            <a:r>
              <a:rPr lang="en-US" altLang="zh-CN" i="1" dirty="0"/>
              <a:t>n</a:t>
            </a:r>
            <a:r>
              <a:rPr lang="zh-CN" altLang="zh-CN" dirty="0"/>
              <a:t>，只能有</a:t>
            </a:r>
            <a:r>
              <a:rPr lang="en-US" altLang="zh-CN" i="1" dirty="0" err="1"/>
              <a:t>r</a:t>
            </a:r>
            <a:r>
              <a:rPr lang="en-US" altLang="zh-CN" i="1" baseline="-25000" dirty="0" err="1"/>
              <a:t>n</a:t>
            </a:r>
            <a:r>
              <a:rPr lang="en-US" altLang="zh-CN" i="1" dirty="0" err="1"/>
              <a:t>≥r</a:t>
            </a:r>
            <a:r>
              <a:rPr lang="en-US" altLang="zh-CN" i="1" baseline="-25000" dirty="0" err="1"/>
              <a:t>f</a:t>
            </a:r>
            <a:r>
              <a:rPr lang="zh-CN" altLang="zh-CN" dirty="0"/>
              <a:t>或</a:t>
            </a:r>
            <a:r>
              <a:rPr lang="en-US" altLang="zh-CN" i="1" dirty="0" err="1"/>
              <a:t>r</a:t>
            </a:r>
            <a:r>
              <a:rPr lang="en-US" altLang="zh-CN" i="1" baseline="-25000" dirty="0" err="1"/>
              <a:t>n</a:t>
            </a:r>
            <a:r>
              <a:rPr lang="en-US" altLang="zh-CN" i="1" dirty="0" err="1"/>
              <a:t>≤r</a:t>
            </a:r>
            <a:r>
              <a:rPr lang="en-US" altLang="zh-CN" i="1" baseline="-25000" dirty="0" err="1"/>
              <a:t>f</a:t>
            </a:r>
            <a:r>
              <a:rPr lang="zh-CN" altLang="zh-CN" dirty="0"/>
              <a:t>两种可能</a:t>
            </a:r>
            <a:endParaRPr lang="en-US" altLang="zh-CN" dirty="0"/>
          </a:p>
          <a:p>
            <a:pPr marL="685800" lvl="1"/>
            <a:r>
              <a:rPr lang="en-US" altLang="zh-CN" sz="1800" i="1" dirty="0" err="1"/>
              <a:t>r</a:t>
            </a:r>
            <a:r>
              <a:rPr lang="en-US" altLang="zh-CN" sz="1800" i="1" baseline="-25000" dirty="0" err="1"/>
              <a:t>n</a:t>
            </a:r>
            <a:r>
              <a:rPr lang="en-US" altLang="zh-CN" sz="1800" i="1" dirty="0" err="1"/>
              <a:t>≥r</a:t>
            </a:r>
            <a:r>
              <a:rPr lang="en-US" altLang="zh-CN" sz="1800" i="1" baseline="-25000" dirty="0" err="1"/>
              <a:t>f</a:t>
            </a:r>
            <a:r>
              <a:rPr lang="zh-CN" altLang="zh-CN" sz="1800" dirty="0"/>
              <a:t>的情况。由于</a:t>
            </a:r>
            <a:r>
              <a:rPr lang="en-US" altLang="zh-CN" sz="1800" i="1" dirty="0"/>
              <a:t>a</a:t>
            </a:r>
            <a:r>
              <a:rPr lang="en-US" altLang="zh-CN" sz="1800" i="1" baseline="30000" dirty="0"/>
              <a:t>*</a:t>
            </a:r>
            <a:r>
              <a:rPr lang="en-US" altLang="zh-CN" sz="1800" i="1" dirty="0"/>
              <a:t>&gt;</a:t>
            </a:r>
            <a:r>
              <a:rPr lang="en-US" altLang="zh-CN" sz="1800" dirty="0"/>
              <a:t>0</a:t>
            </a:r>
            <a:r>
              <a:rPr lang="zh-CN" altLang="zh-CN" sz="1800" dirty="0"/>
              <a:t>，所以如果</a:t>
            </a:r>
            <a:r>
              <a:rPr lang="en-US" altLang="zh-CN" sz="1800" i="1" dirty="0" err="1"/>
              <a:t>r</a:t>
            </a:r>
            <a:r>
              <a:rPr lang="en-US" altLang="zh-CN" sz="1800" i="1" baseline="-25000" dirty="0" err="1"/>
              <a:t>n</a:t>
            </a:r>
            <a:r>
              <a:rPr lang="en-US" altLang="zh-CN" sz="1800" i="1" dirty="0" err="1"/>
              <a:t>≥r</a:t>
            </a:r>
            <a:r>
              <a:rPr lang="en-US" altLang="zh-CN" sz="1800" i="1" baseline="-25000" dirty="0" err="1"/>
              <a:t>f</a:t>
            </a:r>
            <a:r>
              <a:rPr lang="zh-CN" altLang="zh-CN" sz="1800" dirty="0"/>
              <a:t>，则必有</a:t>
            </a:r>
            <a:r>
              <a:rPr lang="en-US" altLang="zh-CN" sz="1800" i="1" dirty="0"/>
              <a:t>w</a:t>
            </a:r>
            <a:r>
              <a:rPr lang="en-US" altLang="zh-CN" sz="1800" i="1" baseline="-25000" dirty="0"/>
              <a:t>n</a:t>
            </a:r>
            <a:r>
              <a:rPr lang="en-US" altLang="zh-CN" sz="1800" i="1" dirty="0"/>
              <a:t>≥w</a:t>
            </a:r>
            <a:r>
              <a:rPr lang="en-US" altLang="zh-CN" sz="1800" baseline="-25000" dirty="0"/>
              <a:t>0</a:t>
            </a:r>
            <a:r>
              <a:rPr lang="en-US" altLang="zh-CN" sz="1800" i="1" dirty="0"/>
              <a:t>(</a:t>
            </a:r>
            <a:r>
              <a:rPr lang="en-US" altLang="zh-CN" sz="1800" dirty="0"/>
              <a:t>1</a:t>
            </a:r>
            <a:r>
              <a:rPr lang="en-US" altLang="zh-CN" sz="1800" i="1" dirty="0"/>
              <a:t>+r</a:t>
            </a:r>
            <a:r>
              <a:rPr lang="en-US" altLang="zh-CN" sz="1800" i="1" baseline="-25000" dirty="0"/>
              <a:t>f</a:t>
            </a:r>
            <a:r>
              <a:rPr lang="en-US" altLang="zh-CN" sz="1800" i="1" dirty="0"/>
              <a:t>)</a:t>
            </a:r>
            <a:r>
              <a:rPr lang="zh-CN" altLang="zh-CN" sz="1800" dirty="0"/>
              <a:t>。考虑到</a:t>
            </a:r>
            <a:r>
              <a:rPr lang="en-US" altLang="zh-CN" sz="1800" dirty="0"/>
              <a:t>DARA</a:t>
            </a:r>
            <a:r>
              <a:rPr lang="zh-CN" altLang="zh-CN" sz="1800" dirty="0"/>
              <a:t>的性质，因而必然有</a:t>
            </a:r>
            <a:r>
              <a:rPr lang="en-US" altLang="zh-CN" sz="1800" i="1" dirty="0"/>
              <a:t>R</a:t>
            </a:r>
            <a:r>
              <a:rPr lang="en-US" altLang="zh-CN" sz="1800" i="1" baseline="-25000" dirty="0"/>
              <a:t>A</a:t>
            </a:r>
            <a:r>
              <a:rPr lang="en-US" altLang="zh-CN" sz="1800" i="1" dirty="0"/>
              <a:t>(</a:t>
            </a:r>
            <a:r>
              <a:rPr lang="en-US" altLang="zh-CN" sz="1800" i="1" dirty="0" err="1"/>
              <a:t>w</a:t>
            </a:r>
            <a:r>
              <a:rPr lang="en-US" altLang="zh-CN" sz="1800" i="1" baseline="-25000" dirty="0" err="1"/>
              <a:t>n</a:t>
            </a:r>
            <a:r>
              <a:rPr lang="en-US" altLang="zh-CN" sz="1800" i="1" dirty="0"/>
              <a:t>)≤R</a:t>
            </a:r>
            <a:r>
              <a:rPr lang="en-US" altLang="zh-CN" sz="1800" i="1" baseline="-25000" dirty="0"/>
              <a:t>A</a:t>
            </a:r>
            <a:r>
              <a:rPr lang="en-US" altLang="zh-CN" sz="1800" i="1" dirty="0"/>
              <a:t>(w</a:t>
            </a:r>
            <a:r>
              <a:rPr lang="en-US" altLang="zh-CN" sz="1800" baseline="-25000" dirty="0"/>
              <a:t>0</a:t>
            </a:r>
            <a:r>
              <a:rPr lang="en-US" altLang="zh-CN" sz="1800" i="1" dirty="0"/>
              <a:t>(</a:t>
            </a:r>
            <a:r>
              <a:rPr lang="en-US" altLang="zh-CN" sz="1800" dirty="0"/>
              <a:t>1</a:t>
            </a:r>
            <a:r>
              <a:rPr lang="en-US" altLang="zh-CN" sz="1800" i="1" dirty="0"/>
              <a:t>+r</a:t>
            </a:r>
            <a:r>
              <a:rPr lang="en-US" altLang="zh-CN" sz="1800" i="1" baseline="-25000" dirty="0"/>
              <a:t>f</a:t>
            </a:r>
            <a:r>
              <a:rPr lang="en-US" altLang="zh-CN" sz="1800" i="1" dirty="0"/>
              <a:t>))</a:t>
            </a:r>
            <a:r>
              <a:rPr lang="zh-CN" altLang="zh-CN" sz="1800" dirty="0"/>
              <a:t>。因此，必然有</a:t>
            </a:r>
            <a:r>
              <a:rPr lang="en-US" altLang="zh-CN" sz="1800" i="1" dirty="0"/>
              <a:t>R</a:t>
            </a:r>
            <a:r>
              <a:rPr lang="en-US" altLang="zh-CN" sz="1800" i="1" baseline="-25000" dirty="0"/>
              <a:t>A</a:t>
            </a:r>
            <a:r>
              <a:rPr lang="en-US" altLang="zh-CN" sz="1800" i="1" dirty="0"/>
              <a:t>(</a:t>
            </a:r>
            <a:r>
              <a:rPr lang="en-US" altLang="zh-CN" sz="1800" i="1" dirty="0" err="1"/>
              <a:t>w</a:t>
            </a:r>
            <a:r>
              <a:rPr lang="en-US" altLang="zh-CN" sz="1800" i="1" baseline="-25000" dirty="0" err="1"/>
              <a:t>n</a:t>
            </a:r>
            <a:r>
              <a:rPr lang="en-US" altLang="zh-CN" sz="1800" i="1" dirty="0"/>
              <a:t>)(</a:t>
            </a:r>
            <a:r>
              <a:rPr lang="en-US" altLang="zh-CN" sz="1800" i="1" dirty="0" err="1"/>
              <a:t>r</a:t>
            </a:r>
            <a:r>
              <a:rPr lang="en-US" altLang="zh-CN" sz="1800" i="1" baseline="-25000" dirty="0" err="1"/>
              <a:t>n</a:t>
            </a:r>
            <a:r>
              <a:rPr lang="en-US" altLang="zh-CN" sz="1800" i="1" dirty="0"/>
              <a:t>-r</a:t>
            </a:r>
            <a:r>
              <a:rPr lang="en-US" altLang="zh-CN" sz="1800" i="1" baseline="-25000" dirty="0"/>
              <a:t>f</a:t>
            </a:r>
            <a:r>
              <a:rPr lang="en-US" altLang="zh-CN" sz="1800" i="1" dirty="0"/>
              <a:t>)≤R</a:t>
            </a:r>
            <a:r>
              <a:rPr lang="en-US" altLang="zh-CN" sz="1800" i="1" baseline="-25000" dirty="0"/>
              <a:t>A</a:t>
            </a:r>
            <a:r>
              <a:rPr lang="en-US" altLang="zh-CN" sz="1800" i="1" dirty="0"/>
              <a:t>(w</a:t>
            </a:r>
            <a:r>
              <a:rPr lang="en-US" altLang="zh-CN" sz="1800" baseline="-25000" dirty="0"/>
              <a:t>0</a:t>
            </a:r>
            <a:r>
              <a:rPr lang="en-US" altLang="zh-CN" sz="1800" i="1" dirty="0"/>
              <a:t>(</a:t>
            </a:r>
            <a:r>
              <a:rPr lang="en-US" altLang="zh-CN" sz="1800" dirty="0"/>
              <a:t>1</a:t>
            </a:r>
            <a:r>
              <a:rPr lang="en-US" altLang="zh-CN" sz="1800" i="1" dirty="0"/>
              <a:t>+r</a:t>
            </a:r>
            <a:r>
              <a:rPr lang="en-US" altLang="zh-CN" sz="1800" i="1" baseline="-25000" dirty="0"/>
              <a:t>f</a:t>
            </a:r>
            <a:r>
              <a:rPr lang="en-US" altLang="zh-CN" sz="1800" i="1" dirty="0"/>
              <a:t>))(</a:t>
            </a:r>
            <a:r>
              <a:rPr lang="en-US" altLang="zh-CN" sz="1800" i="1" dirty="0" err="1"/>
              <a:t>r</a:t>
            </a:r>
            <a:r>
              <a:rPr lang="en-US" altLang="zh-CN" sz="1800" i="1" baseline="-25000" dirty="0" err="1"/>
              <a:t>n</a:t>
            </a:r>
            <a:r>
              <a:rPr lang="en-US" altLang="zh-CN" sz="1800" i="1" dirty="0"/>
              <a:t>-r</a:t>
            </a:r>
            <a:r>
              <a:rPr lang="en-US" altLang="zh-CN" sz="1800" i="1" baseline="-25000" dirty="0"/>
              <a:t>f</a:t>
            </a:r>
            <a:r>
              <a:rPr lang="en-US" altLang="zh-CN" sz="1800" i="1" dirty="0"/>
              <a:t>)</a:t>
            </a:r>
            <a:endParaRPr lang="en-US" altLang="zh-CN" sz="1800" dirty="0"/>
          </a:p>
          <a:p>
            <a:pPr marL="685800" lvl="1"/>
            <a:r>
              <a:rPr lang="en-US" altLang="zh-CN" sz="1800" i="1" dirty="0" err="1"/>
              <a:t>r</a:t>
            </a:r>
            <a:r>
              <a:rPr lang="en-US" altLang="zh-CN" sz="1800" i="1" baseline="-25000" dirty="0" err="1"/>
              <a:t>n</a:t>
            </a:r>
            <a:r>
              <a:rPr lang="en-US" altLang="zh-CN" sz="1800" i="1" dirty="0" err="1"/>
              <a:t>≤r</a:t>
            </a:r>
            <a:r>
              <a:rPr lang="en-US" altLang="zh-CN" sz="1800" i="1" baseline="-25000" dirty="0" err="1"/>
              <a:t>f</a:t>
            </a:r>
            <a:r>
              <a:rPr lang="zh-CN" altLang="zh-CN" sz="1800" dirty="0"/>
              <a:t>的情形。此时必有</a:t>
            </a:r>
            <a:r>
              <a:rPr lang="en-US" altLang="zh-CN" sz="1800" i="1" dirty="0"/>
              <a:t>w</a:t>
            </a:r>
            <a:r>
              <a:rPr lang="en-US" altLang="zh-CN" sz="1800" i="1" baseline="-25000" dirty="0"/>
              <a:t>n</a:t>
            </a:r>
            <a:r>
              <a:rPr lang="en-US" altLang="zh-CN" sz="1800" i="1" dirty="0"/>
              <a:t>≤w</a:t>
            </a:r>
            <a:r>
              <a:rPr lang="en-US" altLang="zh-CN" sz="1800" baseline="-25000" dirty="0"/>
              <a:t>0</a:t>
            </a:r>
            <a:r>
              <a:rPr lang="en-US" altLang="zh-CN" sz="1800" i="1" dirty="0"/>
              <a:t>(</a:t>
            </a:r>
            <a:r>
              <a:rPr lang="en-US" altLang="zh-CN" sz="1800" dirty="0"/>
              <a:t>1</a:t>
            </a:r>
            <a:r>
              <a:rPr lang="en-US" altLang="zh-CN" sz="1800" i="1" dirty="0"/>
              <a:t>+r</a:t>
            </a:r>
            <a:r>
              <a:rPr lang="en-US" altLang="zh-CN" sz="1800" i="1" baseline="-25000" dirty="0"/>
              <a:t>f</a:t>
            </a:r>
            <a:r>
              <a:rPr lang="en-US" altLang="zh-CN" sz="1800" i="1" dirty="0"/>
              <a:t>)</a:t>
            </a:r>
            <a:r>
              <a:rPr lang="zh-CN" altLang="zh-CN" sz="1800" dirty="0"/>
              <a:t>，以及</a:t>
            </a:r>
            <a:r>
              <a:rPr lang="en-US" altLang="zh-CN" sz="1800" i="1" dirty="0"/>
              <a:t>R</a:t>
            </a:r>
            <a:r>
              <a:rPr lang="en-US" altLang="zh-CN" sz="1800" i="1" baseline="-25000" dirty="0"/>
              <a:t>A</a:t>
            </a:r>
            <a:r>
              <a:rPr lang="en-US" altLang="zh-CN" sz="1800" i="1" dirty="0"/>
              <a:t>(</a:t>
            </a:r>
            <a:r>
              <a:rPr lang="en-US" altLang="zh-CN" sz="1800" i="1" dirty="0" err="1"/>
              <a:t>w</a:t>
            </a:r>
            <a:r>
              <a:rPr lang="en-US" altLang="zh-CN" sz="1800" i="1" baseline="-25000" dirty="0" err="1"/>
              <a:t>n</a:t>
            </a:r>
            <a:r>
              <a:rPr lang="en-US" altLang="zh-CN" sz="1800" i="1" dirty="0"/>
              <a:t>) ≥R</a:t>
            </a:r>
            <a:r>
              <a:rPr lang="en-US" altLang="zh-CN" sz="1800" i="1" baseline="-25000" dirty="0"/>
              <a:t>A</a:t>
            </a:r>
            <a:r>
              <a:rPr lang="en-US" altLang="zh-CN" sz="1800" i="1" dirty="0"/>
              <a:t>(w</a:t>
            </a:r>
            <a:r>
              <a:rPr lang="en-US" altLang="zh-CN" sz="1800" baseline="-25000" dirty="0"/>
              <a:t>0</a:t>
            </a:r>
            <a:r>
              <a:rPr lang="en-US" altLang="zh-CN" sz="1800" i="1" dirty="0"/>
              <a:t>(</a:t>
            </a:r>
            <a:r>
              <a:rPr lang="en-US" altLang="zh-CN" sz="1800" dirty="0"/>
              <a:t>1</a:t>
            </a:r>
            <a:r>
              <a:rPr lang="en-US" altLang="zh-CN" sz="1800" i="1" dirty="0"/>
              <a:t>+r</a:t>
            </a:r>
            <a:r>
              <a:rPr lang="en-US" altLang="zh-CN" sz="1800" i="1" baseline="-25000" dirty="0"/>
              <a:t>f</a:t>
            </a:r>
            <a:r>
              <a:rPr lang="en-US" altLang="zh-CN" sz="1800" i="1" dirty="0"/>
              <a:t>))</a:t>
            </a:r>
            <a:r>
              <a:rPr lang="zh-CN" altLang="zh-CN" sz="1800" dirty="0"/>
              <a:t>。由于此时</a:t>
            </a:r>
            <a:r>
              <a:rPr lang="en-US" altLang="zh-CN" sz="1800" i="1" dirty="0" err="1"/>
              <a:t>r</a:t>
            </a:r>
            <a:r>
              <a:rPr lang="en-US" altLang="zh-CN" sz="1800" i="1" baseline="-25000" dirty="0" err="1"/>
              <a:t>n</a:t>
            </a:r>
            <a:r>
              <a:rPr lang="en-US" altLang="zh-CN" sz="1800" i="1" dirty="0"/>
              <a:t>-r</a:t>
            </a:r>
            <a:r>
              <a:rPr lang="en-US" altLang="zh-CN" sz="1800" i="1" baseline="-25000" dirty="0"/>
              <a:t>f</a:t>
            </a:r>
            <a:r>
              <a:rPr lang="en-US" altLang="zh-CN" sz="1800" i="1" dirty="0"/>
              <a:t>&lt;</a:t>
            </a:r>
            <a:r>
              <a:rPr lang="en-US" altLang="zh-CN" sz="1800" dirty="0"/>
              <a:t>0</a:t>
            </a:r>
            <a:r>
              <a:rPr lang="zh-CN" altLang="zh-CN" sz="1800" dirty="0"/>
              <a:t>所以也有</a:t>
            </a:r>
            <a:r>
              <a:rPr lang="en-US" altLang="zh-CN" sz="1800" i="1" dirty="0"/>
              <a:t>R</a:t>
            </a:r>
            <a:r>
              <a:rPr lang="en-US" altLang="zh-CN" sz="1800" i="1" baseline="-25000" dirty="0"/>
              <a:t>A</a:t>
            </a:r>
            <a:r>
              <a:rPr lang="en-US" altLang="zh-CN" sz="1800" i="1" dirty="0"/>
              <a:t>(</a:t>
            </a:r>
            <a:r>
              <a:rPr lang="en-US" altLang="zh-CN" sz="1800" i="1" dirty="0" err="1"/>
              <a:t>w</a:t>
            </a:r>
            <a:r>
              <a:rPr lang="en-US" altLang="zh-CN" sz="1800" i="1" baseline="-25000" dirty="0" err="1"/>
              <a:t>n</a:t>
            </a:r>
            <a:r>
              <a:rPr lang="en-US" altLang="zh-CN" sz="1800" i="1" dirty="0"/>
              <a:t>)(</a:t>
            </a:r>
            <a:r>
              <a:rPr lang="en-US" altLang="zh-CN" sz="1800" i="1" dirty="0" err="1"/>
              <a:t>r</a:t>
            </a:r>
            <a:r>
              <a:rPr lang="en-US" altLang="zh-CN" sz="1800" i="1" baseline="-25000" dirty="0" err="1"/>
              <a:t>n</a:t>
            </a:r>
            <a:r>
              <a:rPr lang="en-US" altLang="zh-CN" sz="1800" i="1" dirty="0"/>
              <a:t>-r</a:t>
            </a:r>
            <a:r>
              <a:rPr lang="en-US" altLang="zh-CN" sz="1800" i="1" baseline="-25000" dirty="0"/>
              <a:t>f</a:t>
            </a:r>
            <a:r>
              <a:rPr lang="en-US" altLang="zh-CN" sz="1800" i="1" dirty="0"/>
              <a:t>)≤R</a:t>
            </a:r>
            <a:r>
              <a:rPr lang="en-US" altLang="zh-CN" sz="1800" i="1" baseline="-25000" dirty="0"/>
              <a:t>A</a:t>
            </a:r>
            <a:r>
              <a:rPr lang="en-US" altLang="zh-CN" sz="1800" i="1" dirty="0"/>
              <a:t>(w</a:t>
            </a:r>
            <a:r>
              <a:rPr lang="en-US" altLang="zh-CN" sz="1800" baseline="-25000" dirty="0"/>
              <a:t>0</a:t>
            </a:r>
            <a:r>
              <a:rPr lang="en-US" altLang="zh-CN" sz="1800" i="1" dirty="0"/>
              <a:t>(</a:t>
            </a:r>
            <a:r>
              <a:rPr lang="en-US" altLang="zh-CN" sz="1800" dirty="0"/>
              <a:t>1</a:t>
            </a:r>
            <a:r>
              <a:rPr lang="en-US" altLang="zh-CN" sz="1800" i="1" dirty="0"/>
              <a:t>+r</a:t>
            </a:r>
            <a:r>
              <a:rPr lang="en-US" altLang="zh-CN" sz="1800" i="1" baseline="-25000" dirty="0"/>
              <a:t>f</a:t>
            </a:r>
            <a:r>
              <a:rPr lang="en-US" altLang="zh-CN" sz="1800" i="1" dirty="0"/>
              <a:t>))(</a:t>
            </a:r>
            <a:r>
              <a:rPr lang="en-US" altLang="zh-CN" sz="1800" i="1" dirty="0" err="1"/>
              <a:t>r</a:t>
            </a:r>
            <a:r>
              <a:rPr lang="en-US" altLang="zh-CN" sz="1800" i="1" baseline="-25000" dirty="0" err="1"/>
              <a:t>n</a:t>
            </a:r>
            <a:r>
              <a:rPr lang="en-US" altLang="zh-CN" sz="1800" i="1" dirty="0"/>
              <a:t>-r</a:t>
            </a:r>
            <a:r>
              <a:rPr lang="en-US" altLang="zh-CN" sz="1800" i="1" baseline="-25000" dirty="0"/>
              <a:t>f</a:t>
            </a:r>
            <a:r>
              <a:rPr lang="en-US" altLang="zh-CN" sz="1800" i="1" dirty="0"/>
              <a:t>)</a:t>
            </a:r>
          </a:p>
          <a:p>
            <a:pPr marL="360000" indent="0">
              <a:buNone/>
            </a:pPr>
            <a:r>
              <a:rPr lang="zh-CN" altLang="zh-CN" dirty="0"/>
              <a:t>因此对任何</a:t>
            </a:r>
            <a:r>
              <a:rPr lang="en-US" altLang="zh-CN" i="1" dirty="0"/>
              <a:t>n</a:t>
            </a:r>
            <a:r>
              <a:rPr lang="zh-CN" altLang="zh-CN" dirty="0"/>
              <a:t>，都有以下不等式成立</a:t>
            </a:r>
            <a:endParaRPr lang="en-US" altLang="zh-CN" sz="2000" dirty="0"/>
          </a:p>
          <a:p>
            <a:pPr lvl="1"/>
            <a:endParaRPr lang="en-US" altLang="zh-CN" dirty="0"/>
          </a:p>
          <a:p>
            <a:pPr marL="0" indent="0">
              <a:buNone/>
            </a:pPr>
            <a:r>
              <a:rPr lang="en-US" altLang="zh-CN" dirty="0"/>
              <a:t>       </a:t>
            </a:r>
            <a:endParaRPr lang="zh-CN" altLang="en-US" dirty="0"/>
          </a:p>
        </p:txBody>
      </p:sp>
      <p:sp>
        <p:nvSpPr>
          <p:cNvPr id="4" name="灯片编号占位符 3">
            <a:extLst>
              <a:ext uri="{FF2B5EF4-FFF2-40B4-BE49-F238E27FC236}">
                <a16:creationId xmlns:a16="http://schemas.microsoft.com/office/drawing/2014/main" id="{7A4C351F-BB8E-4016-B7AE-B97E90B9B094}"/>
              </a:ext>
            </a:extLst>
          </p:cNvPr>
          <p:cNvSpPr>
            <a:spLocks noGrp="1"/>
          </p:cNvSpPr>
          <p:nvPr>
            <p:ph type="sldNum" sz="quarter" idx="12"/>
          </p:nvPr>
        </p:nvSpPr>
        <p:spPr/>
        <p:txBody>
          <a:bodyPr/>
          <a:lstStyle/>
          <a:p>
            <a:pPr>
              <a:defRPr/>
            </a:pPr>
            <a:fld id="{DF4C29A2-310B-4614-9E82-82EDFD340A49}" type="slidenum">
              <a:rPr lang="zh-CN" altLang="en-US" smtClean="0"/>
              <a:pPr>
                <a:defRPr/>
              </a:pPr>
              <a:t>9</a:t>
            </a:fld>
            <a:endParaRPr lang="zh-CN" altLang="en-US"/>
          </a:p>
        </p:txBody>
      </p:sp>
      <p:pic>
        <p:nvPicPr>
          <p:cNvPr id="11" name="图片 10">
            <a:extLst>
              <a:ext uri="{FF2B5EF4-FFF2-40B4-BE49-F238E27FC236}">
                <a16:creationId xmlns:a16="http://schemas.microsoft.com/office/drawing/2014/main" id="{81238C8A-BF07-46BC-AB0D-E244A89E8234}"/>
              </a:ext>
            </a:extLst>
          </p:cNvPr>
          <p:cNvPicPr>
            <a:picLocks noChangeAspect="1"/>
          </p:cNvPicPr>
          <p:nvPr/>
        </p:nvPicPr>
        <p:blipFill>
          <a:blip r:embed="rId2"/>
          <a:stretch>
            <a:fillRect/>
          </a:stretch>
        </p:blipFill>
        <p:spPr>
          <a:xfrm>
            <a:off x="2234571" y="1778950"/>
            <a:ext cx="4674858" cy="1073986"/>
          </a:xfrm>
          <a:prstGeom prst="rect">
            <a:avLst/>
          </a:prstGeom>
        </p:spPr>
      </p:pic>
      <p:pic>
        <p:nvPicPr>
          <p:cNvPr id="12" name="图片 11">
            <a:extLst>
              <a:ext uri="{FF2B5EF4-FFF2-40B4-BE49-F238E27FC236}">
                <a16:creationId xmlns:a16="http://schemas.microsoft.com/office/drawing/2014/main" id="{C97E74EC-8FDD-485C-A130-E5138B787555}"/>
              </a:ext>
            </a:extLst>
          </p:cNvPr>
          <p:cNvPicPr>
            <a:picLocks noChangeAspect="1"/>
          </p:cNvPicPr>
          <p:nvPr/>
        </p:nvPicPr>
        <p:blipFill>
          <a:blip r:embed="rId3"/>
          <a:stretch>
            <a:fillRect/>
          </a:stretch>
        </p:blipFill>
        <p:spPr>
          <a:xfrm>
            <a:off x="2720390" y="5748534"/>
            <a:ext cx="3703221" cy="416770"/>
          </a:xfrm>
          <a:prstGeom prst="rect">
            <a:avLst/>
          </a:prstGeom>
        </p:spPr>
      </p:pic>
    </p:spTree>
    <p:extLst>
      <p:ext uri="{BB962C8B-B14F-4D97-AF65-F5344CB8AC3E}">
        <p14:creationId xmlns:p14="http://schemas.microsoft.com/office/powerpoint/2010/main" val="1107677332"/>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13864</TotalTime>
  <Words>1643</Words>
  <Application>Microsoft Office PowerPoint</Application>
  <PresentationFormat>全屏显示(4:3)</PresentationFormat>
  <Paragraphs>185</Paragraphs>
  <Slides>17</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17</vt:i4>
      </vt:variant>
    </vt:vector>
  </HeadingPairs>
  <TitlesOfParts>
    <vt:vector size="25" baseType="lpstr">
      <vt:lpstr>黑体</vt:lpstr>
      <vt:lpstr>楷体_GB2312</vt:lpstr>
      <vt:lpstr>宋体</vt:lpstr>
      <vt:lpstr>Arial</vt:lpstr>
      <vt:lpstr>Calibri</vt:lpstr>
      <vt:lpstr>Times New Roman</vt:lpstr>
      <vt:lpstr>Wingdings</vt:lpstr>
      <vt:lpstr>Office 主题</vt:lpstr>
      <vt:lpstr>第9讲  风险偏好与投资储蓄行为</vt:lpstr>
      <vt:lpstr>C-CAPM讨论路线图</vt:lpstr>
      <vt:lpstr> 9.1 投资者参与风险资产的条件 投资者组合配置优化问题</vt:lpstr>
      <vt:lpstr> 9.1 投资者参与风险资产的条件 投资者参与风险资产的条件</vt:lpstr>
      <vt:lpstr> 9.1 投资者参与风险资产的条件 投资者参与风险资产的条件（续）</vt:lpstr>
      <vt:lpstr> 9.1 投资者参与风险资产的条件 命题9.1背后的直觉</vt:lpstr>
      <vt:lpstr> 9.2 风险资产上的投资量 风险资产投资量与绝对风险厌恶系数之关系</vt:lpstr>
      <vt:lpstr> 9.2 风险资产上的投资量 命题9.2（i）必要性部分之证明</vt:lpstr>
      <vt:lpstr> 9.2 风险资产上的投资量 命题9.2（i）必要性部分之证明（续1）</vt:lpstr>
      <vt:lpstr> 9.2 风险资产上的投资量 命题9.2（i）必要性部分之证明（续2）</vt:lpstr>
      <vt:lpstr>9.3 风险资产投资占总财富的比重</vt:lpstr>
      <vt:lpstr>9.4 风险中性投资者的特例</vt:lpstr>
      <vt:lpstr>9.5 风险与储蓄 确定性情况</vt:lpstr>
      <vt:lpstr>9.5 风险与储蓄 必要的说明：不同时间与状态间的平滑配置</vt:lpstr>
      <vt:lpstr>9.5 风险与储蓄 不确定状况下的储蓄</vt:lpstr>
      <vt:lpstr>9.5 风险与储蓄 不确定状况下的储蓄（续）</vt:lpstr>
      <vt:lpstr>9.5 风险与储蓄 CRRA效用函数的情形</vt:lpstr>
    </vt:vector>
  </TitlesOfParts>
  <Company>Lenovo (Beijing) Limited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徐高</dc:creator>
  <cp:lastModifiedBy>Gao Xu</cp:lastModifiedBy>
  <cp:revision>1526</cp:revision>
  <cp:lastPrinted>2019-03-23T06:29:16Z</cp:lastPrinted>
  <dcterms:created xsi:type="dcterms:W3CDTF">2011-05-10T08:48:38Z</dcterms:created>
  <dcterms:modified xsi:type="dcterms:W3CDTF">2019-04-29T14:33:44Z</dcterms:modified>
</cp:coreProperties>
</file>