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2" r:id="rId2"/>
    <p:sldId id="383" r:id="rId3"/>
    <p:sldId id="384" r:id="rId4"/>
    <p:sldId id="386" r:id="rId5"/>
    <p:sldId id="385" r:id="rId6"/>
    <p:sldId id="387" r:id="rId7"/>
    <p:sldId id="388" r:id="rId8"/>
    <p:sldId id="390" r:id="rId9"/>
    <p:sldId id="391" r:id="rId10"/>
    <p:sldId id="389" r:id="rId11"/>
    <p:sldId id="393" r:id="rId12"/>
    <p:sldId id="392" r:id="rId13"/>
    <p:sldId id="396" r:id="rId14"/>
    <p:sldId id="397" r:id="rId15"/>
    <p:sldId id="395" r:id="rId16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33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660066"/>
                </a:solidFill>
                <a:latin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15</a:t>
            </a:r>
            <a:r>
              <a:rPr lang="zh-CN" altLang="en-US" sz="4000" dirty="0"/>
              <a:t>讲  无套利定价理论基础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r>
              <a:rPr lang="en-US" altLang="zh-CN" dirty="0">
                <a:latin typeface="Arial" pitchFamily="34" charset="0"/>
              </a:rPr>
              <a:t>2019</a:t>
            </a:r>
            <a:r>
              <a:rPr lang="zh-CN" altLang="en-US" dirty="0">
                <a:latin typeface="Arial" pitchFamily="34" charset="0"/>
              </a:rPr>
              <a:t>年</a:t>
            </a:r>
            <a:r>
              <a:rPr lang="en-US" altLang="zh-CN" dirty="0">
                <a:latin typeface="Arial" pitchFamily="34" charset="0"/>
              </a:rPr>
              <a:t>4</a:t>
            </a:r>
            <a:r>
              <a:rPr lang="zh-CN" altLang="en-US" dirty="0">
                <a:latin typeface="Arial" pitchFamily="34" charset="0"/>
              </a:rPr>
              <a:t>月</a:t>
            </a:r>
            <a:r>
              <a:rPr lang="en-US" altLang="zh-CN" dirty="0">
                <a:latin typeface="Arial" pitchFamily="34" charset="0"/>
              </a:rPr>
              <a:t>13</a:t>
            </a:r>
            <a:r>
              <a:rPr lang="zh-CN" altLang="en-US" dirty="0">
                <a:latin typeface="Arial" pitchFamily="34" charset="0"/>
              </a:rPr>
              <a:t>日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F10448-D5D6-47A9-9A10-7BA59C5D7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zh-CN" dirty="0"/>
              <a:t>资产定价基本定理的证明思路</a:t>
            </a:r>
            <a:r>
              <a:rPr lang="zh-CN" altLang="en-US" dirty="0"/>
              <a:t>（续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C188EE-2109-4B9F-B6CA-FB3EB9732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由于权重</a:t>
            </a:r>
            <a:r>
              <a:rPr lang="en-US" altLang="zh-CN" i="1" dirty="0"/>
              <a:t>θ</a:t>
            </a:r>
            <a:r>
              <a:rPr lang="zh-CN" altLang="zh-CN" dirty="0"/>
              <a:t>可以任意选择，完全可以将其设定为某种资产</a:t>
            </a:r>
            <a:r>
              <a:rPr lang="en-US" altLang="zh-CN" i="1" dirty="0"/>
              <a:t>j</a:t>
            </a:r>
            <a:r>
              <a:rPr lang="zh-CN" altLang="zh-CN" dirty="0"/>
              <a:t>的权重为</a:t>
            </a:r>
            <a:r>
              <a:rPr lang="en-US" altLang="zh-CN" dirty="0"/>
              <a:t>1</a:t>
            </a:r>
            <a:r>
              <a:rPr lang="zh-CN" altLang="zh-CN" dirty="0"/>
              <a:t>，其它资产的权重全部为</a:t>
            </a:r>
            <a:r>
              <a:rPr lang="en-US" altLang="zh-CN" dirty="0"/>
              <a:t>0</a:t>
            </a:r>
            <a:r>
              <a:rPr lang="zh-CN" altLang="en-US" dirty="0"/>
              <a:t>，</a:t>
            </a:r>
            <a:r>
              <a:rPr lang="zh-CN" altLang="zh-CN" dirty="0"/>
              <a:t>所以对任意一种资产</a:t>
            </a:r>
            <a:r>
              <a:rPr lang="en-US" altLang="zh-CN" i="1" dirty="0"/>
              <a:t>j</a:t>
            </a:r>
            <a:r>
              <a:rPr lang="zh-CN" altLang="zh-CN" dirty="0"/>
              <a:t>，都有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变形为</a:t>
            </a:r>
            <a:endParaRPr lang="en-US" altLang="zh-CN" dirty="0"/>
          </a:p>
          <a:p>
            <a:pPr marL="349200" indent="0">
              <a:buNone/>
            </a:pPr>
            <a:r>
              <a:rPr lang="zh-CN" altLang="zh-CN" dirty="0"/>
              <a:t>其中的</a:t>
            </a:r>
            <a:r>
              <a:rPr lang="en-US" altLang="zh-CN" i="1" dirty="0"/>
              <a:t>α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/α</a:t>
            </a:r>
            <a:r>
              <a:rPr lang="en-US" altLang="zh-CN" baseline="-25000" dirty="0"/>
              <a:t>0</a:t>
            </a:r>
            <a:r>
              <a:rPr lang="zh-CN" altLang="zh-CN" dirty="0"/>
              <a:t>（</a:t>
            </a:r>
            <a:r>
              <a:rPr lang="en-US" altLang="zh-CN" i="1" dirty="0"/>
              <a:t>s=</a:t>
            </a:r>
            <a:r>
              <a:rPr lang="en-US" altLang="zh-CN" dirty="0"/>
              <a:t>1</a:t>
            </a:r>
            <a:r>
              <a:rPr lang="en-US" altLang="zh-CN" i="1" dirty="0"/>
              <a:t>,...,S</a:t>
            </a:r>
            <a:r>
              <a:rPr lang="zh-CN" altLang="zh-CN" dirty="0"/>
              <a:t>）全是正数，就是所要寻找的状态价格</a:t>
            </a:r>
            <a:r>
              <a:rPr lang="zh-CN" altLang="en-US" dirty="0"/>
              <a:t>，定理的充分性（无套利</a:t>
            </a:r>
            <a:r>
              <a:rPr lang="en-US" altLang="zh-CN" dirty="0"/>
              <a:t>=&gt;</a:t>
            </a:r>
            <a:r>
              <a:rPr lang="zh-CN" altLang="en-US" dirty="0"/>
              <a:t>存在状态价格向量）得证</a:t>
            </a:r>
            <a:endParaRPr lang="en-US" altLang="zh-CN" dirty="0"/>
          </a:p>
          <a:p>
            <a:r>
              <a:rPr lang="zh-CN" altLang="zh-CN" dirty="0"/>
              <a:t>如果已经存在着状态价格</a:t>
            </a:r>
            <a:r>
              <a:rPr lang="en-US" altLang="zh-CN" i="1" dirty="0"/>
              <a:t>φ</a:t>
            </a:r>
            <a:r>
              <a:rPr lang="en-US" altLang="zh-CN" baseline="-25000" dirty="0"/>
              <a:t>1</a:t>
            </a:r>
            <a:r>
              <a:rPr lang="zh-CN" altLang="zh-CN" dirty="0"/>
              <a:t>，</a:t>
            </a:r>
            <a:r>
              <a:rPr lang="en-US" altLang="zh-CN" dirty="0"/>
              <a:t>...</a:t>
            </a:r>
            <a:r>
              <a:rPr lang="zh-CN" altLang="zh-CN" dirty="0"/>
              <a:t>，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，则资产价格必定可以表示为</a:t>
            </a:r>
            <a:endParaRPr lang="en-US" altLang="zh-CN" dirty="0"/>
          </a:p>
          <a:p>
            <a:endParaRPr lang="zh-CN" altLang="zh-CN" dirty="0"/>
          </a:p>
          <a:p>
            <a:pPr marL="349200" indent="0">
              <a:buNone/>
            </a:pPr>
            <a:r>
              <a:rPr lang="zh-CN" altLang="zh-CN" dirty="0"/>
              <a:t>由于所有的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都是正数，所以如果</a:t>
            </a:r>
            <a:r>
              <a:rPr lang="en-US" altLang="zh-CN" b="1" dirty="0"/>
              <a:t>xθ</a:t>
            </a:r>
            <a:r>
              <a:rPr lang="en-US" altLang="zh-CN" i="1" dirty="0"/>
              <a:t>≥</a:t>
            </a:r>
            <a:r>
              <a:rPr lang="en-US" altLang="zh-CN" b="1" dirty="0"/>
              <a:t>0</a:t>
            </a:r>
            <a:r>
              <a:rPr lang="zh-CN" altLang="zh-CN" dirty="0"/>
              <a:t>，必然有</a:t>
            </a:r>
            <a:r>
              <a:rPr lang="en-US" altLang="zh-CN" b="1" dirty="0"/>
              <a:t>pθ</a:t>
            </a:r>
            <a:r>
              <a:rPr lang="en-US" altLang="zh-CN" i="1" dirty="0"/>
              <a:t>≥</a:t>
            </a:r>
            <a:r>
              <a:rPr lang="en-US" altLang="zh-CN" dirty="0"/>
              <a:t>0</a:t>
            </a:r>
            <a:r>
              <a:rPr lang="zh-CN" altLang="zh-CN" dirty="0"/>
              <a:t>。而如果</a:t>
            </a:r>
            <a:r>
              <a:rPr lang="en-US" altLang="zh-CN" b="1" dirty="0" err="1"/>
              <a:t>xθ</a:t>
            </a:r>
            <a:r>
              <a:rPr lang="en-US" altLang="zh-CN" i="1" dirty="0"/>
              <a:t>&gt;</a:t>
            </a:r>
            <a:r>
              <a:rPr lang="en-US" altLang="zh-CN" b="1" dirty="0"/>
              <a:t>0</a:t>
            </a:r>
            <a:r>
              <a:rPr lang="zh-CN" altLang="zh-CN" dirty="0"/>
              <a:t>，则必有</a:t>
            </a:r>
            <a:r>
              <a:rPr lang="en-US" altLang="zh-CN" b="1" dirty="0" err="1"/>
              <a:t>pθ</a:t>
            </a:r>
            <a:r>
              <a:rPr lang="en-US" altLang="zh-CN" i="1" dirty="0"/>
              <a:t>&gt;</a:t>
            </a:r>
            <a:r>
              <a:rPr lang="en-US" altLang="zh-CN" dirty="0"/>
              <a:t>0</a:t>
            </a:r>
            <a:r>
              <a:rPr lang="zh-CN" altLang="zh-CN" dirty="0"/>
              <a:t>。所以不存在套利机会</a:t>
            </a:r>
            <a:r>
              <a:rPr lang="zh-CN" altLang="en-US" dirty="0"/>
              <a:t>，</a:t>
            </a:r>
            <a:r>
              <a:rPr lang="zh-CN" altLang="zh-CN" dirty="0"/>
              <a:t>定理</a:t>
            </a:r>
            <a:r>
              <a:rPr lang="zh-CN" altLang="en-US" dirty="0"/>
              <a:t>的</a:t>
            </a:r>
            <a:r>
              <a:rPr lang="zh-CN" altLang="zh-CN" dirty="0"/>
              <a:t>必要性得证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F647ED-0554-4C60-AF16-F82B6C824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D34171-8D2A-4AB4-982E-77A184EA4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749" y="2017858"/>
            <a:ext cx="2644503" cy="40303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F6B4D6-68F9-4D8D-AD1F-8CFB72BAA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811" y="2492896"/>
            <a:ext cx="1260378" cy="6595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1D3D750-F67E-4464-A945-31C1E86CF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706" y="4295403"/>
            <a:ext cx="1230588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34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F10448-D5D6-47A9-9A10-7BA59C5D7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en-US" dirty="0"/>
              <a:t>完备市场中状态价格的唯一性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C188EE-2109-4B9F-B6CA-FB3EB9732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b="1" dirty="0"/>
          </a:p>
          <a:p>
            <a:r>
              <a:rPr lang="zh-CN" altLang="en-US" b="1" dirty="0"/>
              <a:t>定理</a:t>
            </a:r>
            <a:r>
              <a:rPr lang="en-US" altLang="zh-CN" b="1" dirty="0"/>
              <a:t>15.4</a:t>
            </a:r>
            <a:r>
              <a:rPr lang="zh-CN" altLang="en-US" b="1" dirty="0"/>
              <a:t>（第二资产定价基本定理</a:t>
            </a:r>
            <a:r>
              <a:rPr lang="zh-CN" altLang="en-US" dirty="0"/>
              <a:t>）：在一个完备的资产市场中如果不存在套利机会，则存在唯一的状态价格向量</a:t>
            </a:r>
            <a:endParaRPr lang="en-US" altLang="zh-CN" dirty="0"/>
          </a:p>
          <a:p>
            <a:r>
              <a:rPr lang="zh-CN" altLang="zh-CN" b="1" dirty="0"/>
              <a:t>证明：</a:t>
            </a:r>
            <a:endParaRPr lang="en-US" altLang="zh-CN" b="1" dirty="0"/>
          </a:p>
          <a:p>
            <a:pPr lvl="1"/>
            <a:r>
              <a:rPr lang="zh-CN" altLang="en-US" dirty="0"/>
              <a:t>完备市场中</a:t>
            </a:r>
            <a:r>
              <a:rPr lang="zh-CN" altLang="zh-CN" dirty="0"/>
              <a:t>，必然可以用市场中现有资产构造出各个状态的</a:t>
            </a:r>
            <a:r>
              <a:rPr lang="en-US" altLang="zh-CN" dirty="0"/>
              <a:t>Arrow</a:t>
            </a:r>
            <a:r>
              <a:rPr lang="zh-CN" altLang="zh-CN" dirty="0"/>
              <a:t>证券</a:t>
            </a:r>
            <a:endParaRPr lang="en-US" altLang="zh-CN" dirty="0"/>
          </a:p>
          <a:p>
            <a:pPr lvl="1"/>
            <a:r>
              <a:rPr lang="zh-CN" altLang="zh-CN" dirty="0"/>
              <a:t>如果状态价格不唯一，必然会导致至少一个状态对应两个状态价格</a:t>
            </a:r>
            <a:r>
              <a:rPr lang="zh-CN" altLang="en-US" dirty="0"/>
              <a:t>，因而必然至少有一个</a:t>
            </a:r>
            <a:r>
              <a:rPr lang="en-US" altLang="zh-CN" dirty="0"/>
              <a:t>Arrow</a:t>
            </a:r>
            <a:r>
              <a:rPr lang="zh-CN" altLang="en-US" dirty="0"/>
              <a:t>证券有两个价格</a:t>
            </a:r>
            <a:endParaRPr lang="en-US" altLang="zh-CN" dirty="0"/>
          </a:p>
          <a:p>
            <a:pPr lvl="1"/>
            <a:r>
              <a:rPr lang="zh-CN" altLang="zh-CN" dirty="0"/>
              <a:t>因而必然会出现套利机会</a:t>
            </a:r>
            <a:r>
              <a:rPr lang="zh-CN" altLang="en-US" dirty="0"/>
              <a:t>，</a:t>
            </a:r>
            <a:r>
              <a:rPr lang="zh-CN" altLang="zh-CN" dirty="0"/>
              <a:t>与无套利的假设矛盾</a:t>
            </a:r>
            <a:endParaRPr lang="en-US" altLang="zh-CN" dirty="0"/>
          </a:p>
          <a:p>
            <a:pPr lvl="1"/>
            <a:r>
              <a:rPr lang="zh-CN" altLang="zh-CN" dirty="0"/>
              <a:t>所以在完备市场中，状态价格向量</a:t>
            </a:r>
            <a:r>
              <a:rPr lang="zh-CN" altLang="en-US" dirty="0"/>
              <a:t>必定</a:t>
            </a:r>
            <a:r>
              <a:rPr lang="zh-CN" altLang="zh-CN" dirty="0"/>
              <a:t>唯一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F647ED-0554-4C60-AF16-F82B6C824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1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5652FF-7669-4E18-944D-0991D469B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15.3 </a:t>
            </a:r>
            <a:r>
              <a:rPr lang="zh-CN" altLang="en-US" sz="2000" dirty="0"/>
              <a:t>风险中性概率</a:t>
            </a:r>
            <a:br>
              <a:rPr lang="en-US" altLang="zh-CN" dirty="0"/>
            </a:br>
            <a:r>
              <a:rPr lang="zh-CN" altLang="en-US" dirty="0"/>
              <a:t>风险中性概率的推导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3F9EE5-839D-4705-8438-754DCF295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dirty="0"/>
              <a:t>无风险资产在现在（</a:t>
            </a:r>
            <a:r>
              <a:rPr lang="en-US" altLang="zh-CN" dirty="0"/>
              <a:t>0</a:t>
            </a:r>
            <a:r>
              <a:rPr lang="zh-CN" altLang="zh-CN" dirty="0"/>
              <a:t>期）的价格应该为无风险利率的倒数，即</a:t>
            </a:r>
            <a:r>
              <a:rPr lang="en-US" altLang="zh-CN" i="1" dirty="0"/>
              <a:t>e</a:t>
            </a:r>
            <a:r>
              <a:rPr lang="en-US" altLang="zh-CN" i="1" baseline="30000" dirty="0"/>
              <a:t>-r</a:t>
            </a:r>
            <a:r>
              <a:rPr lang="zh-CN" altLang="zh-CN" dirty="0"/>
              <a:t>（连续复利计息），它应该等于所有状态价格之和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定义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因为</a:t>
            </a:r>
            <a:r>
              <a:rPr lang="en-US" altLang="zh-CN" i="1" dirty="0">
                <a:sym typeface="Symbol" panose="05050102010706020507" pitchFamily="18" charset="2"/>
              </a:rPr>
              <a:t></a:t>
            </a:r>
            <a:r>
              <a:rPr lang="en-US" altLang="zh-CN" i="1" baseline="-25000" dirty="0" err="1"/>
              <a:t>s</a:t>
            </a:r>
            <a:r>
              <a:rPr lang="en-US" altLang="zh-CN" i="1" dirty="0" err="1"/>
              <a:t>q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=</a:t>
            </a:r>
            <a:r>
              <a:rPr lang="en-US" altLang="zh-CN" dirty="0"/>
              <a:t>1</a:t>
            </a:r>
            <a:r>
              <a:rPr lang="zh-CN" altLang="en-US" dirty="0"/>
              <a:t>，故</a:t>
            </a:r>
            <a:r>
              <a:rPr lang="zh-CN" altLang="zh-CN" dirty="0"/>
              <a:t>可以将</a:t>
            </a:r>
            <a:r>
              <a:rPr lang="en-US" altLang="zh-CN" i="1" dirty="0"/>
              <a:t>q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...</a:t>
            </a:r>
            <a:r>
              <a:rPr lang="zh-CN" altLang="zh-CN" dirty="0"/>
              <a:t>、</a:t>
            </a:r>
            <a:r>
              <a:rPr lang="en-US" altLang="zh-CN" i="1" dirty="0" err="1"/>
              <a:t>q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视为各个状态发生的概率（注意这个概率与真实世界中各个状态发生的概率是两回事）</a:t>
            </a:r>
            <a:r>
              <a:rPr lang="zh-CN" altLang="en-US" dirty="0"/>
              <a:t>，有</a:t>
            </a:r>
            <a:endParaRPr lang="en-US" altLang="zh-CN" dirty="0"/>
          </a:p>
          <a:p>
            <a:endParaRPr lang="en-US" altLang="zh-CN" dirty="0"/>
          </a:p>
          <a:p>
            <a:pPr marL="360000" indent="0">
              <a:buNone/>
            </a:pPr>
            <a:r>
              <a:rPr lang="zh-CN" altLang="en-US" dirty="0"/>
              <a:t>其中</a:t>
            </a:r>
            <a:r>
              <a:rPr lang="zh-CN" altLang="zh-CN" dirty="0"/>
              <a:t>期望符号</a:t>
            </a:r>
            <a:r>
              <a:rPr lang="zh-CN" altLang="en-US" dirty="0"/>
              <a:t>的</a:t>
            </a:r>
            <a:r>
              <a:rPr lang="zh-CN" altLang="zh-CN" dirty="0"/>
              <a:t>上标</a:t>
            </a:r>
            <a:r>
              <a:rPr lang="en-US" altLang="zh-CN" i="1" dirty="0"/>
              <a:t>Q</a:t>
            </a:r>
            <a:r>
              <a:rPr lang="zh-CN" altLang="en-US" dirty="0"/>
              <a:t>是用来</a:t>
            </a:r>
            <a:r>
              <a:rPr lang="zh-CN" altLang="zh-CN" dirty="0"/>
              <a:t>区分用真实世界概率</a:t>
            </a:r>
            <a:r>
              <a:rPr lang="en-US" altLang="zh-CN" i="1" dirty="0"/>
              <a:t>π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...</a:t>
            </a:r>
            <a:r>
              <a:rPr lang="zh-CN" altLang="zh-CN" dirty="0"/>
              <a:t>、</a:t>
            </a:r>
            <a:r>
              <a:rPr lang="en-US" altLang="zh-CN" i="1" dirty="0"/>
              <a:t>π</a:t>
            </a:r>
            <a:r>
              <a:rPr lang="en-US" altLang="zh-CN" i="1" baseline="-25000" dirty="0"/>
              <a:t>S</a:t>
            </a:r>
            <a:r>
              <a:rPr lang="zh-CN" altLang="zh-CN" dirty="0"/>
              <a:t>计算的数学期望</a:t>
            </a:r>
            <a:r>
              <a:rPr lang="en-US" altLang="zh-CN" i="1" dirty="0"/>
              <a:t>E</a:t>
            </a:r>
            <a:r>
              <a:rPr lang="en-US" altLang="zh-CN" dirty="0"/>
              <a:t>[</a:t>
            </a:r>
            <a:r>
              <a:rPr lang="en-US" altLang="zh-CN" i="1" dirty="0"/>
              <a:t>x̃</a:t>
            </a:r>
            <a:r>
              <a:rPr lang="en-US" altLang="zh-CN" dirty="0"/>
              <a:t>]</a:t>
            </a:r>
          </a:p>
          <a:p>
            <a:r>
              <a:rPr lang="zh-CN" altLang="zh-CN" dirty="0"/>
              <a:t>构造的概率（</a:t>
            </a:r>
            <a:r>
              <a:rPr lang="en-US" altLang="zh-CN" i="1" dirty="0"/>
              <a:t>q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...</a:t>
            </a:r>
            <a:r>
              <a:rPr lang="zh-CN" altLang="zh-CN" dirty="0"/>
              <a:t>、</a:t>
            </a:r>
            <a:r>
              <a:rPr lang="en-US" altLang="zh-CN" i="1" dirty="0" err="1"/>
              <a:t>q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）叫做</a:t>
            </a:r>
            <a:r>
              <a:rPr lang="zh-CN" altLang="zh-CN" b="1" dirty="0"/>
              <a:t>风险中性概率</a:t>
            </a:r>
            <a:r>
              <a:rPr lang="zh-CN" altLang="en-US" dirty="0"/>
              <a:t>；这个概率所对应的假象世界叫做风险中性世界；风险中性世界中的资产定价问题</a:t>
            </a:r>
            <a:r>
              <a:rPr lang="zh-CN" altLang="zh-CN" dirty="0"/>
              <a:t>变成了求取数学期望的简单问题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525AF0-6B77-4953-B5A0-9BF12275D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D3A0511-733E-4F45-90D5-35F66DC71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621" y="1847131"/>
            <a:ext cx="1074759" cy="645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BCAEE5-FCAC-4A30-B2FB-CD9C3E9B7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507" y="2492896"/>
            <a:ext cx="1830986" cy="7304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8CA30F9-9BC6-453B-960C-DB993A23C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697" y="3861048"/>
            <a:ext cx="4688607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21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A676A6-6A6E-4D5C-A828-B733D51A8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15.3 </a:t>
            </a:r>
            <a:r>
              <a:rPr lang="zh-CN" altLang="en-US" sz="2000" dirty="0"/>
              <a:t>风险中性概率</a:t>
            </a:r>
            <a:br>
              <a:rPr lang="en-US" altLang="zh-CN" dirty="0"/>
            </a:br>
            <a:r>
              <a:rPr lang="zh-CN" altLang="en-US" dirty="0"/>
              <a:t>风险中性定价方法和风险中性概率的经济含义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537A4C-201E-4CEC-AD89-3AEF40B5E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无套利定价（风险中性定价）方法</a:t>
            </a:r>
            <a:endParaRPr lang="en-US" altLang="zh-CN" dirty="0"/>
          </a:p>
          <a:p>
            <a:pPr lvl="1"/>
            <a:r>
              <a:rPr lang="zh-CN" altLang="zh-CN" dirty="0"/>
              <a:t>验证资产市场不存在套利机会，且是完备的，从而确认存在唯一状态价格向量；</a:t>
            </a:r>
          </a:p>
          <a:p>
            <a:pPr lvl="1"/>
            <a:r>
              <a:rPr lang="zh-CN" altLang="zh-CN" dirty="0"/>
              <a:t>利用现有的资产价格信息，直接求出风险中性概率；</a:t>
            </a:r>
          </a:p>
          <a:p>
            <a:pPr lvl="1"/>
            <a:r>
              <a:rPr lang="zh-CN" altLang="zh-CN" dirty="0"/>
              <a:t>利用</a:t>
            </a:r>
            <a:r>
              <a:rPr lang="en-US" altLang="zh-CN" i="1" dirty="0"/>
              <a:t>p=e</a:t>
            </a:r>
            <a:r>
              <a:rPr lang="en-US" altLang="zh-CN" i="1" baseline="30000" dirty="0"/>
              <a:t>-</a:t>
            </a:r>
            <a:r>
              <a:rPr lang="en-US" altLang="zh-CN" i="1" baseline="30000" dirty="0" err="1"/>
              <a:t>r</a:t>
            </a:r>
            <a:r>
              <a:rPr lang="en-US" altLang="zh-CN" i="1" dirty="0" err="1"/>
              <a:t>E</a:t>
            </a:r>
            <a:r>
              <a:rPr lang="en-US" altLang="zh-CN" i="1" baseline="30000" dirty="0" err="1"/>
              <a:t>Q</a:t>
            </a:r>
            <a:r>
              <a:rPr lang="en-US" altLang="zh-CN" i="1" dirty="0"/>
              <a:t>[͠x]</a:t>
            </a:r>
            <a:r>
              <a:rPr lang="zh-CN" altLang="zh-CN" dirty="0"/>
              <a:t>计算资产价格</a:t>
            </a:r>
            <a:endParaRPr lang="en-US" altLang="zh-CN" dirty="0"/>
          </a:p>
          <a:p>
            <a:r>
              <a:rPr lang="zh-CN" altLang="en-US" dirty="0"/>
              <a:t>均衡市场（</a:t>
            </a:r>
            <a:r>
              <a:rPr lang="en-US" altLang="zh-CN" dirty="0"/>
              <a:t>C-CAPM</a:t>
            </a:r>
            <a:r>
              <a:rPr lang="zh-CN" altLang="en-US" dirty="0"/>
              <a:t>）的风险中性概率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风险中性概率（</a:t>
            </a:r>
            <a:r>
              <a:rPr lang="en-US" altLang="zh-CN" i="1" dirty="0" err="1"/>
              <a:t>q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）其实是对真实世界概率（</a:t>
            </a:r>
            <a:r>
              <a:rPr lang="en-US" altLang="zh-CN" i="1" dirty="0"/>
              <a:t>π</a:t>
            </a:r>
            <a:r>
              <a:rPr lang="en-US" altLang="zh-CN" i="1" baseline="-25000" dirty="0"/>
              <a:t>s</a:t>
            </a:r>
            <a:r>
              <a:rPr lang="zh-CN" altLang="zh-CN" dirty="0"/>
              <a:t>）的调整</a:t>
            </a:r>
            <a:r>
              <a:rPr lang="en-US" altLang="zh-CN" dirty="0"/>
              <a:t>——</a:t>
            </a:r>
            <a:r>
              <a:rPr lang="zh-CN" altLang="zh-CN" dirty="0"/>
              <a:t>在风险中性概率中，那些消费更为宝贵（消费边际效用更高）的状态已经在计算概率时获得了增大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BEB4AD-D2D8-4C84-B439-E8EBCCF3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C726AA1-95E0-4148-B62C-55F5A0D93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65" y="3356992"/>
            <a:ext cx="3444270" cy="7304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83F6BED-DDFA-4020-899C-854C44641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978" y="4149080"/>
            <a:ext cx="5360044" cy="67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56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6EC055-E08C-4AE4-94A7-6C877895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几个概念及其相互联系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48271F-358F-45FF-BFCA-8952C9379E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i="1" dirty="0">
                <a:cs typeface="Times New Roman" panose="02020603050405020304" pitchFamily="18" charset="0"/>
              </a:rPr>
              <a:t>͠</a:t>
            </a:r>
            <a:r>
              <a:rPr lang="en-US" altLang="zh-CN" i="1" dirty="0"/>
              <a:t>m</a:t>
            </a:r>
            <a:r>
              <a:rPr lang="zh-CN" altLang="en-US" dirty="0"/>
              <a:t>（</a:t>
            </a:r>
            <a:r>
              <a:rPr lang="en-US" altLang="zh-CN" i="1" dirty="0"/>
              <a:t> </a:t>
            </a:r>
            <a:r>
              <a:rPr lang="en-US" altLang="zh-CN" i="1" baseline="-25000" dirty="0"/>
              <a:t> </a:t>
            </a:r>
            <a:r>
              <a:rPr lang="en-US" altLang="zh-CN" i="1" dirty="0" err="1"/>
              <a:t>m</a:t>
            </a:r>
            <a:r>
              <a:rPr lang="en-US" altLang="zh-CN" i="1" baseline="-25000" dirty="0" err="1"/>
              <a:t>s</a:t>
            </a:r>
            <a:r>
              <a:rPr lang="en-US" altLang="zh-CN" i="1" baseline="-25000" dirty="0"/>
              <a:t> </a:t>
            </a:r>
            <a:r>
              <a:rPr lang="en-US" altLang="zh-CN" dirty="0"/>
              <a:t>=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baseline="-25000" dirty="0"/>
              <a:t> </a:t>
            </a:r>
            <a:r>
              <a:rPr lang="en-US" altLang="zh-CN" dirty="0"/>
              <a:t>/</a:t>
            </a:r>
            <a:r>
              <a:rPr lang="en-US" altLang="zh-CN" i="1" dirty="0"/>
              <a:t>π</a:t>
            </a:r>
            <a:r>
              <a:rPr lang="en-US" altLang="zh-CN" i="1" baseline="-25000" dirty="0"/>
              <a:t>s </a:t>
            </a:r>
            <a:r>
              <a:rPr lang="zh-CN" altLang="en-US" dirty="0"/>
              <a:t>）：</a:t>
            </a:r>
            <a:r>
              <a:rPr lang="zh-CN" altLang="en-US" b="1" dirty="0"/>
              <a:t>随机折现因子</a:t>
            </a:r>
            <a:r>
              <a:rPr lang="zh-CN" altLang="en-US" dirty="0"/>
              <a:t>（</a:t>
            </a:r>
            <a:r>
              <a:rPr lang="en-US" altLang="zh-CN" dirty="0"/>
              <a:t>stochastic discount factor</a:t>
            </a:r>
            <a:r>
              <a:rPr lang="zh-CN" altLang="en-US" dirty="0"/>
              <a:t>，</a:t>
            </a:r>
            <a:r>
              <a:rPr lang="en-US" altLang="zh-CN" dirty="0"/>
              <a:t>SDF</a:t>
            </a:r>
            <a:r>
              <a:rPr lang="zh-CN" altLang="en-US" dirty="0"/>
              <a:t>），</a:t>
            </a:r>
            <a:r>
              <a:rPr lang="zh-CN" altLang="zh-CN" b="1" dirty="0"/>
              <a:t>状态价格密度</a:t>
            </a:r>
            <a:r>
              <a:rPr lang="zh-CN" altLang="zh-CN" dirty="0"/>
              <a:t>（</a:t>
            </a:r>
            <a:r>
              <a:rPr lang="en-US" altLang="zh-CN" dirty="0"/>
              <a:t>state price density</a:t>
            </a:r>
            <a:r>
              <a:rPr lang="zh-CN" altLang="zh-CN" dirty="0"/>
              <a:t>），</a:t>
            </a:r>
            <a:r>
              <a:rPr lang="zh-CN" altLang="zh-CN" b="1" dirty="0"/>
              <a:t>状态价格核</a:t>
            </a:r>
            <a:r>
              <a:rPr lang="zh-CN" altLang="zh-CN" dirty="0"/>
              <a:t>（</a:t>
            </a:r>
            <a:r>
              <a:rPr lang="en-US" altLang="zh-CN" dirty="0"/>
              <a:t>state price kernel</a:t>
            </a:r>
            <a:r>
              <a:rPr lang="zh-CN" altLang="zh-CN" dirty="0"/>
              <a:t>）</a:t>
            </a:r>
            <a:r>
              <a:rPr lang="zh-CN" altLang="en-US" dirty="0"/>
              <a:t>，</a:t>
            </a:r>
            <a:r>
              <a:rPr lang="zh-CN" altLang="en-US" b="1" dirty="0"/>
              <a:t>定价核</a:t>
            </a:r>
            <a:r>
              <a:rPr lang="zh-CN" altLang="en-US" dirty="0"/>
              <a:t>（</a:t>
            </a:r>
            <a:r>
              <a:rPr lang="en-US" altLang="zh-CN" dirty="0"/>
              <a:t>pricing kernel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=π</a:t>
            </a:r>
            <a:r>
              <a:rPr lang="en-US" altLang="zh-CN" i="1" baseline="-25000" dirty="0"/>
              <a:t>s </a:t>
            </a:r>
            <a:r>
              <a:rPr lang="en-US" altLang="zh-CN" i="1" dirty="0" err="1"/>
              <a:t>m</a:t>
            </a:r>
            <a:r>
              <a:rPr lang="en-US" altLang="zh-CN" i="1" baseline="-25000" dirty="0" err="1"/>
              <a:t>s</a:t>
            </a:r>
            <a:r>
              <a:rPr lang="en-US" altLang="zh-CN" i="1" baseline="-25000" dirty="0"/>
              <a:t> </a:t>
            </a:r>
            <a:r>
              <a:rPr lang="zh-CN" altLang="en-US" dirty="0"/>
              <a:t>：</a:t>
            </a:r>
            <a:r>
              <a:rPr lang="zh-CN" altLang="zh-CN" b="1" dirty="0"/>
              <a:t>状态价格</a:t>
            </a:r>
            <a:r>
              <a:rPr lang="zh-CN" altLang="zh-CN" dirty="0"/>
              <a:t>（</a:t>
            </a:r>
            <a:r>
              <a:rPr lang="en-US" altLang="zh-CN" dirty="0"/>
              <a:t>state price</a:t>
            </a:r>
            <a:r>
              <a:rPr lang="zh-CN" altLang="zh-CN" dirty="0"/>
              <a:t>）</a:t>
            </a:r>
            <a:r>
              <a:rPr lang="zh-CN" altLang="en-US" dirty="0"/>
              <a:t>，</a:t>
            </a:r>
            <a:r>
              <a:rPr lang="en-US" altLang="zh-CN" b="1" dirty="0"/>
              <a:t>Arrow</a:t>
            </a:r>
            <a:r>
              <a:rPr lang="zh-CN" altLang="en-US" b="1" dirty="0"/>
              <a:t>证券价格</a:t>
            </a:r>
            <a:endParaRPr lang="en-US" altLang="zh-CN" b="1" dirty="0"/>
          </a:p>
          <a:p>
            <a:r>
              <a:rPr lang="en-US" altLang="zh-CN" i="1" dirty="0"/>
              <a:t>e</a:t>
            </a:r>
            <a:r>
              <a:rPr lang="en-US" altLang="zh-CN" i="1" baseline="30000" dirty="0"/>
              <a:t>-r</a:t>
            </a:r>
            <a:r>
              <a:rPr lang="en-US" altLang="zh-CN" i="1" dirty="0">
                <a:sym typeface="Symbol" panose="05050102010706020507" pitchFamily="18" charset="2"/>
              </a:rPr>
              <a:t>=</a:t>
            </a:r>
            <a:r>
              <a:rPr lang="en-US" altLang="zh-CN" i="1" baseline="-25000" dirty="0" err="1"/>
              <a:t>s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baseline="-25000" dirty="0"/>
              <a:t> </a:t>
            </a:r>
            <a:r>
              <a:rPr lang="en-US" altLang="zh-CN" i="1" dirty="0">
                <a:sym typeface="Symbol" panose="05050102010706020507" pitchFamily="18" charset="2"/>
              </a:rPr>
              <a:t>=</a:t>
            </a:r>
            <a:r>
              <a:rPr lang="en-US" altLang="zh-CN" i="1" baseline="-25000" dirty="0"/>
              <a:t>s</a:t>
            </a:r>
            <a:r>
              <a:rPr lang="en-US" altLang="zh-CN" i="1" dirty="0"/>
              <a:t> π</a:t>
            </a:r>
            <a:r>
              <a:rPr lang="en-US" altLang="zh-CN" i="1" baseline="-25000" dirty="0"/>
              <a:t>s </a:t>
            </a:r>
            <a:r>
              <a:rPr lang="en-US" altLang="zh-CN" i="1" dirty="0" err="1"/>
              <a:t>m</a:t>
            </a:r>
            <a:r>
              <a:rPr lang="en-US" altLang="zh-CN" i="1" baseline="-25000" dirty="0" err="1"/>
              <a:t>s</a:t>
            </a:r>
            <a:r>
              <a:rPr lang="en-US" altLang="zh-CN" i="1" baseline="-25000" dirty="0"/>
              <a:t> </a:t>
            </a:r>
            <a:r>
              <a:rPr lang="en-US" altLang="zh-CN" i="1" dirty="0"/>
              <a:t>=E[͠m] </a:t>
            </a:r>
            <a:r>
              <a:rPr lang="zh-CN" altLang="en-US" dirty="0"/>
              <a:t>：</a:t>
            </a:r>
            <a:r>
              <a:rPr lang="zh-CN" altLang="en-US" b="1" dirty="0"/>
              <a:t>无风险资产价格</a:t>
            </a:r>
            <a:endParaRPr lang="en-US" altLang="zh-CN" b="1" dirty="0"/>
          </a:p>
          <a:p>
            <a:r>
              <a:rPr lang="en-US" altLang="zh-CN" i="1" dirty="0" err="1"/>
              <a:t>q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=</a:t>
            </a:r>
            <a:r>
              <a:rPr lang="en-US" altLang="zh-CN" i="1" dirty="0" err="1"/>
              <a:t>e</a:t>
            </a:r>
            <a:r>
              <a:rPr lang="en-US" altLang="zh-CN" i="1" baseline="30000" dirty="0" err="1"/>
              <a:t>r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baseline="-25000" dirty="0"/>
              <a:t> </a:t>
            </a:r>
            <a:r>
              <a:rPr lang="zh-CN" altLang="en-US" dirty="0"/>
              <a:t>：</a:t>
            </a:r>
            <a:r>
              <a:rPr lang="zh-CN" altLang="en-US" b="1" dirty="0"/>
              <a:t>风险中性概率</a:t>
            </a:r>
            <a:r>
              <a:rPr lang="zh-CN" altLang="en-US" dirty="0"/>
              <a:t>（</a:t>
            </a:r>
            <a:r>
              <a:rPr lang="en-US" altLang="zh-CN" dirty="0"/>
              <a:t>risk neutral probability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2B214B-5968-4149-B8FF-69AA111A0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D29CB8-BDB0-4686-A3C0-04141A3A8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017" y="1431112"/>
            <a:ext cx="5217966" cy="6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41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8A8636-DE14-4AE1-9075-4DD27EFE1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风险中性定价的直觉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B7824C-DD74-4318-965B-DF96B6455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关键问题：</a:t>
            </a:r>
            <a:r>
              <a:rPr lang="zh-CN" altLang="zh-CN" dirty="0"/>
              <a:t>资产定价的核心明明是对风险的处理，</a:t>
            </a:r>
            <a:r>
              <a:rPr lang="zh-CN" altLang="en-US" dirty="0"/>
              <a:t>为什么可以</a:t>
            </a:r>
            <a:r>
              <a:rPr lang="zh-CN" altLang="zh-CN" dirty="0"/>
              <a:t>假设投资者都是风险中性</a:t>
            </a:r>
            <a:r>
              <a:rPr lang="zh-CN" altLang="en-US" dirty="0"/>
              <a:t>的来定价</a:t>
            </a:r>
            <a:r>
              <a:rPr lang="zh-CN" altLang="zh-CN" dirty="0"/>
              <a:t>？</a:t>
            </a:r>
            <a:endParaRPr lang="en-US" altLang="zh-CN" dirty="0"/>
          </a:p>
          <a:p>
            <a:r>
              <a:rPr lang="zh-CN" altLang="zh-CN" dirty="0"/>
              <a:t>汉堡和可乐套餐的定价问题</a:t>
            </a:r>
            <a:endParaRPr lang="en-US" altLang="zh-CN" dirty="0"/>
          </a:p>
          <a:p>
            <a:pPr lvl="1"/>
            <a:r>
              <a:rPr lang="zh-CN" altLang="zh-CN" dirty="0"/>
              <a:t>一个汉堡值多少钱，一杯可乐值多少钱，取决于消费者的口味</a:t>
            </a:r>
            <a:endParaRPr lang="en-US" altLang="zh-CN" dirty="0"/>
          </a:p>
          <a:p>
            <a:pPr lvl="1"/>
            <a:r>
              <a:rPr lang="zh-CN" altLang="zh-CN" dirty="0"/>
              <a:t>但不管消费者的口味是怎样的，在汉堡和可乐的价格给定了之后，只要不存在套利机会，汉堡和可乐套餐的价格就一定等于汉堡</a:t>
            </a:r>
            <a:r>
              <a:rPr lang="zh-CN" altLang="en-US" dirty="0"/>
              <a:t>的价格</a:t>
            </a:r>
            <a:r>
              <a:rPr lang="zh-CN" altLang="zh-CN" dirty="0"/>
              <a:t>加上可乐的价钱</a:t>
            </a:r>
            <a:endParaRPr lang="en-US" altLang="zh-CN" dirty="0"/>
          </a:p>
          <a:p>
            <a:pPr lvl="1"/>
            <a:r>
              <a:rPr lang="zh-CN" altLang="en-US" dirty="0"/>
              <a:t>基于</a:t>
            </a:r>
            <a:r>
              <a:rPr lang="zh-CN" altLang="zh-CN" dirty="0"/>
              <a:t>汉堡和可乐</a:t>
            </a:r>
            <a:r>
              <a:rPr lang="zh-CN" altLang="en-US" dirty="0"/>
              <a:t>的</a:t>
            </a:r>
            <a:r>
              <a:rPr lang="zh-CN" altLang="zh-CN" dirty="0"/>
              <a:t>价格，</a:t>
            </a:r>
            <a:r>
              <a:rPr lang="zh-CN" altLang="en-US" dirty="0"/>
              <a:t>给</a:t>
            </a:r>
            <a:r>
              <a:rPr lang="zh-CN" altLang="zh-CN" dirty="0"/>
              <a:t>汉堡可乐套餐</a:t>
            </a:r>
            <a:r>
              <a:rPr lang="zh-CN" altLang="en-US" dirty="0"/>
              <a:t>定价时</a:t>
            </a:r>
            <a:r>
              <a:rPr lang="zh-CN" altLang="zh-CN" dirty="0"/>
              <a:t>不</a:t>
            </a:r>
            <a:r>
              <a:rPr lang="zh-CN" altLang="en-US" dirty="0"/>
              <a:t>需要</a:t>
            </a:r>
            <a:r>
              <a:rPr lang="zh-CN" altLang="zh-CN" dirty="0"/>
              <a:t>考虑消费者的口味</a:t>
            </a:r>
            <a:endParaRPr lang="en-US" altLang="zh-CN" dirty="0"/>
          </a:p>
          <a:p>
            <a:r>
              <a:rPr lang="zh-CN" altLang="en-US" dirty="0"/>
              <a:t>风险中性定价的直觉</a:t>
            </a:r>
            <a:endParaRPr lang="en-US" altLang="zh-CN" dirty="0"/>
          </a:p>
          <a:p>
            <a:pPr lvl="1"/>
            <a:r>
              <a:rPr lang="zh-CN" altLang="zh-CN" dirty="0"/>
              <a:t>消费者的风险偏好当然会影响资产价格</a:t>
            </a:r>
            <a:endParaRPr lang="en-US" altLang="zh-CN" dirty="0"/>
          </a:p>
          <a:p>
            <a:pPr lvl="1"/>
            <a:r>
              <a:rPr lang="zh-CN" altLang="zh-CN" dirty="0"/>
              <a:t>但在给定了一些资产的价格信息，运用无套利条件来给其他一些相关资产定价时，消费者的风险偏好就没有用了</a:t>
            </a:r>
            <a:r>
              <a:rPr lang="en-US" altLang="zh-CN" dirty="0"/>
              <a:t>——</a:t>
            </a:r>
            <a:r>
              <a:rPr lang="zh-CN" altLang="zh-CN" dirty="0"/>
              <a:t>因为套利机会是否存在，与投资者的风险偏好无关</a:t>
            </a:r>
            <a:endParaRPr lang="en-US" altLang="zh-CN" dirty="0"/>
          </a:p>
          <a:p>
            <a:pPr lvl="1"/>
            <a:r>
              <a:rPr lang="zh-CN" altLang="zh-CN" dirty="0"/>
              <a:t>所以可以假设所有投资者都是风险中性的，用已知资产价格信息求出风险中性概率</a:t>
            </a:r>
            <a:r>
              <a:rPr lang="zh-CN" altLang="en-US" dirty="0"/>
              <a:t>，再用风险中性概率来求取资产价格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6C1C4C-F9B9-4782-BEEE-A581556B3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371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87DCC3-076E-41A5-A6C0-B2F60139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令人费解的风险中性定价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87DDF-4C45-4751-91C4-9FB19138D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为什么可以假设投资者是风险中性的？</a:t>
            </a:r>
            <a:endParaRPr lang="en-US" altLang="zh-CN" dirty="0"/>
          </a:p>
          <a:p>
            <a:r>
              <a:rPr lang="zh-CN" altLang="en-US" dirty="0"/>
              <a:t>风险中性概率是什么？</a:t>
            </a:r>
            <a:endParaRPr lang="en-US" altLang="zh-CN" dirty="0"/>
          </a:p>
          <a:p>
            <a:r>
              <a:rPr lang="zh-CN" altLang="en-US" dirty="0"/>
              <a:t>风险中性世界与真实世界有什么关系？</a:t>
            </a:r>
            <a:endParaRPr lang="en-US" altLang="zh-CN" dirty="0"/>
          </a:p>
          <a:p>
            <a:r>
              <a:rPr lang="zh-CN" altLang="en-US" dirty="0"/>
              <a:t>资产价格在风险中性世界里满足什么样的规律？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为什么风险中性定价这么一种不直观、反直觉的定价方法是正确的？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CDD679-5B08-4348-8E4A-ED1310EB8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751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9CCDC5-832A-44B0-B15A-17310930F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15.1 </a:t>
            </a:r>
            <a:r>
              <a:rPr lang="zh-CN" altLang="en-US" sz="2000" dirty="0"/>
              <a:t>套利的严格定义</a:t>
            </a:r>
            <a:br>
              <a:rPr lang="en-US" altLang="zh-CN" dirty="0"/>
            </a:br>
            <a:r>
              <a:rPr lang="zh-CN" altLang="en-US" dirty="0"/>
              <a:t>资产市场数学描述回顾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6A4A3E-4CF0-43D8-8844-3F46B03B5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资产市场的（</a:t>
            </a:r>
            <a:r>
              <a:rPr lang="en-US" altLang="zh-CN" dirty="0"/>
              <a:t>1</a:t>
            </a:r>
            <a:r>
              <a:rPr lang="zh-CN" altLang="en-US" dirty="0"/>
              <a:t>期）支付矩阵与（</a:t>
            </a:r>
            <a:r>
              <a:rPr lang="en-US" altLang="zh-CN" dirty="0"/>
              <a:t>0</a:t>
            </a:r>
            <a:r>
              <a:rPr lang="zh-CN" altLang="en-US" dirty="0"/>
              <a:t>期）价格向量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资产组合、资产组合的（</a:t>
            </a:r>
            <a:r>
              <a:rPr lang="en-US" altLang="zh-CN" dirty="0"/>
              <a:t>1</a:t>
            </a:r>
            <a:r>
              <a:rPr lang="zh-CN" altLang="en-US" dirty="0"/>
              <a:t>期）支付、资产组合的（</a:t>
            </a:r>
            <a:r>
              <a:rPr lang="en-US" altLang="zh-CN" dirty="0"/>
              <a:t>0</a:t>
            </a:r>
            <a:r>
              <a:rPr lang="zh-CN" altLang="en-US" dirty="0"/>
              <a:t>期）价格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47A78D-24CC-4F5C-8465-6982A34D7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140B8CD-12AB-4034-9B3B-BD8E5C179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282" y="1772816"/>
            <a:ext cx="4789437" cy="14586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A298C2B-4C50-407D-AE96-4C911B279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716" y="3858039"/>
            <a:ext cx="5073596" cy="173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01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9CCDC5-832A-44B0-B15A-17310930F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15.1 </a:t>
            </a:r>
            <a:r>
              <a:rPr lang="zh-CN" altLang="en-US" sz="2000" dirty="0"/>
              <a:t>套利的严格定义</a:t>
            </a:r>
            <a:br>
              <a:rPr lang="en-US" altLang="zh-CN" dirty="0"/>
            </a:br>
            <a:r>
              <a:rPr lang="zh-CN" altLang="en-US" dirty="0"/>
              <a:t>套利的定义及分类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6A4A3E-4CF0-43D8-8844-3F46B03B5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b="1" dirty="0"/>
              <a:t>定义</a:t>
            </a:r>
            <a:r>
              <a:rPr lang="en-US" altLang="zh-CN" b="1" dirty="0"/>
              <a:t>15.1</a:t>
            </a:r>
            <a:r>
              <a:rPr lang="zh-CN" altLang="zh-CN" b="1" dirty="0"/>
              <a:t>（套利）：</a:t>
            </a:r>
            <a:r>
              <a:rPr lang="zh-CN" altLang="zh-CN" dirty="0"/>
              <a:t>同时满足下列</a:t>
            </a:r>
            <a:r>
              <a:rPr lang="en-US" altLang="zh-CN" dirty="0"/>
              <a:t>3</a:t>
            </a:r>
            <a:r>
              <a:rPr lang="zh-CN" altLang="zh-CN" dirty="0"/>
              <a:t>个条件的资产组合</a:t>
            </a:r>
            <a:r>
              <a:rPr lang="en-US" altLang="zh-CN" b="1" dirty="0"/>
              <a:t>θ</a:t>
            </a:r>
            <a:r>
              <a:rPr lang="zh-CN" altLang="zh-CN" dirty="0"/>
              <a:t>叫做套利（</a:t>
            </a:r>
            <a:r>
              <a:rPr lang="en-US" altLang="zh-CN" dirty="0"/>
              <a:t>arbitrage</a:t>
            </a:r>
            <a:r>
              <a:rPr lang="zh-CN" altLang="zh-CN" dirty="0"/>
              <a:t>）：（</a:t>
            </a:r>
            <a:r>
              <a:rPr lang="en-US" altLang="zh-CN" dirty="0" err="1"/>
              <a:t>i</a:t>
            </a:r>
            <a:r>
              <a:rPr lang="zh-CN" altLang="zh-CN" dirty="0"/>
              <a:t>）</a:t>
            </a:r>
            <a:r>
              <a:rPr lang="en-US" altLang="zh-CN" b="1" dirty="0"/>
              <a:t>pθ</a:t>
            </a:r>
            <a:r>
              <a:rPr lang="en-US" altLang="zh-CN" dirty="0"/>
              <a:t>≤</a:t>
            </a:r>
            <a:r>
              <a:rPr lang="en-US" altLang="zh-CN" i="1" dirty="0"/>
              <a:t>0</a:t>
            </a:r>
            <a:r>
              <a:rPr lang="zh-CN" altLang="zh-CN" dirty="0"/>
              <a:t>；（</a:t>
            </a:r>
            <a:r>
              <a:rPr lang="en-US" altLang="zh-CN" dirty="0"/>
              <a:t>ii</a:t>
            </a:r>
            <a:r>
              <a:rPr lang="zh-CN" altLang="zh-CN" dirty="0"/>
              <a:t>）</a:t>
            </a:r>
            <a:r>
              <a:rPr lang="en-US" altLang="zh-CN" b="1" dirty="0"/>
              <a:t>xθ</a:t>
            </a:r>
            <a:r>
              <a:rPr lang="en-US" altLang="zh-CN" dirty="0"/>
              <a:t>≥</a:t>
            </a:r>
            <a:r>
              <a:rPr lang="en-US" altLang="zh-CN" b="1" dirty="0"/>
              <a:t>0</a:t>
            </a:r>
            <a:r>
              <a:rPr lang="zh-CN" altLang="zh-CN" dirty="0"/>
              <a:t>；（</a:t>
            </a:r>
            <a:r>
              <a:rPr lang="en-US" altLang="zh-CN" dirty="0"/>
              <a:t>iii</a:t>
            </a:r>
            <a:r>
              <a:rPr lang="zh-CN" altLang="zh-CN" dirty="0"/>
              <a:t>）前两个不等式中至少有一个是严格不等式。</a:t>
            </a:r>
          </a:p>
          <a:p>
            <a:r>
              <a:rPr lang="zh-CN" altLang="en-US" dirty="0"/>
              <a:t>三类套利</a:t>
            </a:r>
            <a:endParaRPr lang="en-US" altLang="zh-CN" dirty="0"/>
          </a:p>
          <a:p>
            <a:pPr lvl="1"/>
            <a:r>
              <a:rPr lang="zh-CN" altLang="zh-CN" dirty="0"/>
              <a:t>第一类套利，</a:t>
            </a:r>
            <a:r>
              <a:rPr lang="en-US" altLang="zh-CN" b="1" dirty="0" err="1"/>
              <a:t>pθ</a:t>
            </a:r>
            <a:r>
              <a:rPr lang="en-US" altLang="zh-CN" dirty="0"/>
              <a:t>&lt;0</a:t>
            </a:r>
            <a:r>
              <a:rPr lang="zh-CN" altLang="zh-CN" dirty="0"/>
              <a:t>且</a:t>
            </a:r>
            <a:r>
              <a:rPr lang="en-US" altLang="zh-CN" b="1" dirty="0" err="1"/>
              <a:t>xθ</a:t>
            </a:r>
            <a:r>
              <a:rPr lang="en-US" altLang="zh-CN" dirty="0"/>
              <a:t>=</a:t>
            </a:r>
            <a:r>
              <a:rPr lang="en-US" altLang="zh-CN" b="1" dirty="0"/>
              <a:t>0</a:t>
            </a:r>
            <a:r>
              <a:rPr lang="zh-CN" altLang="en-US" dirty="0"/>
              <a:t>：</a:t>
            </a:r>
            <a:r>
              <a:rPr lang="zh-CN" altLang="zh-CN" dirty="0"/>
              <a:t>在当前获得确定性的收益，而在未来却不承担任何责任。</a:t>
            </a:r>
          </a:p>
          <a:p>
            <a:pPr lvl="1"/>
            <a:r>
              <a:rPr lang="zh-CN" altLang="zh-CN" dirty="0"/>
              <a:t>第二类套利，</a:t>
            </a:r>
            <a:r>
              <a:rPr lang="en-US" altLang="zh-CN" b="1" dirty="0" err="1"/>
              <a:t>pθ</a:t>
            </a:r>
            <a:r>
              <a:rPr lang="en-US" altLang="zh-CN" dirty="0"/>
              <a:t>=0</a:t>
            </a:r>
            <a:r>
              <a:rPr lang="zh-CN" altLang="zh-CN" dirty="0"/>
              <a:t>且</a:t>
            </a:r>
            <a:r>
              <a:rPr lang="en-US" altLang="zh-CN" b="1" dirty="0" err="1"/>
              <a:t>xθ</a:t>
            </a:r>
            <a:r>
              <a:rPr lang="en-US" altLang="zh-CN" dirty="0"/>
              <a:t>&gt;</a:t>
            </a:r>
            <a:r>
              <a:rPr lang="en-US" altLang="zh-CN" b="1" dirty="0"/>
              <a:t>0</a:t>
            </a:r>
            <a:r>
              <a:rPr lang="zh-CN" altLang="en-US" dirty="0"/>
              <a:t>：</a:t>
            </a:r>
            <a:r>
              <a:rPr lang="zh-CN" altLang="zh-CN" dirty="0"/>
              <a:t>在当前不付出任何代价，而在未来却能获得正的收益</a:t>
            </a:r>
            <a:r>
              <a:rPr lang="zh-CN" altLang="en-US" dirty="0"/>
              <a:t>（</a:t>
            </a:r>
            <a:r>
              <a:rPr lang="zh-CN" altLang="zh-CN" dirty="0"/>
              <a:t>尽管这种收益是不确定的，但这种不确定性只是获利有多大而已，而不会带来任何损失的可能</a:t>
            </a:r>
            <a:r>
              <a:rPr lang="zh-CN" altLang="en-US" dirty="0"/>
              <a:t>）</a:t>
            </a:r>
            <a:endParaRPr lang="zh-CN" altLang="zh-CN" dirty="0"/>
          </a:p>
          <a:p>
            <a:pPr lvl="1"/>
            <a:r>
              <a:rPr lang="zh-CN" altLang="zh-CN" dirty="0"/>
              <a:t>第三类套利，</a:t>
            </a:r>
            <a:r>
              <a:rPr lang="en-US" altLang="zh-CN" b="1" dirty="0" err="1"/>
              <a:t>pθ</a:t>
            </a:r>
            <a:r>
              <a:rPr lang="en-US" altLang="zh-CN" dirty="0"/>
              <a:t>&lt;0</a:t>
            </a:r>
            <a:r>
              <a:rPr lang="zh-CN" altLang="zh-CN" dirty="0"/>
              <a:t>且</a:t>
            </a:r>
            <a:r>
              <a:rPr lang="en-US" altLang="zh-CN" b="1" dirty="0" err="1"/>
              <a:t>xθ</a:t>
            </a:r>
            <a:r>
              <a:rPr lang="en-US" altLang="zh-CN" dirty="0"/>
              <a:t>&gt;</a:t>
            </a:r>
            <a:r>
              <a:rPr lang="en-US" altLang="zh-CN" b="1" dirty="0"/>
              <a:t>0</a:t>
            </a:r>
            <a:r>
              <a:rPr lang="zh-CN" altLang="en-US" dirty="0"/>
              <a:t>：</a:t>
            </a:r>
            <a:r>
              <a:rPr lang="zh-CN" altLang="zh-CN" dirty="0"/>
              <a:t>当前既能获得确定性的正收益，在未来还能获得正的支付</a:t>
            </a:r>
            <a:endParaRPr lang="en-US" altLang="zh-CN" dirty="0"/>
          </a:p>
          <a:p>
            <a:r>
              <a:rPr lang="zh-CN" altLang="en-US" dirty="0"/>
              <a:t>三点说明</a:t>
            </a:r>
            <a:endParaRPr lang="en-US" altLang="zh-CN" dirty="0"/>
          </a:p>
          <a:p>
            <a:pPr lvl="1"/>
            <a:r>
              <a:rPr lang="zh-CN" altLang="zh-CN" dirty="0"/>
              <a:t>套利只依赖于资产的支付和价格，而与各个状态发生的概率无关。</a:t>
            </a:r>
            <a:endParaRPr lang="en-US" altLang="zh-CN" dirty="0"/>
          </a:p>
          <a:p>
            <a:pPr lvl="1"/>
            <a:r>
              <a:rPr lang="zh-CN" altLang="zh-CN" dirty="0"/>
              <a:t>任何套利机会都可以化成前面这三种套利的一种</a:t>
            </a:r>
            <a:endParaRPr lang="en-US" altLang="zh-CN" dirty="0"/>
          </a:p>
          <a:p>
            <a:pPr lvl="1"/>
            <a:r>
              <a:rPr lang="zh-CN" altLang="zh-CN" b="1" dirty="0"/>
              <a:t>无套利是均衡的一个必要条件</a:t>
            </a:r>
            <a:r>
              <a:rPr lang="en-US" altLang="zh-CN" dirty="0"/>
              <a:t>——</a:t>
            </a:r>
            <a:r>
              <a:rPr lang="zh-CN" altLang="zh-CN" dirty="0"/>
              <a:t>均衡中一定没有套利机会</a:t>
            </a:r>
            <a:r>
              <a:rPr lang="zh-CN" altLang="en-US" dirty="0"/>
              <a:t>；但</a:t>
            </a:r>
            <a:r>
              <a:rPr lang="zh-CN" altLang="zh-CN" b="1" dirty="0"/>
              <a:t>无套利并非均衡的充分条件</a:t>
            </a:r>
            <a:r>
              <a:rPr lang="zh-CN" altLang="zh-CN" dirty="0"/>
              <a:t>——即使资产市场中没有套利机会，也未必达到了均衡（市场可能还没出清）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47A78D-24CC-4F5C-8465-6982A34D7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203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5C041-2EE3-4674-B9C9-4628484BC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en-US" dirty="0"/>
              <a:t>状态价格向量与资产定价资本定理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649FB4-F5C0-44BB-A37A-B7BC8852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定义</a:t>
            </a:r>
            <a:r>
              <a:rPr lang="en-US" altLang="zh-CN" b="1" dirty="0"/>
              <a:t>15.2</a:t>
            </a:r>
            <a:r>
              <a:rPr lang="zh-CN" altLang="zh-CN" b="1" dirty="0"/>
              <a:t>（状态价格向量）：</a:t>
            </a:r>
            <a:r>
              <a:rPr lang="zh-CN" altLang="zh-CN" dirty="0"/>
              <a:t>状态价格向量</a:t>
            </a:r>
            <a:r>
              <a:rPr lang="en-US" altLang="zh-CN" b="1" dirty="0"/>
              <a:t>φ</a:t>
            </a:r>
            <a:r>
              <a:rPr lang="en-US" altLang="zh-CN" i="1" dirty="0"/>
              <a:t>=(φ</a:t>
            </a:r>
            <a:r>
              <a:rPr lang="en-US" altLang="zh-CN" baseline="-25000" dirty="0"/>
              <a:t>1</a:t>
            </a:r>
            <a:r>
              <a:rPr lang="en-US" altLang="zh-CN" i="1" dirty="0"/>
              <a:t>, ..., 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)</a:t>
            </a:r>
            <a:r>
              <a:rPr lang="en-US" altLang="zh-CN" i="1" baseline="30000" dirty="0"/>
              <a:t>T</a:t>
            </a:r>
            <a:r>
              <a:rPr lang="zh-CN" altLang="zh-CN" dirty="0"/>
              <a:t>为一组正数（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&gt;0</a:t>
            </a:r>
            <a:r>
              <a:rPr lang="zh-CN" altLang="zh-CN" dirty="0"/>
              <a:t>，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s</a:t>
            </a:r>
            <a:r>
              <a:rPr lang="zh-CN" altLang="zh-CN" dirty="0"/>
              <a:t>），使得对于任意资产</a:t>
            </a:r>
            <a:r>
              <a:rPr lang="en-US" altLang="zh-CN" i="1" dirty="0"/>
              <a:t>j</a:t>
            </a:r>
            <a:r>
              <a:rPr lang="zh-CN" altLang="zh-CN" dirty="0"/>
              <a:t>都有</a:t>
            </a:r>
            <a:r>
              <a:rPr lang="zh-CN" altLang="en-US" dirty="0"/>
              <a:t>下式成立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对状态价格向量的说明</a:t>
            </a:r>
            <a:endParaRPr lang="en-US" altLang="zh-CN" dirty="0"/>
          </a:p>
          <a:p>
            <a:pPr lvl="1"/>
            <a:r>
              <a:rPr lang="zh-CN" altLang="zh-CN" dirty="0"/>
              <a:t>状态价格就是各个状态对应的</a:t>
            </a:r>
            <a:r>
              <a:rPr lang="en-US" altLang="zh-CN" dirty="0"/>
              <a:t>Arrow</a:t>
            </a:r>
            <a:r>
              <a:rPr lang="zh-CN" altLang="zh-CN" dirty="0"/>
              <a:t>证券的价格</a:t>
            </a:r>
            <a:endParaRPr lang="en-US" altLang="zh-CN" dirty="0"/>
          </a:p>
          <a:p>
            <a:pPr lvl="1"/>
            <a:r>
              <a:rPr lang="zh-CN" altLang="en-US" dirty="0"/>
              <a:t>状态价格等于随机折现因子（定价核）乘以真实世界的概率</a:t>
            </a:r>
            <a:r>
              <a:rPr lang="en-US" altLang="zh-CN" i="1" dirty="0" err="1"/>
              <a:t>φ</a:t>
            </a:r>
            <a:r>
              <a:rPr lang="en-US" altLang="zh-CN" i="1" baseline="-25000" dirty="0" err="1"/>
              <a:t>s</a:t>
            </a:r>
            <a:r>
              <a:rPr lang="en-US" altLang="zh-CN" i="1" dirty="0"/>
              <a:t>=π</a:t>
            </a:r>
            <a:r>
              <a:rPr lang="en-US" altLang="zh-CN" i="1" baseline="-25000" dirty="0" err="1"/>
              <a:t>s</a:t>
            </a:r>
            <a:r>
              <a:rPr lang="en-US" altLang="zh-CN" i="1" dirty="0" err="1"/>
              <a:t>m</a:t>
            </a:r>
            <a:r>
              <a:rPr lang="en-US" altLang="zh-CN" i="1" baseline="-25000" dirty="0" err="1"/>
              <a:t>s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状态价格总是正的（</a:t>
            </a:r>
            <a:r>
              <a:rPr lang="en-US" altLang="zh-CN" dirty="0"/>
              <a:t>Arrow</a:t>
            </a:r>
            <a:r>
              <a:rPr lang="zh-CN" altLang="en-US" dirty="0"/>
              <a:t>证券的价格必然大于</a:t>
            </a:r>
            <a:r>
              <a:rPr lang="en-US" altLang="zh-CN" dirty="0"/>
              <a:t>0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zh-CN" b="1" dirty="0"/>
              <a:t>定理</a:t>
            </a:r>
            <a:r>
              <a:rPr lang="en-US" altLang="zh-CN" b="1" dirty="0"/>
              <a:t>15.3</a:t>
            </a:r>
            <a:r>
              <a:rPr lang="zh-CN" altLang="zh-CN" b="1" dirty="0"/>
              <a:t>（资产定价基本定理）：</a:t>
            </a:r>
            <a:r>
              <a:rPr lang="zh-CN" altLang="zh-CN" dirty="0"/>
              <a:t>资产市场中不存在套利机会，当且仅当状态价格向量存在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870FC1-B8E4-4AF7-A7BD-5ABCB273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CD81C1-9D2A-4549-A402-6500E9674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876" y="2060848"/>
            <a:ext cx="1432248" cy="44425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E435D86-6044-4CC5-8EB9-C4BA1DCE7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780" y="3503315"/>
            <a:ext cx="3288441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6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5C041-2EE3-4674-B9C9-4628484BC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0"/>
            <a:ext cx="7758112" cy="928688"/>
          </a:xfrm>
        </p:spPr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en-US" dirty="0"/>
              <a:t>超平面分离定理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649FB4-F5C0-44BB-A37A-B7BC8852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超平面分离定理：</a:t>
            </a:r>
            <a:r>
              <a:rPr lang="zh-CN" altLang="zh-CN" dirty="0"/>
              <a:t>任给两个</a:t>
            </a:r>
            <a:r>
              <a:rPr lang="en-US" altLang="zh-CN" i="1" dirty="0"/>
              <a:t>S</a:t>
            </a:r>
            <a:r>
              <a:rPr lang="zh-CN" altLang="zh-CN" dirty="0"/>
              <a:t>维空间中相互分离的凸集合</a:t>
            </a:r>
            <a:r>
              <a:rPr lang="en-US" altLang="zh-CN" i="1" dirty="0"/>
              <a:t>A</a:t>
            </a:r>
            <a:r>
              <a:rPr lang="zh-CN" altLang="zh-CN" dirty="0"/>
              <a:t>和</a:t>
            </a:r>
            <a:r>
              <a:rPr lang="en-US" altLang="zh-CN" i="1" dirty="0"/>
              <a:t>B</a:t>
            </a:r>
            <a:r>
              <a:rPr lang="zh-CN" altLang="zh-CN" dirty="0"/>
              <a:t>（二者的交集为空集），在这两个凸集合中分别任取一点，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zh-CN" altLang="zh-CN" dirty="0"/>
              <a:t>，</a:t>
            </a:r>
            <a:r>
              <a:rPr lang="en-US" altLang="zh-CN" i="1" dirty="0" err="1"/>
              <a:t>b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B</a:t>
            </a:r>
            <a:r>
              <a:rPr lang="zh-CN" altLang="zh-CN" dirty="0"/>
              <a:t>，一定可以找到一个</a:t>
            </a:r>
            <a:r>
              <a:rPr lang="zh-CN" altLang="zh-CN" b="1" dirty="0"/>
              <a:t>线性函数</a:t>
            </a:r>
            <a:r>
              <a:rPr lang="en-US" altLang="zh-CN" i="1" dirty="0"/>
              <a:t>F(x)=α</a:t>
            </a:r>
            <a:r>
              <a:rPr lang="en-US" altLang="zh-CN" baseline="-25000" dirty="0"/>
              <a:t>1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i="1" dirty="0"/>
              <a:t>+α</a:t>
            </a:r>
            <a:r>
              <a:rPr lang="en-US" altLang="zh-CN" baseline="-25000" dirty="0"/>
              <a:t>2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i="1" dirty="0"/>
              <a:t>+...+α</a:t>
            </a:r>
            <a:r>
              <a:rPr lang="en-US" altLang="zh-CN" i="1" baseline="-25000" dirty="0" err="1"/>
              <a:t>S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（其中的</a:t>
            </a:r>
            <a:r>
              <a:rPr lang="en-US" altLang="zh-CN" i="1" dirty="0"/>
              <a:t>α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i="1" dirty="0"/>
              <a:t>α</a:t>
            </a:r>
            <a:r>
              <a:rPr lang="en-US" altLang="zh-CN" baseline="-25000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......</a:t>
            </a:r>
            <a:r>
              <a:rPr lang="en-US" altLang="zh-CN" i="1" dirty="0"/>
              <a:t> α</a:t>
            </a:r>
            <a:r>
              <a:rPr lang="en-US" altLang="zh-CN" i="1" baseline="-25000" dirty="0"/>
              <a:t>S</a:t>
            </a:r>
            <a:r>
              <a:rPr lang="zh-CN" altLang="zh-CN" dirty="0"/>
              <a:t>都是常数），使得</a:t>
            </a:r>
            <a:r>
              <a:rPr lang="en-US" altLang="zh-CN" i="1" dirty="0"/>
              <a:t>F(a)&lt;F(b)</a:t>
            </a:r>
            <a:endParaRPr lang="en-US" altLang="zh-CN" dirty="0"/>
          </a:p>
          <a:p>
            <a:pPr lvl="1"/>
            <a:r>
              <a:rPr lang="zh-CN" altLang="zh-CN" dirty="0"/>
              <a:t>由于</a:t>
            </a:r>
            <a:r>
              <a:rPr lang="en-US" altLang="zh-CN" i="1" dirty="0"/>
              <a:t>F</a:t>
            </a:r>
            <a:r>
              <a:rPr lang="zh-CN" altLang="zh-CN" dirty="0"/>
              <a:t>是线性函数，所以对任意实数</a:t>
            </a:r>
            <a:r>
              <a:rPr lang="en-US" altLang="zh-CN" i="1" dirty="0"/>
              <a:t>μ</a:t>
            </a:r>
            <a:r>
              <a:rPr lang="zh-CN" altLang="zh-CN" dirty="0"/>
              <a:t>，</a:t>
            </a:r>
            <a:r>
              <a:rPr lang="zh-CN" altLang="en-US" dirty="0"/>
              <a:t>必有</a:t>
            </a:r>
            <a:r>
              <a:rPr lang="en-US" altLang="zh-CN" i="1" dirty="0"/>
              <a:t>F(</a:t>
            </a:r>
            <a:r>
              <a:rPr lang="en-US" altLang="zh-CN" i="1" dirty="0" err="1"/>
              <a:t>μa</a:t>
            </a:r>
            <a:r>
              <a:rPr lang="en-US" altLang="zh-CN" i="1" dirty="0"/>
              <a:t>)=</a:t>
            </a:r>
            <a:r>
              <a:rPr lang="en-US" altLang="zh-CN" i="1" dirty="0" err="1"/>
              <a:t>μF</a:t>
            </a:r>
            <a:r>
              <a:rPr lang="en-US" altLang="zh-CN" i="1" dirty="0"/>
              <a:t>(a)</a:t>
            </a:r>
            <a:r>
              <a:rPr lang="zh-CN" altLang="zh-CN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870FC1-B8E4-4AF7-A7BD-5ABCB273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50A0396-4AED-4F95-AF44-8C03AD50BF63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3134940"/>
            <a:ext cx="6264696" cy="295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555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5C041-2EE3-4674-B9C9-4628484BC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0"/>
            <a:ext cx="7758112" cy="928688"/>
          </a:xfrm>
        </p:spPr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zh-CN" dirty="0"/>
              <a:t>资产定价基本定理的证明思路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649FB4-F5C0-44BB-A37A-B7BC8852A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dirty="0"/>
              <a:t>定义集合</a:t>
            </a:r>
            <a:r>
              <a:rPr lang="en-US" altLang="zh-CN" i="1" dirty="0"/>
              <a:t>A</a:t>
            </a:r>
          </a:p>
          <a:p>
            <a:endParaRPr lang="en-US" altLang="zh-CN" i="1" dirty="0"/>
          </a:p>
          <a:p>
            <a:pPr lvl="1"/>
            <a:endParaRPr lang="en-US" altLang="zh-CN" i="1" dirty="0"/>
          </a:p>
          <a:p>
            <a:pPr lvl="1"/>
            <a:r>
              <a:rPr lang="en-US" altLang="zh-CN" i="1" dirty="0"/>
              <a:t>A</a:t>
            </a:r>
            <a:r>
              <a:rPr lang="zh-CN" altLang="zh-CN" dirty="0"/>
              <a:t>中的元素都是包含</a:t>
            </a:r>
            <a:r>
              <a:rPr lang="en-US" altLang="zh-CN" i="1" dirty="0"/>
              <a:t>S+</a:t>
            </a:r>
            <a:r>
              <a:rPr lang="en-US" altLang="zh-CN" dirty="0"/>
              <a:t>1</a:t>
            </a:r>
            <a:r>
              <a:rPr lang="zh-CN" altLang="zh-CN" dirty="0"/>
              <a:t>个元素的向量</a:t>
            </a:r>
            <a:r>
              <a:rPr lang="zh-CN" altLang="en-US" dirty="0"/>
              <a:t>，</a:t>
            </a:r>
            <a:r>
              <a:rPr lang="zh-CN" altLang="zh-CN" dirty="0"/>
              <a:t>每个向量对应一个资产组合</a:t>
            </a:r>
            <a:endParaRPr lang="en-US" altLang="zh-CN" dirty="0"/>
          </a:p>
          <a:p>
            <a:pPr lvl="1"/>
            <a:r>
              <a:rPr lang="zh-CN" altLang="en-US" dirty="0"/>
              <a:t>每个向量的</a:t>
            </a:r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个元素是资产组合</a:t>
            </a:r>
            <a:r>
              <a:rPr lang="en-US" altLang="zh-CN" dirty="0"/>
              <a:t>0</a:t>
            </a:r>
            <a:r>
              <a:rPr lang="zh-CN" altLang="zh-CN" dirty="0"/>
              <a:t>期价值乘以</a:t>
            </a:r>
            <a:r>
              <a:rPr lang="en-US" altLang="zh-CN" dirty="0"/>
              <a:t>-1</a:t>
            </a:r>
            <a:r>
              <a:rPr lang="zh-CN" altLang="zh-CN" dirty="0"/>
              <a:t>，后</a:t>
            </a:r>
            <a:r>
              <a:rPr lang="en-US" altLang="zh-CN" i="1" dirty="0"/>
              <a:t>S</a:t>
            </a:r>
            <a:r>
              <a:rPr lang="zh-CN" altLang="zh-CN" dirty="0"/>
              <a:t>个元素是资产组合在</a:t>
            </a:r>
            <a:r>
              <a:rPr lang="en-US" altLang="zh-CN" dirty="0"/>
              <a:t>1</a:t>
            </a:r>
            <a:r>
              <a:rPr lang="zh-CN" altLang="zh-CN" dirty="0"/>
              <a:t>期各个状态的支付</a:t>
            </a:r>
            <a:endParaRPr lang="en-US" altLang="zh-CN" dirty="0"/>
          </a:p>
          <a:p>
            <a:pPr lvl="1"/>
            <a:r>
              <a:rPr lang="zh-CN" altLang="zh-CN" dirty="0"/>
              <a:t>集合</a:t>
            </a:r>
            <a:r>
              <a:rPr lang="en-US" altLang="zh-CN" i="1" dirty="0"/>
              <a:t>A</a:t>
            </a:r>
            <a:r>
              <a:rPr lang="zh-CN" altLang="zh-CN" dirty="0"/>
              <a:t>中的元素的自由度只有</a:t>
            </a:r>
            <a:r>
              <a:rPr lang="en-US" altLang="zh-CN" i="1" dirty="0"/>
              <a:t>S</a:t>
            </a:r>
            <a:r>
              <a:rPr lang="zh-CN" altLang="zh-CN" dirty="0"/>
              <a:t>个</a:t>
            </a:r>
            <a:r>
              <a:rPr lang="en-US" altLang="zh-CN" dirty="0"/>
              <a:t>——</a:t>
            </a:r>
            <a:r>
              <a:rPr lang="zh-CN" altLang="zh-CN" dirty="0"/>
              <a:t>因为根据已知的支付矩阵</a:t>
            </a:r>
            <a:r>
              <a:rPr lang="en-US" altLang="zh-CN" b="1" dirty="0"/>
              <a:t>x</a:t>
            </a:r>
            <a:r>
              <a:rPr lang="zh-CN" altLang="zh-CN" dirty="0"/>
              <a:t>与价格向量</a:t>
            </a:r>
            <a:r>
              <a:rPr lang="en-US" altLang="zh-CN" b="1" dirty="0"/>
              <a:t>p</a:t>
            </a:r>
            <a:r>
              <a:rPr lang="zh-CN" altLang="zh-CN" dirty="0"/>
              <a:t>，给出了</a:t>
            </a:r>
            <a:r>
              <a:rPr lang="en-US" altLang="zh-CN" i="1" dirty="0"/>
              <a:t>A</a:t>
            </a:r>
            <a:r>
              <a:rPr lang="zh-CN" altLang="zh-CN" dirty="0"/>
              <a:t>中元素的</a:t>
            </a:r>
            <a:r>
              <a:rPr lang="en-US" altLang="zh-CN" i="1" dirty="0"/>
              <a:t>S</a:t>
            </a:r>
            <a:r>
              <a:rPr lang="zh-CN" altLang="zh-CN" dirty="0"/>
              <a:t>个分量后，第</a:t>
            </a:r>
            <a:r>
              <a:rPr lang="en-US" altLang="zh-CN" i="1" dirty="0"/>
              <a:t>S</a:t>
            </a:r>
            <a:r>
              <a:rPr lang="en-US" altLang="zh-CN" dirty="0"/>
              <a:t>+1</a:t>
            </a:r>
            <a:r>
              <a:rPr lang="zh-CN" altLang="zh-CN" dirty="0"/>
              <a:t>个分量就能算出来</a:t>
            </a:r>
            <a:r>
              <a:rPr lang="en-US" altLang="zh-CN" dirty="0"/>
              <a:t>——</a:t>
            </a:r>
            <a:r>
              <a:rPr lang="zh-CN" altLang="en-US" dirty="0"/>
              <a:t>所以</a:t>
            </a:r>
            <a:r>
              <a:rPr lang="zh-CN" altLang="zh-CN" dirty="0"/>
              <a:t>集合</a:t>
            </a:r>
            <a:r>
              <a:rPr lang="en-US" altLang="zh-CN" i="1" dirty="0"/>
              <a:t>A</a:t>
            </a:r>
            <a:r>
              <a:rPr lang="zh-CN" altLang="en-US" dirty="0"/>
              <a:t>构</a:t>
            </a:r>
            <a:r>
              <a:rPr lang="zh-CN" altLang="zh-CN" dirty="0"/>
              <a:t>成了一个维数低于</a:t>
            </a:r>
            <a:r>
              <a:rPr lang="en-US" altLang="zh-CN" i="1" dirty="0"/>
              <a:t>S+</a:t>
            </a:r>
            <a:r>
              <a:rPr lang="en-US" altLang="zh-CN" dirty="0"/>
              <a:t>1</a:t>
            </a:r>
            <a:r>
              <a:rPr lang="zh-CN" altLang="zh-CN" dirty="0"/>
              <a:t>的</a:t>
            </a:r>
            <a:r>
              <a:rPr lang="zh-CN" altLang="en-US" dirty="0"/>
              <a:t>子</a:t>
            </a:r>
            <a:r>
              <a:rPr lang="zh-CN" altLang="zh-CN" dirty="0"/>
              <a:t>空间</a:t>
            </a:r>
            <a:r>
              <a:rPr lang="zh-CN" altLang="en-US" dirty="0"/>
              <a:t>（</a:t>
            </a:r>
            <a:r>
              <a:rPr lang="en-US" altLang="zh-CN" dirty="0"/>
              <a:t>subspace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zh-CN" dirty="0"/>
              <a:t>定义集合</a:t>
            </a:r>
            <a:r>
              <a:rPr lang="en-US" altLang="zh-CN" i="1" dirty="0"/>
              <a:t>B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i="1" dirty="0"/>
              <a:t>B</a:t>
            </a:r>
            <a:r>
              <a:rPr lang="zh-CN" altLang="zh-CN" dirty="0"/>
              <a:t>中的元素都是包含</a:t>
            </a:r>
            <a:r>
              <a:rPr lang="en-US" altLang="zh-CN" i="1" dirty="0"/>
              <a:t>S+</a:t>
            </a:r>
            <a:r>
              <a:rPr lang="en-US" altLang="zh-CN" dirty="0"/>
              <a:t>1</a:t>
            </a:r>
            <a:r>
              <a:rPr lang="zh-CN" altLang="zh-CN" dirty="0"/>
              <a:t>个元素的向量</a:t>
            </a:r>
            <a:r>
              <a:rPr lang="zh-CN" altLang="en-US" dirty="0"/>
              <a:t>，且</a:t>
            </a:r>
            <a:r>
              <a:rPr lang="zh-CN" altLang="zh-CN" dirty="0"/>
              <a:t>向量的每个元素都非负</a:t>
            </a:r>
            <a:endParaRPr lang="en-US" altLang="zh-CN" dirty="0"/>
          </a:p>
          <a:p>
            <a:pPr lvl="1"/>
            <a:r>
              <a:rPr lang="zh-CN" altLang="zh-CN" dirty="0"/>
              <a:t>集合</a:t>
            </a:r>
            <a:r>
              <a:rPr lang="en-US" altLang="zh-CN" i="1" dirty="0"/>
              <a:t>B</a:t>
            </a:r>
            <a:r>
              <a:rPr lang="zh-CN" altLang="zh-CN" dirty="0"/>
              <a:t>是一个锥（</a:t>
            </a:r>
            <a:r>
              <a:rPr lang="en-US" altLang="zh-CN" dirty="0"/>
              <a:t>cone</a:t>
            </a:r>
            <a:r>
              <a:rPr lang="zh-CN" altLang="zh-CN" dirty="0"/>
              <a:t>）</a:t>
            </a:r>
            <a:r>
              <a:rPr lang="en-US" altLang="zh-CN" dirty="0"/>
              <a:t>——</a:t>
            </a:r>
            <a:r>
              <a:rPr lang="zh-CN" altLang="zh-CN" dirty="0"/>
              <a:t>在二维的情况下，集合</a:t>
            </a:r>
            <a:r>
              <a:rPr lang="en-US" altLang="zh-CN" i="1" dirty="0"/>
              <a:t>B</a:t>
            </a:r>
            <a:r>
              <a:rPr lang="zh-CN" altLang="zh-CN" dirty="0"/>
              <a:t>就是二维坐标系的第一象限（包含坐标轴）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870FC1-B8E4-4AF7-A7BD-5ABCB273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0A42AAA-FE1E-411B-852C-75B699F2A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222" y="4437112"/>
            <a:ext cx="3788010" cy="4030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0D4AF21-BCEF-445F-B83A-6008A58A0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043" y="1556792"/>
            <a:ext cx="5531915" cy="74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68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5C041-2EE3-4674-B9C9-4628484BC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0"/>
            <a:ext cx="7758112" cy="928688"/>
          </a:xfrm>
        </p:spPr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zh-CN" dirty="0"/>
              <a:t>资产定价基本定理的证明思路</a:t>
            </a:r>
            <a:r>
              <a:rPr lang="zh-CN" altLang="en-US" dirty="0"/>
              <a:t>（续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649FB4-F5C0-44BB-A37A-B7BC8852A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dirty="0"/>
              <a:t>资产市场中如果没有套利机会，集合</a:t>
            </a:r>
            <a:r>
              <a:rPr lang="en-US" altLang="zh-CN" dirty="0"/>
              <a:t>A</a:t>
            </a:r>
            <a:r>
              <a:rPr lang="zh-CN" altLang="zh-CN" dirty="0"/>
              <a:t>和集合</a:t>
            </a:r>
            <a:r>
              <a:rPr lang="en-US" altLang="zh-CN" dirty="0"/>
              <a:t>B</a:t>
            </a:r>
            <a:r>
              <a:rPr lang="zh-CN" altLang="zh-CN" dirty="0"/>
              <a:t>只相交于</a:t>
            </a:r>
            <a:r>
              <a:rPr lang="en-US" altLang="zh-CN" b="1" dirty="0"/>
              <a:t>0</a:t>
            </a:r>
            <a:r>
              <a:rPr lang="en-US" altLang="zh-CN" dirty="0"/>
              <a:t>=(0, 0, ..., 0)</a:t>
            </a:r>
            <a:r>
              <a:rPr lang="zh-CN" altLang="zh-CN" dirty="0"/>
              <a:t>这一点</a:t>
            </a:r>
            <a:r>
              <a:rPr lang="zh-CN" altLang="en-US" dirty="0"/>
              <a:t>（</a:t>
            </a:r>
            <a:r>
              <a:rPr lang="en-US" altLang="zh-CN" i="1" dirty="0"/>
              <a:t> A</a:t>
            </a:r>
            <a:r>
              <a:rPr lang="en-US" altLang="zh-CN" dirty="0">
                <a:sym typeface="Symbol" panose="05050102010706020507" pitchFamily="18" charset="2"/>
              </a:rPr>
              <a:t></a:t>
            </a:r>
            <a:r>
              <a:rPr lang="en-US" altLang="zh-CN" i="1" dirty="0"/>
              <a:t>B=</a:t>
            </a:r>
            <a:r>
              <a:rPr lang="en-US" altLang="zh-CN" dirty="0"/>
              <a:t>{</a:t>
            </a:r>
            <a:r>
              <a:rPr lang="en-US" altLang="zh-CN" b="1" dirty="0"/>
              <a:t>0</a:t>
            </a:r>
            <a:r>
              <a:rPr lang="en-US" altLang="zh-CN" dirty="0"/>
              <a:t>} 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如果</a:t>
            </a:r>
            <a:r>
              <a:rPr lang="en-US" altLang="zh-CN" dirty="0"/>
              <a:t>A</a:t>
            </a:r>
            <a:r>
              <a:rPr lang="zh-CN" altLang="zh-CN" dirty="0"/>
              <a:t>和</a:t>
            </a:r>
            <a:r>
              <a:rPr lang="en-US" altLang="zh-CN" dirty="0"/>
              <a:t>B</a:t>
            </a:r>
            <a:r>
              <a:rPr lang="zh-CN" altLang="zh-CN" dirty="0"/>
              <a:t>还相交于非</a:t>
            </a:r>
            <a:r>
              <a:rPr lang="en-US" altLang="zh-CN" dirty="0"/>
              <a:t>0</a:t>
            </a:r>
            <a:r>
              <a:rPr lang="zh-CN" altLang="zh-CN" dirty="0"/>
              <a:t>的点，就意味着</a:t>
            </a:r>
            <a:r>
              <a:rPr lang="zh-CN" altLang="en-US" dirty="0"/>
              <a:t>下面这个向量</a:t>
            </a:r>
            <a:r>
              <a:rPr lang="zh-CN" altLang="zh-CN" dirty="0"/>
              <a:t>的所有元素都非负，且至少有一个元素严格为正</a:t>
            </a:r>
            <a:r>
              <a:rPr lang="zh-CN" altLang="en-US" dirty="0"/>
              <a:t>，因而</a:t>
            </a:r>
            <a:r>
              <a:rPr lang="zh-CN" altLang="zh-CN" dirty="0"/>
              <a:t>构成了前面定义的套利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870FC1-B8E4-4AF7-A7BD-5ABCB273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9370ED6-5F2F-4FD9-A3FB-443F5C328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450" y="2420888"/>
            <a:ext cx="3545100" cy="5014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38BBA55-7AB5-48AA-8A29-17F826B2564D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3788" y="3264334"/>
            <a:ext cx="3816424" cy="309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5498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5C041-2EE3-4674-B9C9-4628484BC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0"/>
            <a:ext cx="7758112" cy="928688"/>
          </a:xfrm>
        </p:spPr>
        <p:txBody>
          <a:bodyPr/>
          <a:lstStyle/>
          <a:p>
            <a:r>
              <a:rPr lang="en-US" altLang="zh-CN" sz="2000" dirty="0"/>
              <a:t>15.2 </a:t>
            </a:r>
            <a:r>
              <a:rPr lang="zh-CN" altLang="en-US" sz="2000" dirty="0"/>
              <a:t>资产定价基本定理</a:t>
            </a:r>
            <a:br>
              <a:rPr lang="en-US" altLang="zh-CN" dirty="0"/>
            </a:br>
            <a:r>
              <a:rPr lang="zh-CN" altLang="zh-CN" dirty="0"/>
              <a:t>资产定价基本定理的证明思路</a:t>
            </a:r>
            <a:r>
              <a:rPr lang="zh-CN" altLang="en-US" dirty="0"/>
              <a:t>（续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649FB4-F5C0-44BB-A37A-B7BC8852A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96752"/>
            <a:ext cx="7786687" cy="4714875"/>
          </a:xfrm>
        </p:spPr>
        <p:txBody>
          <a:bodyPr/>
          <a:lstStyle/>
          <a:p>
            <a:r>
              <a:rPr lang="zh-CN" altLang="zh-CN" dirty="0"/>
              <a:t>集合</a:t>
            </a:r>
            <a:r>
              <a:rPr lang="en-US" altLang="zh-CN" i="1" dirty="0"/>
              <a:t>A</a:t>
            </a:r>
            <a:r>
              <a:rPr lang="zh-CN" altLang="en-US" dirty="0"/>
              <a:t>与集合</a:t>
            </a:r>
            <a:r>
              <a:rPr lang="en-US" altLang="zh-CN" i="1" dirty="0"/>
              <a:t>B-</a:t>
            </a:r>
            <a:r>
              <a:rPr lang="en-US" altLang="zh-CN" dirty="0"/>
              <a:t>{</a:t>
            </a:r>
            <a:r>
              <a:rPr lang="en-US" altLang="zh-CN" b="1" dirty="0"/>
              <a:t>0</a:t>
            </a:r>
            <a:r>
              <a:rPr lang="en-US" altLang="zh-CN" dirty="0"/>
              <a:t>}</a:t>
            </a:r>
            <a:r>
              <a:rPr lang="zh-CN" altLang="zh-CN" dirty="0"/>
              <a:t>（集合</a:t>
            </a:r>
            <a:r>
              <a:rPr lang="en-US" altLang="zh-CN" i="1" dirty="0"/>
              <a:t>B</a:t>
            </a:r>
            <a:r>
              <a:rPr lang="zh-CN" altLang="zh-CN" dirty="0"/>
              <a:t>除去</a:t>
            </a:r>
            <a:r>
              <a:rPr lang="en-US" altLang="zh-CN" b="1" dirty="0"/>
              <a:t>0</a:t>
            </a:r>
            <a:r>
              <a:rPr lang="zh-CN" altLang="zh-CN" dirty="0"/>
              <a:t>点）</a:t>
            </a:r>
            <a:r>
              <a:rPr lang="zh-CN" altLang="en-US" dirty="0"/>
              <a:t>都</a:t>
            </a:r>
            <a:r>
              <a:rPr lang="zh-CN" altLang="zh-CN" dirty="0"/>
              <a:t>是凸集</a:t>
            </a:r>
            <a:r>
              <a:rPr lang="zh-CN" altLang="en-US" dirty="0"/>
              <a:t>，</a:t>
            </a:r>
            <a:r>
              <a:rPr lang="zh-CN" altLang="zh-CN" dirty="0"/>
              <a:t>由超平面分离定理可以知道，可以找到一个线性的函数</a:t>
            </a:r>
            <a:r>
              <a:rPr lang="en-US" altLang="zh-CN" i="1" dirty="0"/>
              <a:t>F(x)=α</a:t>
            </a:r>
            <a:r>
              <a:rPr lang="en-US" altLang="zh-CN" baseline="-25000" dirty="0"/>
              <a:t>0</a:t>
            </a:r>
            <a:r>
              <a:rPr lang="en-US" altLang="zh-CN" i="1" dirty="0"/>
              <a:t>x</a:t>
            </a:r>
            <a:r>
              <a:rPr lang="en-US" altLang="zh-CN" baseline="-25000" dirty="0"/>
              <a:t>0</a:t>
            </a:r>
            <a:r>
              <a:rPr lang="en-US" altLang="zh-CN" i="1" dirty="0"/>
              <a:t>+α</a:t>
            </a:r>
            <a:r>
              <a:rPr lang="en-US" altLang="zh-CN" baseline="-25000" dirty="0"/>
              <a:t>1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i="1" dirty="0"/>
              <a:t>+...+α</a:t>
            </a:r>
            <a:r>
              <a:rPr lang="en-US" altLang="zh-CN" i="1" baseline="-25000" dirty="0" err="1"/>
              <a:t>S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，使得</a:t>
            </a:r>
            <a:r>
              <a:rPr lang="en-US" altLang="zh-CN" i="1" dirty="0"/>
              <a:t>F(a)&lt;F(b)</a:t>
            </a:r>
            <a:r>
              <a:rPr lang="zh-CN" altLang="zh-CN" dirty="0"/>
              <a:t>，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zh-CN" altLang="zh-CN" dirty="0"/>
              <a:t>，</a:t>
            </a:r>
            <a:r>
              <a:rPr lang="en-US" altLang="zh-CN" i="1" dirty="0" err="1"/>
              <a:t>b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B</a:t>
            </a:r>
            <a:r>
              <a:rPr lang="en-US" altLang="zh-CN" i="1" dirty="0"/>
              <a:t>-</a:t>
            </a:r>
            <a:r>
              <a:rPr lang="en-US" altLang="zh-CN" dirty="0"/>
              <a:t>{</a:t>
            </a:r>
            <a:r>
              <a:rPr lang="en-US" altLang="zh-CN" b="1" dirty="0"/>
              <a:t>0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对任意</a:t>
            </a:r>
            <a:r>
              <a:rPr lang="zh-CN" altLang="zh-CN" dirty="0"/>
              <a:t>元素</a:t>
            </a:r>
            <a:r>
              <a:rPr lang="en-US" altLang="zh-CN" i="1" dirty="0" err="1"/>
              <a:t>a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zh-CN" altLang="zh-CN" dirty="0"/>
              <a:t>，任给一个实数</a:t>
            </a:r>
            <a:r>
              <a:rPr lang="en-US" altLang="zh-CN" i="1" dirty="0"/>
              <a:t>μ</a:t>
            </a:r>
            <a:r>
              <a:rPr lang="zh-CN" altLang="zh-CN" dirty="0"/>
              <a:t>，必有</a:t>
            </a:r>
            <a:r>
              <a:rPr lang="en-US" altLang="zh-CN" i="1" dirty="0" err="1"/>
              <a:t>μa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dirty="0"/>
              <a:t>——</a:t>
            </a:r>
            <a:r>
              <a:rPr lang="zh-CN" altLang="zh-CN" dirty="0"/>
              <a:t>如果一个投资组合在</a:t>
            </a:r>
            <a:r>
              <a:rPr lang="en-US" altLang="zh-CN" i="1" dirty="0"/>
              <a:t>A</a:t>
            </a:r>
            <a:r>
              <a:rPr lang="zh-CN" altLang="zh-CN" dirty="0"/>
              <a:t>中，那么把投资组合各项权重全部乘以</a:t>
            </a:r>
            <a:r>
              <a:rPr lang="en-US" altLang="zh-CN" i="1" dirty="0"/>
              <a:t>μ</a:t>
            </a:r>
            <a:r>
              <a:rPr lang="zh-CN" altLang="zh-CN" dirty="0"/>
              <a:t>得到</a:t>
            </a:r>
            <a:r>
              <a:rPr lang="zh-CN" altLang="en-US" dirty="0"/>
              <a:t>的</a:t>
            </a:r>
            <a:r>
              <a:rPr lang="zh-CN" altLang="zh-CN" dirty="0"/>
              <a:t>新投资组合也必然在</a:t>
            </a:r>
            <a:r>
              <a:rPr lang="en-US" altLang="zh-CN" i="1" dirty="0"/>
              <a:t>A</a:t>
            </a:r>
            <a:r>
              <a:rPr lang="zh-CN" altLang="zh-CN" dirty="0"/>
              <a:t>中</a:t>
            </a:r>
            <a:endParaRPr lang="en-US" altLang="zh-CN" dirty="0"/>
          </a:p>
          <a:p>
            <a:r>
              <a:rPr lang="zh-CN" altLang="zh-CN" dirty="0"/>
              <a:t>对任意</a:t>
            </a:r>
            <a:r>
              <a:rPr lang="en-US" altLang="zh-CN" i="1" dirty="0" err="1"/>
              <a:t>a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zh-CN" altLang="zh-CN" dirty="0"/>
              <a:t>，必然有</a:t>
            </a:r>
            <a:r>
              <a:rPr lang="en-US" altLang="zh-CN" i="1" dirty="0"/>
              <a:t>F(a)=</a:t>
            </a:r>
            <a:r>
              <a:rPr lang="en-US" altLang="zh-CN" dirty="0"/>
              <a:t>0</a:t>
            </a:r>
          </a:p>
          <a:p>
            <a:pPr lvl="1"/>
            <a:r>
              <a:rPr lang="zh-CN" altLang="en-US" dirty="0"/>
              <a:t>反证法，假设这一结论不成立</a:t>
            </a:r>
            <a:r>
              <a:rPr lang="zh-CN" altLang="zh-CN" dirty="0"/>
              <a:t>，则必然存在某个</a:t>
            </a:r>
            <a:r>
              <a:rPr lang="en-US" altLang="zh-CN" i="1" dirty="0"/>
              <a:t>a</a:t>
            </a:r>
            <a:r>
              <a:rPr lang="en-US" altLang="zh-CN" baseline="-25000" dirty="0"/>
              <a:t>0</a:t>
            </a:r>
            <a:r>
              <a:rPr lang="en-US" altLang="zh-CN" i="1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A</a:t>
            </a:r>
            <a:r>
              <a:rPr lang="zh-CN" altLang="zh-CN" dirty="0"/>
              <a:t>，使得</a:t>
            </a:r>
            <a:r>
              <a:rPr lang="en-US" altLang="zh-CN" i="1" dirty="0"/>
              <a:t>F(a</a:t>
            </a:r>
            <a:r>
              <a:rPr lang="en-US" altLang="zh-CN" baseline="-25000" dirty="0"/>
              <a:t>0</a:t>
            </a:r>
            <a:r>
              <a:rPr lang="en-US" altLang="zh-CN" i="1" dirty="0"/>
              <a:t>)≠</a:t>
            </a:r>
            <a:r>
              <a:rPr lang="en-US" altLang="zh-CN" dirty="0"/>
              <a:t>0</a:t>
            </a:r>
          </a:p>
          <a:p>
            <a:pPr lvl="1"/>
            <a:r>
              <a:rPr lang="zh-CN" altLang="zh-CN" dirty="0"/>
              <a:t>当</a:t>
            </a:r>
            <a:r>
              <a:rPr lang="en-US" altLang="zh-CN" i="1" dirty="0"/>
              <a:t>μ</a:t>
            </a:r>
            <a:r>
              <a:rPr lang="en-US" altLang="zh-CN" i="1" dirty="0">
                <a:sym typeface="Symbol" panose="05050102010706020507" pitchFamily="18" charset="2"/>
              </a:rPr>
              <a:t></a:t>
            </a:r>
            <a:r>
              <a:rPr lang="zh-CN" altLang="zh-CN" dirty="0"/>
              <a:t>时（如果</a:t>
            </a:r>
            <a:r>
              <a:rPr lang="en-US" altLang="zh-CN" i="1" dirty="0"/>
              <a:t>F(a</a:t>
            </a:r>
            <a:r>
              <a:rPr lang="en-US" altLang="zh-CN" baseline="-25000" dirty="0"/>
              <a:t>0</a:t>
            </a:r>
            <a:r>
              <a:rPr lang="en-US" altLang="zh-CN" i="1" dirty="0"/>
              <a:t>)&lt;</a:t>
            </a:r>
            <a:r>
              <a:rPr lang="en-US" altLang="zh-CN" dirty="0"/>
              <a:t>0</a:t>
            </a:r>
            <a:r>
              <a:rPr lang="zh-CN" altLang="zh-CN" dirty="0"/>
              <a:t>，则让</a:t>
            </a:r>
            <a:r>
              <a:rPr lang="en-US" altLang="zh-CN" i="1" dirty="0"/>
              <a:t>μ</a:t>
            </a:r>
            <a:r>
              <a:rPr lang="en-US" altLang="zh-CN" i="1" dirty="0">
                <a:sym typeface="Symbol" panose="05050102010706020507" pitchFamily="18" charset="2"/>
              </a:rPr>
              <a:t></a:t>
            </a:r>
            <a:r>
              <a:rPr lang="en-US" altLang="zh-CN" i="1" dirty="0"/>
              <a:t> -</a:t>
            </a:r>
            <a:r>
              <a:rPr lang="en-US" altLang="zh-CN" i="1" dirty="0">
                <a:sym typeface="Symbol" panose="05050102010706020507" pitchFamily="18" charset="2"/>
              </a:rPr>
              <a:t></a:t>
            </a:r>
            <a:r>
              <a:rPr lang="zh-CN" altLang="zh-CN" dirty="0"/>
              <a:t>），必有</a:t>
            </a:r>
            <a:r>
              <a:rPr lang="en-US" altLang="zh-CN" i="1" dirty="0"/>
              <a:t>F(μa</a:t>
            </a:r>
            <a:r>
              <a:rPr lang="en-US" altLang="zh-CN" baseline="-25000" dirty="0"/>
              <a:t>0</a:t>
            </a:r>
            <a:r>
              <a:rPr lang="en-US" altLang="zh-CN" i="1" dirty="0"/>
              <a:t>)= </a:t>
            </a:r>
            <a:r>
              <a:rPr lang="en-US" altLang="zh-CN" i="1" dirty="0" err="1"/>
              <a:t>μF</a:t>
            </a:r>
            <a:r>
              <a:rPr lang="en-US" altLang="zh-CN" i="1" dirty="0"/>
              <a:t>(a</a:t>
            </a:r>
            <a:r>
              <a:rPr lang="en-US" altLang="zh-CN" baseline="-25000" dirty="0"/>
              <a:t>0</a:t>
            </a:r>
            <a:r>
              <a:rPr lang="en-US" altLang="zh-CN" i="1" dirty="0"/>
              <a:t>) </a:t>
            </a:r>
            <a:r>
              <a:rPr lang="en-US" altLang="zh-CN" i="1" dirty="0">
                <a:sym typeface="Symbol" panose="05050102010706020507" pitchFamily="18" charset="2"/>
              </a:rPr>
              <a:t></a:t>
            </a:r>
            <a:endParaRPr lang="en-US" altLang="zh-CN" dirty="0"/>
          </a:p>
          <a:p>
            <a:pPr lvl="1"/>
            <a:r>
              <a:rPr lang="en-US" altLang="zh-CN" i="1" dirty="0"/>
              <a:t>F(a)&lt;F(b)</a:t>
            </a:r>
            <a:r>
              <a:rPr lang="zh-CN" altLang="en-US" dirty="0"/>
              <a:t>（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zh-CN" altLang="zh-CN" dirty="0"/>
              <a:t>，</a:t>
            </a:r>
            <a:r>
              <a:rPr lang="en-US" altLang="zh-CN" i="1" dirty="0" err="1"/>
              <a:t>b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B</a:t>
            </a:r>
            <a:r>
              <a:rPr lang="en-US" altLang="zh-CN" i="1" dirty="0"/>
              <a:t>-</a:t>
            </a:r>
            <a:r>
              <a:rPr lang="en-US" altLang="zh-CN" dirty="0"/>
              <a:t>{</a:t>
            </a:r>
            <a:r>
              <a:rPr lang="en-US" altLang="zh-CN" b="1" dirty="0"/>
              <a:t>0</a:t>
            </a:r>
            <a:r>
              <a:rPr lang="en-US" altLang="zh-CN" dirty="0"/>
              <a:t>}</a:t>
            </a:r>
            <a:r>
              <a:rPr lang="zh-CN" altLang="en-US" dirty="0"/>
              <a:t>）将无法成立，形成矛盾</a:t>
            </a:r>
            <a:endParaRPr lang="en-US" altLang="zh-CN" dirty="0"/>
          </a:p>
          <a:p>
            <a:r>
              <a:rPr lang="zh-CN" altLang="zh-CN" dirty="0"/>
              <a:t>由于</a:t>
            </a:r>
            <a:r>
              <a:rPr lang="en-US" altLang="zh-CN" i="1" dirty="0"/>
              <a:t>F(a)&lt;F(b)</a:t>
            </a:r>
            <a:r>
              <a:rPr lang="zh-CN" altLang="zh-CN" dirty="0"/>
              <a:t>，</a:t>
            </a:r>
            <a:r>
              <a:rPr lang="zh-CN" altLang="en-US" dirty="0"/>
              <a:t>又由于</a:t>
            </a:r>
            <a:r>
              <a:rPr lang="zh-CN" altLang="zh-CN" dirty="0"/>
              <a:t>对任意的</a:t>
            </a:r>
            <a:r>
              <a:rPr lang="en-US" altLang="zh-CN" i="1" dirty="0" err="1"/>
              <a:t>b</a:t>
            </a:r>
            <a:r>
              <a:rPr lang="en-US" altLang="zh-CN" i="1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B</a:t>
            </a:r>
            <a:r>
              <a:rPr lang="en-US" altLang="zh-CN" i="1" dirty="0"/>
              <a:t>-</a:t>
            </a:r>
            <a:r>
              <a:rPr lang="en-US" altLang="zh-CN" dirty="0"/>
              <a:t>{0}</a:t>
            </a:r>
            <a:r>
              <a:rPr lang="zh-CN" altLang="zh-CN" dirty="0"/>
              <a:t>，必有</a:t>
            </a:r>
            <a:r>
              <a:rPr lang="en-US" altLang="zh-CN" i="1" dirty="0"/>
              <a:t>F(b)&gt;</a:t>
            </a:r>
            <a:r>
              <a:rPr lang="en-US" altLang="zh-CN" dirty="0"/>
              <a:t>0</a:t>
            </a:r>
            <a:r>
              <a:rPr lang="zh-CN" altLang="en-US" dirty="0"/>
              <a:t>，</a:t>
            </a:r>
            <a:r>
              <a:rPr lang="zh-CN" altLang="zh-CN" dirty="0"/>
              <a:t>因此对线性函数</a:t>
            </a:r>
            <a:r>
              <a:rPr lang="en-US" altLang="zh-CN" i="1" dirty="0"/>
              <a:t>F(x)=α</a:t>
            </a:r>
            <a:r>
              <a:rPr lang="en-US" altLang="zh-CN" baseline="-25000" dirty="0"/>
              <a:t>0</a:t>
            </a:r>
            <a:r>
              <a:rPr lang="en-US" altLang="zh-CN" i="1" dirty="0"/>
              <a:t>x</a:t>
            </a:r>
            <a:r>
              <a:rPr lang="en-US" altLang="zh-CN" baseline="-25000" dirty="0"/>
              <a:t>0</a:t>
            </a:r>
            <a:r>
              <a:rPr lang="en-US" altLang="zh-CN" i="1" dirty="0"/>
              <a:t>+α</a:t>
            </a:r>
            <a:r>
              <a:rPr lang="en-US" altLang="zh-CN" baseline="-25000" dirty="0"/>
              <a:t>1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i="1" dirty="0"/>
              <a:t>+...+α</a:t>
            </a:r>
            <a:r>
              <a:rPr lang="en-US" altLang="zh-CN" i="1" baseline="-25000" dirty="0" err="1"/>
              <a:t>S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S</a:t>
            </a:r>
            <a:r>
              <a:rPr lang="zh-CN" altLang="zh-CN" dirty="0"/>
              <a:t>来说，必有</a:t>
            </a:r>
            <a:r>
              <a:rPr lang="en-US" altLang="zh-CN" i="1" dirty="0"/>
              <a:t>α</a:t>
            </a:r>
            <a:r>
              <a:rPr lang="en-US" altLang="zh-CN" i="1" baseline="-25000" dirty="0" err="1"/>
              <a:t>i</a:t>
            </a:r>
            <a:r>
              <a:rPr lang="en-US" altLang="zh-CN" i="1" dirty="0"/>
              <a:t>&gt;</a:t>
            </a:r>
            <a:r>
              <a:rPr lang="en-US" altLang="zh-CN" dirty="0"/>
              <a:t>0</a:t>
            </a:r>
            <a:r>
              <a:rPr lang="zh-CN" altLang="zh-CN" dirty="0"/>
              <a:t>（</a:t>
            </a:r>
            <a:r>
              <a:rPr lang="en-US" altLang="zh-CN" i="1" dirty="0" err="1"/>
              <a:t>i</a:t>
            </a:r>
            <a:r>
              <a:rPr lang="en-US" altLang="zh-CN" i="1" dirty="0"/>
              <a:t>=</a:t>
            </a:r>
            <a:r>
              <a:rPr lang="en-US" altLang="zh-CN" dirty="0"/>
              <a:t>0</a:t>
            </a:r>
            <a:r>
              <a:rPr lang="en-US" altLang="zh-CN" i="1" dirty="0"/>
              <a:t>,</a:t>
            </a:r>
            <a:r>
              <a:rPr lang="en-US" altLang="zh-CN" dirty="0"/>
              <a:t>1</a:t>
            </a:r>
            <a:r>
              <a:rPr lang="en-US" altLang="zh-CN" i="1" dirty="0"/>
              <a:t>,...,S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en-US" altLang="zh-CN" i="1" dirty="0"/>
              <a:t>F(a)=</a:t>
            </a:r>
            <a:r>
              <a:rPr lang="en-US" altLang="zh-CN" dirty="0"/>
              <a:t>0</a:t>
            </a:r>
            <a:r>
              <a:rPr lang="zh-CN" altLang="en-US" dirty="0"/>
              <a:t>写成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870FC1-B8E4-4AF7-A7BD-5ABCB273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889DAE7-1DF6-47AC-B40B-087E440B8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896" y="5445224"/>
            <a:ext cx="4088208" cy="67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59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14449</TotalTime>
  <Words>1959</Words>
  <Application>Microsoft Office PowerPoint</Application>
  <PresentationFormat>全屏显示(4:3)</PresentationFormat>
  <Paragraphs>135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第15讲  无套利定价理论基础</vt:lpstr>
      <vt:lpstr>令人费解的风险中性定价</vt:lpstr>
      <vt:lpstr>15.1 套利的严格定义 资产市场数学描述回顾</vt:lpstr>
      <vt:lpstr>15.1 套利的严格定义 套利的定义及分类</vt:lpstr>
      <vt:lpstr>15.2 资产定价基本定理 状态价格向量与资产定价资本定理</vt:lpstr>
      <vt:lpstr>15.2 资产定价基本定理 超平面分离定理</vt:lpstr>
      <vt:lpstr>15.2 资产定价基本定理 资产定价基本定理的证明思路</vt:lpstr>
      <vt:lpstr>15.2 资产定价基本定理 资产定价基本定理的证明思路（续1）</vt:lpstr>
      <vt:lpstr>15.2 资产定价基本定理 资产定价基本定理的证明思路（续2）</vt:lpstr>
      <vt:lpstr>15.2 资产定价基本定理 资产定价基本定理的证明思路（续3）</vt:lpstr>
      <vt:lpstr>15.2 资产定价基本定理 完备市场中状态价格的唯一性</vt:lpstr>
      <vt:lpstr>15.3 风险中性概率 风险中性概率的推导</vt:lpstr>
      <vt:lpstr>15.3 风险中性概率 风险中性定价方法和风险中性概率的经济含义</vt:lpstr>
      <vt:lpstr>几个概念及其相互联系</vt:lpstr>
      <vt:lpstr>风险中性定价的直觉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1565</cp:revision>
  <cp:lastPrinted>2019-04-13T01:06:47Z</cp:lastPrinted>
  <dcterms:created xsi:type="dcterms:W3CDTF">2011-05-10T08:48:38Z</dcterms:created>
  <dcterms:modified xsi:type="dcterms:W3CDTF">2019-06-16T05:57:46Z</dcterms:modified>
</cp:coreProperties>
</file>