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6</a:t>
            </a:r>
            <a:r>
              <a:rPr lang="zh-CN" altLang="en-US" sz="4000" dirty="0"/>
              <a:t>讲  资本资产定价模型（</a:t>
            </a:r>
            <a:r>
              <a:rPr lang="en-US" altLang="zh-CN" sz="4000" dirty="0"/>
              <a:t>CAPM</a:t>
            </a:r>
            <a:r>
              <a:rPr lang="zh-CN" altLang="en-US" sz="4000" dirty="0"/>
              <a:t>）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247DE7-02BF-4A54-9121-C0CA817BA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6.5 </a:t>
            </a:r>
            <a:r>
              <a:rPr lang="zh-CN" altLang="zh-CN" sz="2000" dirty="0"/>
              <a:t>证券市场线</a:t>
            </a:r>
            <a:r>
              <a:rPr lang="en-US" altLang="zh-CN" sz="2000" dirty="0"/>
              <a:t>vs.</a:t>
            </a:r>
            <a:r>
              <a:rPr lang="zh-CN" altLang="zh-CN" sz="2000" dirty="0"/>
              <a:t>资本市场线</a:t>
            </a:r>
            <a:br>
              <a:rPr lang="en-US" altLang="zh-CN" dirty="0"/>
            </a:br>
            <a:r>
              <a:rPr lang="zh-CN" altLang="en-US" dirty="0"/>
              <a:t>二者的概念对比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6B4CF7-1AF6-4971-81D9-87137535F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78421"/>
            <a:ext cx="7786687" cy="4714875"/>
          </a:xfrm>
        </p:spPr>
        <p:txBody>
          <a:bodyPr/>
          <a:lstStyle/>
          <a:p>
            <a:r>
              <a:rPr lang="zh-CN" altLang="zh-CN" dirty="0"/>
              <a:t>证券市场线（</a:t>
            </a:r>
            <a:r>
              <a:rPr lang="en-US" altLang="zh-CN" dirty="0"/>
              <a:t>Securities Market Line</a:t>
            </a:r>
            <a:r>
              <a:rPr lang="zh-CN" altLang="zh-CN" dirty="0"/>
              <a:t>，简称</a:t>
            </a:r>
            <a:r>
              <a:rPr lang="en-US" altLang="zh-CN" dirty="0"/>
              <a:t>SML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不同资产的期望回报率之间存在线性关系</a:t>
            </a:r>
            <a:r>
              <a:rPr lang="en-US" altLang="zh-CN" dirty="0"/>
              <a:t>——</a:t>
            </a:r>
            <a:r>
              <a:rPr lang="en-US" altLang="zh-CN" i="1" dirty="0"/>
              <a:t>β</a:t>
            </a:r>
            <a:r>
              <a:rPr lang="zh-CN" altLang="zh-CN" dirty="0"/>
              <a:t>越大的资产，期望回报率越高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资本市场线（</a:t>
            </a:r>
            <a:r>
              <a:rPr lang="en-US" altLang="zh-CN" dirty="0"/>
              <a:t>CML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由无风险资产和市场组合再组合之后能够实现的收益风险特性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证券市场线和资本市场线的相同与不同</a:t>
            </a:r>
            <a:endParaRPr lang="en-US" altLang="zh-CN" dirty="0"/>
          </a:p>
          <a:p>
            <a:pPr lvl="1"/>
            <a:r>
              <a:rPr lang="zh-CN" altLang="en-US" dirty="0"/>
              <a:t>这两个式子具有类似的形式，都是把资产的期望回报率表示为两部分</a:t>
            </a:r>
            <a:endParaRPr lang="en-US" altLang="zh-CN" dirty="0"/>
          </a:p>
          <a:p>
            <a:pPr lvl="2"/>
            <a:r>
              <a:rPr lang="zh-CN" altLang="en-US" dirty="0"/>
              <a:t>期望收益率 </a:t>
            </a:r>
            <a:r>
              <a:rPr lang="en-US" altLang="zh-CN" dirty="0"/>
              <a:t>= </a:t>
            </a:r>
            <a:r>
              <a:rPr lang="zh-CN" altLang="en-US" dirty="0"/>
              <a:t>资金的时间价值（无风险利率） </a:t>
            </a:r>
            <a:r>
              <a:rPr lang="en-US" altLang="zh-CN" dirty="0"/>
              <a:t>+ </a:t>
            </a:r>
            <a:r>
              <a:rPr lang="zh-CN" altLang="en-US" dirty="0"/>
              <a:t>风险溢价</a:t>
            </a:r>
          </a:p>
          <a:p>
            <a:pPr lvl="2"/>
            <a:r>
              <a:rPr lang="zh-CN" altLang="en-US" dirty="0"/>
              <a:t>风险溢价 </a:t>
            </a:r>
            <a:r>
              <a:rPr lang="en-US" altLang="zh-CN" dirty="0"/>
              <a:t>= </a:t>
            </a:r>
            <a:r>
              <a:rPr lang="zh-CN" altLang="en-US" dirty="0"/>
              <a:t>风险的度量 </a:t>
            </a:r>
            <a:r>
              <a:rPr lang="en-US" altLang="zh-CN" dirty="0"/>
              <a:t>× </a:t>
            </a:r>
            <a:r>
              <a:rPr lang="zh-CN" altLang="en-US" dirty="0"/>
              <a:t>风险的价格</a:t>
            </a:r>
            <a:endParaRPr lang="en-US" altLang="zh-CN" dirty="0"/>
          </a:p>
          <a:p>
            <a:pPr lvl="1"/>
            <a:r>
              <a:rPr lang="en-US" altLang="zh-CN" dirty="0"/>
              <a:t>SML</a:t>
            </a:r>
            <a:r>
              <a:rPr lang="zh-CN" altLang="en-US" dirty="0"/>
              <a:t>对所有资产都成立；而</a:t>
            </a:r>
            <a:r>
              <a:rPr lang="en-US" altLang="zh-CN" dirty="0"/>
              <a:t>CML</a:t>
            </a:r>
            <a:r>
              <a:rPr lang="zh-CN" altLang="en-US" dirty="0"/>
              <a:t>只对那些由所有资产（包括无风险资产及风险资产）组合起来的“有效组合”成立</a:t>
            </a:r>
            <a:endParaRPr lang="en-US" altLang="zh-CN" dirty="0"/>
          </a:p>
          <a:p>
            <a:pPr lvl="2"/>
            <a:r>
              <a:rPr lang="en-US" altLang="zh-CN" dirty="0"/>
              <a:t>SML</a:t>
            </a:r>
            <a:r>
              <a:rPr lang="zh-CN" altLang="en-US" dirty="0"/>
              <a:t>是一条对所有资产都成立的定价方程。而</a:t>
            </a:r>
            <a:r>
              <a:rPr lang="en-US" altLang="zh-CN" dirty="0"/>
              <a:t>CML</a:t>
            </a:r>
            <a:r>
              <a:rPr lang="zh-CN" altLang="en-US" dirty="0"/>
              <a:t>只是用来描述有效投资组合的“辅助线”</a:t>
            </a:r>
          </a:p>
          <a:p>
            <a:pPr lvl="1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D6CE2C-F757-47F6-91E5-7B781BE5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701B50-2907-41B0-B000-D2224D79E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789" y="2004118"/>
            <a:ext cx="2502423" cy="41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FED69F3-0D69-4389-8352-576FEC7A8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728" y="2841503"/>
            <a:ext cx="2660544" cy="65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9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4D00A9-A851-498D-80C1-7F352FFD2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6.5 </a:t>
            </a:r>
            <a:r>
              <a:rPr lang="zh-CN" altLang="zh-CN" sz="2000" dirty="0"/>
              <a:t>证券市场线</a:t>
            </a:r>
            <a:r>
              <a:rPr lang="en-US" altLang="zh-CN" sz="2000" dirty="0"/>
              <a:t>vs.</a:t>
            </a:r>
            <a:r>
              <a:rPr lang="zh-CN" altLang="zh-CN" sz="2000" dirty="0"/>
              <a:t>资本市场线</a:t>
            </a:r>
            <a:br>
              <a:rPr lang="en-US" altLang="zh-CN" dirty="0"/>
            </a:br>
            <a:r>
              <a:rPr lang="zh-CN" altLang="en-US" dirty="0"/>
              <a:t>二者的图示对比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6A4557A-0629-4040-A52E-FFADC6A98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证券市场线（</a:t>
            </a:r>
            <a:r>
              <a:rPr lang="en-US" altLang="zh-CN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SML</a:t>
            </a:r>
            <a:r>
              <a:rPr lang="zh-CN" altLang="en-US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EB2C10E-5A78-4B39-A307-2FB2BD5E54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资本市场线（</a:t>
            </a:r>
            <a:r>
              <a:rPr lang="en-US" altLang="zh-CN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CML</a:t>
            </a:r>
            <a:r>
              <a:rPr lang="zh-CN" altLang="en-US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656EEB-44A6-46B8-AD27-296FA220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B5964F-F44E-473B-A547-6BD2B5C961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419667"/>
            <a:ext cx="3982796" cy="302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460B8A2-964B-4526-A48C-C7D27A017E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992" y="2386771"/>
            <a:ext cx="4383825" cy="302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747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FAB5D5-5061-418B-BBE7-9FDF0B3E2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zh-CN" altLang="en-US" dirty="0"/>
              <a:t>从组合选择到市场均衡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3D782E-85CD-40BF-8E71-39275976E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市场组合</a:t>
            </a:r>
            <a:r>
              <a:rPr lang="en-US" altLang="zh-CN" i="1" dirty="0"/>
              <a:t>M</a:t>
            </a:r>
            <a:r>
              <a:rPr lang="zh-CN" altLang="en-US" dirty="0"/>
              <a:t>是什么样的？</a:t>
            </a:r>
            <a:endParaRPr lang="en-US" altLang="zh-CN" dirty="0"/>
          </a:p>
          <a:p>
            <a:pPr lvl="1"/>
            <a:r>
              <a:rPr lang="zh-CN" altLang="en-US" dirty="0"/>
              <a:t>市场组合就是包含了所有风险资产的整个市场</a:t>
            </a:r>
            <a:endParaRPr lang="en-US" altLang="zh-CN" dirty="0"/>
          </a:p>
          <a:p>
            <a:r>
              <a:rPr lang="zh-CN" altLang="en-US" dirty="0"/>
              <a:t>这么个依赖于大量前提条件（各类资产的收益波动状况）的复杂均值方差优化问题的结果</a:t>
            </a:r>
            <a:r>
              <a:rPr lang="en-US" altLang="zh-CN" i="1" dirty="0"/>
              <a:t>M</a:t>
            </a:r>
            <a:r>
              <a:rPr lang="zh-CN" altLang="en-US" dirty="0"/>
              <a:t>，怎么会这么巧就和现实中的整个市场一模一样？</a:t>
            </a:r>
            <a:endParaRPr lang="en-US" altLang="zh-CN" dirty="0"/>
          </a:p>
          <a:p>
            <a:pPr lvl="1"/>
            <a:r>
              <a:rPr lang="zh-CN" altLang="en-US" dirty="0"/>
              <a:t>但结果就是这么巧，也必须这么巧</a:t>
            </a:r>
            <a:endParaRPr lang="en-US" altLang="zh-CN" dirty="0"/>
          </a:p>
          <a:p>
            <a:pPr lvl="1"/>
            <a:r>
              <a:rPr lang="zh-CN" altLang="en-US" dirty="0"/>
              <a:t>如果市场组合不等于整个风险资产市场，有些风险资产就一定没有出清，资产价格（以及资产的期望回报率和方差）就会随之调整来使得市场出清</a:t>
            </a:r>
            <a:endParaRPr lang="en-US" altLang="zh-CN" dirty="0"/>
          </a:p>
          <a:p>
            <a:r>
              <a:rPr lang="zh-CN" altLang="en-US" dirty="0"/>
              <a:t>均衡：所有人都和谐地做到了最好</a:t>
            </a:r>
            <a:endParaRPr lang="en-US" altLang="zh-CN" dirty="0"/>
          </a:p>
          <a:p>
            <a:pPr lvl="1"/>
            <a:r>
              <a:rPr lang="zh-CN" altLang="en-US" dirty="0"/>
              <a:t>所有人都实现了自己的理性</a:t>
            </a:r>
            <a:endParaRPr lang="en-US" altLang="zh-CN" dirty="0"/>
          </a:p>
          <a:p>
            <a:pPr lvl="1"/>
            <a:r>
              <a:rPr lang="zh-CN" altLang="en-US" dirty="0"/>
              <a:t>所有人的最优行为融洽并存</a:t>
            </a:r>
            <a:endParaRPr lang="en-US" altLang="zh-CN" dirty="0"/>
          </a:p>
          <a:p>
            <a:pPr lvl="1"/>
            <a:r>
              <a:rPr lang="zh-CN" altLang="en-US" dirty="0"/>
              <a:t>现实世界无时无刻不处在均衡之中</a:t>
            </a:r>
            <a:endParaRPr lang="en-US" altLang="zh-CN" dirty="0"/>
          </a:p>
          <a:p>
            <a:r>
              <a:rPr lang="zh-CN" altLang="en-US" dirty="0"/>
              <a:t>在均衡的时候资产价格会不会满足什么特别的规律？</a:t>
            </a:r>
            <a:endParaRPr lang="en-US" altLang="zh-CN" dirty="0"/>
          </a:p>
          <a:p>
            <a:pPr lvl="1"/>
            <a:r>
              <a:rPr lang="zh-CN" altLang="en-US" dirty="0"/>
              <a:t>均衡时不同资产的预期回报率满足一种线性关系</a:t>
            </a:r>
            <a:r>
              <a:rPr lang="en-US" altLang="zh-CN" dirty="0"/>
              <a:t>——CAPM</a:t>
            </a:r>
            <a:r>
              <a:rPr lang="zh-CN" altLang="en-US" dirty="0"/>
              <a:t>的结论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F14866-55A2-4D6F-93C8-FC7049F67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77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3C1B6D-EE41-45AB-A795-434A9349B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 </a:t>
            </a:r>
            <a:r>
              <a:rPr lang="zh-CN" altLang="en-US" dirty="0"/>
              <a:t>论证</a:t>
            </a:r>
            <a:r>
              <a:rPr lang="en-US" altLang="zh-CN" dirty="0"/>
              <a:t>CAPM</a:t>
            </a:r>
            <a:r>
              <a:rPr lang="zh-CN" altLang="en-US" dirty="0"/>
              <a:t>的准备性讨论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C8705E-C023-49BD-ADFC-D156FFBC5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资产价格和资产期望回报率之间的关系</a:t>
            </a:r>
            <a:endParaRPr lang="en-US" altLang="zh-CN" dirty="0"/>
          </a:p>
          <a:p>
            <a:pPr lvl="1"/>
            <a:r>
              <a:rPr lang="zh-CN" altLang="en-US" dirty="0"/>
              <a:t>支付预期给定的前提下，资产价格与资产预期回报率是一回事</a:t>
            </a:r>
            <a:endParaRPr lang="en-US" altLang="zh-CN" dirty="0"/>
          </a:p>
          <a:p>
            <a:pPr lvl="1"/>
            <a:r>
              <a:rPr lang="zh-CN" altLang="en-US" dirty="0"/>
              <a:t>现在价格越高，期望回报率越低；现在价格越低，期望回报率越高</a:t>
            </a:r>
            <a:endParaRPr lang="en-US" altLang="zh-CN" dirty="0"/>
          </a:p>
          <a:p>
            <a:r>
              <a:rPr lang="zh-CN" altLang="en-US" dirty="0"/>
              <a:t>资产过去回报率均值与资产未来预期回报之间的关系</a:t>
            </a:r>
            <a:endParaRPr lang="en-US" altLang="zh-CN" dirty="0"/>
          </a:p>
          <a:p>
            <a:pPr lvl="1"/>
            <a:r>
              <a:rPr lang="zh-CN" altLang="en-US" dirty="0"/>
              <a:t>隐含假设：资产的预期回报率应该与资产过去产生的（事后）回报率的均值相差不多</a:t>
            </a:r>
            <a:endParaRPr lang="en-US" altLang="zh-CN" dirty="0"/>
          </a:p>
          <a:p>
            <a:pPr lvl="1"/>
            <a:r>
              <a:rPr lang="zh-CN" altLang="en-US" dirty="0"/>
              <a:t>投资者利用资产过去回报率的均值和方差来作为分析的起点</a:t>
            </a:r>
            <a:endParaRPr lang="en-US" altLang="zh-CN" dirty="0"/>
          </a:p>
          <a:p>
            <a:r>
              <a:rPr lang="zh-CN" altLang="en-US" dirty="0"/>
              <a:t>投资者的投资组合构建行为与资产期望回报率之间究竟谁是因、谁是果、谁决定谁？</a:t>
            </a:r>
            <a:endParaRPr lang="en-US" altLang="zh-CN" dirty="0"/>
          </a:p>
          <a:p>
            <a:pPr lvl="1"/>
            <a:r>
              <a:rPr lang="zh-CN" altLang="en-US" dirty="0"/>
              <a:t>二者互为因果，同时被决定</a:t>
            </a:r>
            <a:endParaRPr lang="en-US" altLang="zh-CN" dirty="0"/>
          </a:p>
          <a:p>
            <a:pPr lvl="1"/>
            <a:r>
              <a:rPr lang="zh-CN" altLang="en-US" dirty="0"/>
              <a:t>均衡分析的特点：所有内生因素同时被决定</a:t>
            </a:r>
            <a:endParaRPr lang="en-US" altLang="zh-CN" dirty="0"/>
          </a:p>
          <a:p>
            <a:r>
              <a:rPr lang="zh-CN" altLang="en-US" dirty="0"/>
              <a:t>简记符号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68E4B13-3A79-4DE3-BA19-5CBA0FF33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C336D8-4EDD-446A-8CF6-8521DB4BA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5157192"/>
            <a:ext cx="873099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B86724-EF2C-4653-8905-9E238F7BC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6.3  CAPM</a:t>
            </a:r>
            <a:r>
              <a:rPr lang="zh-CN" altLang="en-US" sz="2000" dirty="0"/>
              <a:t>的第一种论证</a:t>
            </a:r>
            <a:br>
              <a:rPr lang="en-US" altLang="zh-CN" dirty="0"/>
            </a:br>
            <a:r>
              <a:rPr lang="en-US" altLang="zh-CN" dirty="0"/>
              <a:t>CAPM</a:t>
            </a:r>
            <a:r>
              <a:rPr lang="zh-CN" altLang="en-US" dirty="0"/>
              <a:t>的假设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952139-29B0-4A04-9504-244BEF96F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altLang="zh-CN" dirty="0"/>
          </a:p>
          <a:p>
            <a:pPr lvl="0"/>
            <a:r>
              <a:rPr lang="zh-CN" altLang="en-US" dirty="0"/>
              <a:t>对市场所做的简化假设</a:t>
            </a:r>
            <a:endParaRPr lang="en-US" altLang="zh-CN" dirty="0"/>
          </a:p>
          <a:p>
            <a:pPr lvl="1"/>
            <a:r>
              <a:rPr lang="zh-CN" altLang="zh-CN" dirty="0"/>
              <a:t>没有交易成本（佣金、买卖价差等）</a:t>
            </a:r>
          </a:p>
          <a:p>
            <a:pPr lvl="1"/>
            <a:r>
              <a:rPr lang="zh-CN" altLang="zh-CN" dirty="0"/>
              <a:t>没有税收</a:t>
            </a:r>
          </a:p>
          <a:p>
            <a:pPr lvl="1"/>
            <a:r>
              <a:rPr lang="zh-CN" altLang="zh-CN" dirty="0"/>
              <a:t>所有资产都可以任意交易，并且无限可分</a:t>
            </a:r>
          </a:p>
          <a:p>
            <a:pPr lvl="1"/>
            <a:r>
              <a:rPr lang="zh-CN" altLang="zh-CN" dirty="0"/>
              <a:t>完全竞争：所有人都是价格的接受者，没有影响价格的能力</a:t>
            </a:r>
          </a:p>
          <a:p>
            <a:r>
              <a:rPr lang="zh-CN" altLang="en-US" dirty="0"/>
              <a:t>对投资者的假设（所有人都求解均值</a:t>
            </a:r>
            <a:r>
              <a:rPr lang="en-US" altLang="zh-CN" dirty="0"/>
              <a:t>-</a:t>
            </a:r>
            <a:r>
              <a:rPr lang="zh-CN" altLang="en-US" dirty="0"/>
              <a:t>方差问题）</a:t>
            </a:r>
            <a:endParaRPr lang="en-US" altLang="zh-CN" dirty="0"/>
          </a:p>
          <a:p>
            <a:pPr lvl="1"/>
            <a:r>
              <a:rPr lang="zh-CN" altLang="zh-CN" dirty="0"/>
              <a:t>所有人都以均值方差的方式选择投资组合：偏好更高的期望回报率，以及更低的回报率波动率</a:t>
            </a:r>
          </a:p>
          <a:p>
            <a:pPr lvl="1"/>
            <a:r>
              <a:rPr lang="zh-CN" altLang="zh-CN" dirty="0"/>
              <a:t>所有资产（包括无风险资产）都可以任意买空卖空</a:t>
            </a:r>
          </a:p>
          <a:p>
            <a:pPr lvl="1"/>
            <a:r>
              <a:rPr lang="zh-CN" altLang="zh-CN" dirty="0"/>
              <a:t>一致预期：所有人针对相同的时间区间（</a:t>
            </a:r>
            <a:r>
              <a:rPr lang="en-US" altLang="zh-CN" dirty="0"/>
              <a:t>1</a:t>
            </a:r>
            <a:r>
              <a:rPr lang="zh-CN" altLang="zh-CN" dirty="0"/>
              <a:t>期）考虑投资问题，并对资产的预期回报率和预期波动率状况</a:t>
            </a:r>
            <a:r>
              <a:rPr lang="en-US" altLang="zh-CN" i="1" dirty="0"/>
              <a:t>{E(r̃</a:t>
            </a:r>
            <a:r>
              <a:rPr lang="en-US" altLang="zh-CN" baseline="-25000" dirty="0"/>
              <a:t>1</a:t>
            </a:r>
            <a:r>
              <a:rPr lang="en-US" altLang="zh-CN" i="1" dirty="0"/>
              <a:t>), E(r̃</a:t>
            </a:r>
            <a:r>
              <a:rPr lang="en-US" altLang="zh-CN" baseline="-25000" dirty="0"/>
              <a:t>2</a:t>
            </a:r>
            <a:r>
              <a:rPr lang="en-US" altLang="zh-CN" i="1" dirty="0"/>
              <a:t>), ..., E(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), σ(r̃</a:t>
            </a:r>
            <a:r>
              <a:rPr lang="en-US" altLang="zh-CN" baseline="-25000" dirty="0"/>
              <a:t>1</a:t>
            </a:r>
            <a:r>
              <a:rPr lang="en-US" altLang="zh-CN" i="1" dirty="0"/>
              <a:t>), σ(r̃</a:t>
            </a:r>
            <a:r>
              <a:rPr lang="en-US" altLang="zh-CN" baseline="-25000" dirty="0"/>
              <a:t>2</a:t>
            </a:r>
            <a:r>
              <a:rPr lang="en-US" altLang="zh-CN" i="1" dirty="0"/>
              <a:t>), ..., σ(</a:t>
            </a:r>
            <a:r>
              <a:rPr lang="en-US" altLang="zh-CN" i="1" dirty="0" err="1"/>
              <a:t>r̃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)}</a:t>
            </a:r>
            <a:r>
              <a:rPr lang="zh-CN" altLang="zh-CN" dirty="0"/>
              <a:t>有相同预期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B66A67-BB4D-468A-971A-C37D7306E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741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CD010-3BF5-4799-8B99-F45C017B5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6.3  CAPM</a:t>
            </a:r>
            <a:r>
              <a:rPr lang="zh-CN" altLang="en-US" sz="2000" dirty="0"/>
              <a:t>的第一种论证</a:t>
            </a:r>
            <a:br>
              <a:rPr lang="en-US" altLang="zh-CN" dirty="0"/>
            </a:br>
            <a:r>
              <a:rPr lang="zh-CN" altLang="en-US" dirty="0"/>
              <a:t>基于效用函数的</a:t>
            </a:r>
            <a:r>
              <a:rPr lang="en-US" altLang="zh-CN" dirty="0"/>
              <a:t>CAPM</a:t>
            </a:r>
            <a:r>
              <a:rPr lang="zh-CN" altLang="en-US" dirty="0"/>
              <a:t>论证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123181-0E91-4083-97F9-B373D93CF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假设一个市场组合</a:t>
            </a:r>
            <a:r>
              <a:rPr lang="en-US" altLang="zh-CN" i="1" dirty="0"/>
              <a:t>M</a:t>
            </a:r>
            <a:r>
              <a:rPr lang="zh-CN" altLang="zh-CN" dirty="0"/>
              <a:t>的投资者</a:t>
            </a:r>
            <a:r>
              <a:rPr lang="zh-CN" altLang="en-US" dirty="0"/>
              <a:t>的效用函数为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即使假设投资者既持有</a:t>
            </a:r>
            <a:r>
              <a:rPr lang="en-US" altLang="zh-CN" i="1" dirty="0"/>
              <a:t>M</a:t>
            </a:r>
            <a:r>
              <a:rPr lang="zh-CN" altLang="en-US" dirty="0"/>
              <a:t>也持有无风险资产，证明仍然会成立（习题</a:t>
            </a:r>
            <a:r>
              <a:rPr lang="en-US" altLang="zh-CN" dirty="0"/>
              <a:t>6.1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en-US" altLang="zh-CN" i="1" dirty="0"/>
              <a:t>A</a:t>
            </a:r>
            <a:r>
              <a:rPr lang="en-US" altLang="zh-CN" dirty="0"/>
              <a:t>&gt;0</a:t>
            </a:r>
            <a:r>
              <a:rPr lang="zh-CN" altLang="en-US" dirty="0"/>
              <a:t>衡量了投资者的风险厌恶程度</a:t>
            </a:r>
            <a:endParaRPr lang="en-US" altLang="zh-CN" dirty="0"/>
          </a:p>
          <a:p>
            <a:r>
              <a:rPr lang="zh-CN" altLang="en-US" dirty="0"/>
              <a:t>构建新的组合</a:t>
            </a:r>
            <a:r>
              <a:rPr lang="en-US" altLang="zh-CN" i="1" dirty="0"/>
              <a:t>p</a:t>
            </a:r>
            <a:r>
              <a:rPr lang="zh-CN" altLang="en-US" dirty="0"/>
              <a:t>，其中</a:t>
            </a:r>
            <a:r>
              <a:rPr lang="en-US" altLang="zh-CN" dirty="0"/>
              <a:t>1</a:t>
            </a:r>
            <a:r>
              <a:rPr lang="en-US" altLang="zh-CN" i="1" dirty="0"/>
              <a:t>-w</a:t>
            </a:r>
            <a:r>
              <a:rPr lang="zh-CN" altLang="zh-CN" dirty="0"/>
              <a:t>份额的财富放在市场组合</a:t>
            </a:r>
            <a:r>
              <a:rPr lang="en-US" altLang="zh-CN" i="1" dirty="0"/>
              <a:t>M</a:t>
            </a:r>
            <a:r>
              <a:rPr lang="zh-CN" altLang="zh-CN" dirty="0"/>
              <a:t>上，剩下的</a:t>
            </a:r>
            <a:r>
              <a:rPr lang="en-US" altLang="zh-CN" i="1" dirty="0"/>
              <a:t>w</a:t>
            </a:r>
            <a:r>
              <a:rPr lang="zh-CN" altLang="zh-CN" dirty="0"/>
              <a:t>份额财富投在</a:t>
            </a:r>
            <a:r>
              <a:rPr lang="zh-CN" altLang="en-US" dirty="0"/>
              <a:t>任意一种</a:t>
            </a:r>
            <a:r>
              <a:rPr lang="zh-CN" altLang="zh-CN" dirty="0"/>
              <a:t>资产</a:t>
            </a:r>
            <a:r>
              <a:rPr lang="en-US" altLang="zh-CN" i="1" dirty="0" err="1"/>
              <a:t>i</a:t>
            </a:r>
            <a:r>
              <a:rPr lang="zh-CN" altLang="zh-CN" dirty="0"/>
              <a:t>上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631C84-4D90-443F-B253-AA3E968DA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242E2B-8966-4109-9414-3BFF1E58C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447" y="1772816"/>
            <a:ext cx="1989106" cy="3457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89B92E4-FC3F-433C-AD73-C2239452D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749" y="3612496"/>
            <a:ext cx="7117699" cy="16167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CDF029A-48F6-4FF5-8C98-3F97BD47A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5319544"/>
            <a:ext cx="5818365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1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CD010-3BF5-4799-8B99-F45C017B5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6.3  CAPM</a:t>
            </a:r>
            <a:r>
              <a:rPr lang="zh-CN" altLang="en-US" sz="2000" dirty="0"/>
              <a:t>的第一种论证</a:t>
            </a:r>
            <a:br>
              <a:rPr lang="en-US" altLang="zh-CN" dirty="0"/>
            </a:br>
            <a:r>
              <a:rPr lang="zh-CN" altLang="en-US" dirty="0"/>
              <a:t>基于效用函数的</a:t>
            </a:r>
            <a:r>
              <a:rPr lang="en-US" altLang="zh-CN" dirty="0"/>
              <a:t>CAPM</a:t>
            </a:r>
            <a:r>
              <a:rPr lang="zh-CN" altLang="en-US" dirty="0"/>
              <a:t>论证（续）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123181-0E91-4083-97F9-B373D93CF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在均衡时，该投资者没有动力偏离其资产持有（市场组合</a:t>
            </a:r>
            <a:r>
              <a:rPr lang="en-US" altLang="zh-CN" i="1" dirty="0"/>
              <a:t>M</a:t>
            </a:r>
            <a:r>
              <a:rPr lang="zh-CN" altLang="en-US" dirty="0"/>
              <a:t>），所以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上面的式子对所有资产都成立，对无风险资产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f</a:t>
            </a:r>
            <a:r>
              <a:rPr lang="zh-CN" altLang="en-US" dirty="0"/>
              <a:t>也成立，所以有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将解出的</a:t>
            </a:r>
            <a:r>
              <a:rPr lang="en-US" altLang="zh-CN" i="1" dirty="0"/>
              <a:t>A</a:t>
            </a:r>
            <a:r>
              <a:rPr lang="zh-CN" altLang="en-US" dirty="0"/>
              <a:t>代回最上面的式子可得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定义</a:t>
            </a:r>
            <a:r>
              <a:rPr lang="en-US" altLang="zh-CN" i="1" dirty="0"/>
              <a:t>β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=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iM</a:t>
            </a:r>
            <a:r>
              <a:rPr lang="en-US" altLang="zh-CN" i="1" dirty="0"/>
              <a:t>/σ</a:t>
            </a:r>
            <a:r>
              <a:rPr lang="en-US" altLang="zh-CN" i="1" baseline="-25000" dirty="0"/>
              <a:t>M</a:t>
            </a:r>
            <a:r>
              <a:rPr lang="en-US" altLang="zh-CN" baseline="30000" dirty="0"/>
              <a:t>2</a:t>
            </a:r>
            <a:r>
              <a:rPr lang="zh-CN" altLang="zh-CN" dirty="0"/>
              <a:t>，则上式变形为常见的</a:t>
            </a:r>
            <a:r>
              <a:rPr lang="en-US" altLang="zh-CN" dirty="0"/>
              <a:t>CAPM</a:t>
            </a:r>
            <a:r>
              <a:rPr lang="zh-CN" altLang="zh-CN" dirty="0"/>
              <a:t>定价方程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631C84-4D90-443F-B253-AA3E968DA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C097D3-AEEA-40E6-AC51-77F7BA916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710" y="1700808"/>
            <a:ext cx="4232580" cy="7167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0F49BDF-EC04-465F-99A9-F189F893A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710" y="2708920"/>
            <a:ext cx="4232580" cy="70301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4C08B6A-E105-491D-9C47-B85204185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663" y="5676525"/>
            <a:ext cx="2488674" cy="41677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9235A00-59F2-42F6-805B-C81A0F52F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106" y="3789040"/>
            <a:ext cx="7374358" cy="137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8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ADFDBB-F9B3-4F20-9081-FEB1855EC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6.4  CAPM</a:t>
            </a:r>
            <a:r>
              <a:rPr lang="zh-CN" altLang="en-US" sz="2000" dirty="0"/>
              <a:t>的第二种论证</a:t>
            </a:r>
            <a:br>
              <a:rPr lang="en-US" altLang="zh-CN" dirty="0"/>
            </a:br>
            <a:r>
              <a:rPr lang="zh-CN" altLang="en-US" dirty="0"/>
              <a:t>基于组合构建的</a:t>
            </a:r>
            <a:r>
              <a:rPr lang="en-US" altLang="zh-CN" dirty="0"/>
              <a:t>CAPM</a:t>
            </a:r>
            <a:r>
              <a:rPr lang="zh-CN" altLang="en-US" dirty="0"/>
              <a:t>论证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329F28-37B1-4C7B-9512-0FD338131A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2657803"/>
          </a:xfrm>
        </p:spPr>
        <p:txBody>
          <a:bodyPr/>
          <a:lstStyle/>
          <a:p>
            <a:r>
              <a:rPr lang="zh-CN" altLang="zh-CN" dirty="0"/>
              <a:t>令</a:t>
            </a:r>
            <a:r>
              <a:rPr lang="en-US" altLang="zh-CN" i="1" dirty="0"/>
              <a:t>(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M</a:t>
            </a:r>
            <a:r>
              <a:rPr lang="en-US" altLang="zh-CN" i="1" dirty="0"/>
              <a:t>, E(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M</a:t>
            </a:r>
            <a:r>
              <a:rPr lang="en-US" altLang="zh-CN" i="1" dirty="0"/>
              <a:t>))</a:t>
            </a:r>
            <a:r>
              <a:rPr lang="zh-CN" altLang="zh-CN" dirty="0"/>
              <a:t>代表市场组合</a:t>
            </a:r>
            <a:r>
              <a:rPr lang="en-US" altLang="zh-CN" i="1" dirty="0"/>
              <a:t>M</a:t>
            </a:r>
            <a:r>
              <a:rPr lang="zh-CN" altLang="en-US" dirty="0"/>
              <a:t>，资本市场线（</a:t>
            </a:r>
            <a:r>
              <a:rPr lang="en-US" altLang="zh-CN" dirty="0"/>
              <a:t>CML</a:t>
            </a:r>
            <a:r>
              <a:rPr lang="zh-CN" altLang="en-US" dirty="0"/>
              <a:t>）的方程为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用某一风险资产</a:t>
            </a:r>
            <a:r>
              <a:rPr lang="en-US" altLang="zh-CN" i="1" dirty="0" err="1"/>
              <a:t>i</a:t>
            </a:r>
            <a:r>
              <a:rPr lang="zh-CN" altLang="zh-CN" dirty="0"/>
              <a:t>和市场组合</a:t>
            </a:r>
            <a:r>
              <a:rPr lang="en-US" altLang="zh-CN" i="1" dirty="0"/>
              <a:t>M</a:t>
            </a:r>
            <a:r>
              <a:rPr lang="zh-CN" altLang="zh-CN" dirty="0"/>
              <a:t>构建出一个新的组合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w</a:t>
            </a:r>
            <a:r>
              <a:rPr lang="zh-CN" altLang="en-US" dirty="0"/>
              <a:t>，</a:t>
            </a:r>
            <a:r>
              <a:rPr lang="zh-CN" altLang="zh-CN" dirty="0"/>
              <a:t>资产</a:t>
            </a:r>
            <a:r>
              <a:rPr lang="en-US" altLang="zh-CN" i="1" dirty="0" err="1"/>
              <a:t>i</a:t>
            </a:r>
            <a:r>
              <a:rPr lang="zh-CN" altLang="zh-CN" dirty="0"/>
              <a:t>和市场组合的份额分别为</a:t>
            </a:r>
            <a:r>
              <a:rPr lang="en-US" altLang="zh-CN" i="1" dirty="0"/>
              <a:t>w</a:t>
            </a:r>
            <a:r>
              <a:rPr lang="zh-CN" altLang="zh-CN" dirty="0"/>
              <a:t>与</a:t>
            </a:r>
            <a:r>
              <a:rPr lang="en-US" altLang="zh-CN" dirty="0"/>
              <a:t>1</a:t>
            </a:r>
            <a:r>
              <a:rPr lang="en-US" altLang="zh-CN" i="1" dirty="0"/>
              <a:t>-w</a:t>
            </a:r>
          </a:p>
          <a:p>
            <a:endParaRPr lang="en-US" altLang="zh-CN" i="1" dirty="0"/>
          </a:p>
          <a:p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537CF2-22BD-4460-B6F7-E1BCF5108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C94193-BF52-4C75-9CC5-485CA3A1C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68" y="1628800"/>
            <a:ext cx="2273264" cy="6869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024A291-CC7B-4854-82E0-57F11E4AD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393" y="2996952"/>
            <a:ext cx="5259215" cy="9022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3A88EA-7508-475A-883D-CA1C52BC2E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0480" y="3926563"/>
            <a:ext cx="4405976" cy="281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580AAD4-B1EB-405A-97C7-7334C3431059}"/>
              </a:ext>
            </a:extLst>
          </p:cNvPr>
          <p:cNvSpPr txBox="1">
            <a:spLocks/>
          </p:cNvSpPr>
          <p:nvPr/>
        </p:nvSpPr>
        <p:spPr bwMode="auto">
          <a:xfrm>
            <a:off x="928663" y="4021594"/>
            <a:ext cx="3427313" cy="228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  <a:defRPr sz="18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当</a:t>
            </a:r>
            <a:r>
              <a:rPr lang="en-US" altLang="zh-CN" i="1" dirty="0"/>
              <a:t>w</a:t>
            </a:r>
            <a:r>
              <a:rPr lang="zh-CN" altLang="zh-CN" dirty="0"/>
              <a:t>变化时，构建的组合在 </a:t>
            </a:r>
            <a:r>
              <a:rPr lang="en-US" altLang="zh-CN" i="1" dirty="0"/>
              <a:t>(σ, E(r))</a:t>
            </a:r>
            <a:r>
              <a:rPr lang="en-US" altLang="zh-CN" dirty="0"/>
              <a:t> </a:t>
            </a:r>
            <a:r>
              <a:rPr lang="zh-CN" altLang="zh-CN" dirty="0"/>
              <a:t>平面上画出一条穿过</a:t>
            </a:r>
            <a:r>
              <a:rPr lang="en-US" altLang="zh-CN" i="1" dirty="0"/>
              <a:t>(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M</a:t>
            </a:r>
            <a:r>
              <a:rPr lang="en-US" altLang="zh-CN" i="1" baseline="-25000" dirty="0"/>
              <a:t>,</a:t>
            </a:r>
            <a:r>
              <a:rPr lang="en-US" altLang="zh-CN" i="1" dirty="0"/>
              <a:t> E(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M</a:t>
            </a:r>
            <a:r>
              <a:rPr lang="en-US" altLang="zh-CN" i="1" dirty="0"/>
              <a:t>))</a:t>
            </a:r>
            <a:r>
              <a:rPr lang="zh-CN" altLang="zh-CN" dirty="0"/>
              <a:t>和</a:t>
            </a:r>
            <a:r>
              <a:rPr lang="en-US" altLang="zh-CN" i="1" dirty="0"/>
              <a:t>(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i</a:t>
            </a:r>
            <a:r>
              <a:rPr lang="en-US" altLang="zh-CN" i="1" baseline="-25000" dirty="0"/>
              <a:t>,</a:t>
            </a:r>
            <a:r>
              <a:rPr lang="en-US" altLang="zh-CN" i="1" dirty="0"/>
              <a:t> E(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 ))</a:t>
            </a:r>
            <a:r>
              <a:rPr lang="zh-CN" altLang="zh-CN" dirty="0"/>
              <a:t>的曲线</a:t>
            </a:r>
            <a:endParaRPr lang="en-US" altLang="zh-CN" dirty="0"/>
          </a:p>
          <a:p>
            <a:pPr lvl="1"/>
            <a:r>
              <a:rPr lang="zh-CN" altLang="en-US" dirty="0"/>
              <a:t>这条曲线与</a:t>
            </a:r>
            <a:r>
              <a:rPr lang="en-US" altLang="zh-CN" dirty="0"/>
              <a:t>CML</a:t>
            </a:r>
            <a:r>
              <a:rPr lang="zh-CN" altLang="en-US" dirty="0"/>
              <a:t>相交于市场组合</a:t>
            </a:r>
            <a:r>
              <a:rPr lang="en-US" altLang="zh-CN" i="1" dirty="0"/>
              <a:t>M</a:t>
            </a:r>
            <a:r>
              <a:rPr lang="zh-CN" altLang="en-US" dirty="0"/>
              <a:t>处（</a:t>
            </a:r>
            <a:r>
              <a:rPr lang="en-US" altLang="zh-CN" i="1" dirty="0"/>
              <a:t>w=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</a:p>
          <a:p>
            <a:pPr lvl="1"/>
            <a:r>
              <a:rPr lang="zh-CN" altLang="en-US" dirty="0"/>
              <a:t>这条曲线必须与</a:t>
            </a:r>
            <a:r>
              <a:rPr lang="en-US" altLang="zh-CN" dirty="0"/>
              <a:t>CML</a:t>
            </a:r>
            <a:r>
              <a:rPr lang="zh-CN" altLang="en-US" dirty="0"/>
              <a:t>相切于市场组合</a:t>
            </a:r>
            <a:r>
              <a:rPr lang="en-US" altLang="zh-CN" i="1" dirty="0"/>
              <a:t>M</a:t>
            </a:r>
            <a:r>
              <a:rPr lang="zh-CN" altLang="en-US" dirty="0"/>
              <a:t>处，否则与</a:t>
            </a:r>
            <a:r>
              <a:rPr lang="en-US" altLang="zh-CN" dirty="0"/>
              <a:t>CML</a:t>
            </a:r>
            <a:r>
              <a:rPr lang="zh-CN" altLang="en-US" dirty="0"/>
              <a:t>定义矛盾</a:t>
            </a:r>
          </a:p>
        </p:txBody>
      </p:sp>
    </p:spTree>
    <p:extLst>
      <p:ext uri="{BB962C8B-B14F-4D97-AF65-F5344CB8AC3E}">
        <p14:creationId xmlns:p14="http://schemas.microsoft.com/office/powerpoint/2010/main" val="3257645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D07F5E-E210-4ACA-BE4A-03E0E64F3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6.4  CAPM</a:t>
            </a:r>
            <a:r>
              <a:rPr lang="zh-CN" altLang="en-US" sz="2000" dirty="0"/>
              <a:t>的第二种论证</a:t>
            </a:r>
            <a:br>
              <a:rPr lang="en-US" altLang="zh-CN" dirty="0"/>
            </a:br>
            <a:r>
              <a:rPr lang="zh-CN" altLang="en-US" dirty="0"/>
              <a:t>基于组合构建的</a:t>
            </a:r>
            <a:r>
              <a:rPr lang="en-US" altLang="zh-CN" dirty="0"/>
              <a:t>CAPM</a:t>
            </a:r>
            <a:r>
              <a:rPr lang="zh-CN" altLang="en-US" dirty="0"/>
              <a:t>论证（续）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04441-00CF-45E3-B6D6-A35E8DA55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由曲线与</a:t>
            </a:r>
            <a:r>
              <a:rPr lang="en-US" altLang="zh-CN" dirty="0"/>
              <a:t>CML</a:t>
            </a:r>
            <a:r>
              <a:rPr lang="zh-CN" altLang="en-US" dirty="0"/>
              <a:t>在</a:t>
            </a:r>
            <a:r>
              <a:rPr lang="en-US" altLang="zh-CN" i="1" dirty="0"/>
              <a:t>M</a:t>
            </a:r>
            <a:r>
              <a:rPr lang="zh-CN" altLang="en-US" dirty="0"/>
              <a:t>处相切得到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由求导法则及</a:t>
            </a:r>
            <a:r>
              <a:rPr lang="en-US" altLang="zh-CN" i="1" dirty="0"/>
              <a:t>E(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w</a:t>
            </a:r>
            <a:r>
              <a:rPr lang="en-US" altLang="zh-CN" i="1" dirty="0"/>
              <a:t>)</a:t>
            </a:r>
            <a:r>
              <a:rPr lang="zh-CN" altLang="zh-CN" dirty="0"/>
              <a:t>的表达式</a:t>
            </a:r>
            <a:r>
              <a:rPr lang="zh-CN" altLang="en-US" dirty="0"/>
              <a:t>可知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又由</a:t>
            </a:r>
            <a:r>
              <a:rPr lang="en-US" altLang="zh-CN" i="1" dirty="0"/>
              <a:t>σ(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w</a:t>
            </a:r>
            <a:r>
              <a:rPr lang="en-US" altLang="zh-CN" i="1" dirty="0"/>
              <a:t>)</a:t>
            </a:r>
            <a:r>
              <a:rPr lang="zh-CN" altLang="zh-CN" dirty="0"/>
              <a:t>的表达式</a:t>
            </a:r>
            <a:r>
              <a:rPr lang="zh-CN" altLang="en-US" dirty="0"/>
              <a:t>可知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所以有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化简并定义</a:t>
            </a:r>
            <a:r>
              <a:rPr lang="zh-CN" altLang="zh-CN" dirty="0"/>
              <a:t>定义</a:t>
            </a:r>
            <a:r>
              <a:rPr lang="en-US" altLang="zh-CN" i="1" dirty="0"/>
              <a:t>β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=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iM</a:t>
            </a:r>
            <a:r>
              <a:rPr lang="en-US" altLang="zh-CN" i="1" dirty="0"/>
              <a:t>/σ</a:t>
            </a:r>
            <a:r>
              <a:rPr lang="en-US" altLang="zh-CN" i="1" baseline="-25000" dirty="0"/>
              <a:t>M</a:t>
            </a:r>
            <a:r>
              <a:rPr lang="en-US" altLang="zh-CN" baseline="30000" dirty="0"/>
              <a:t>2</a:t>
            </a:r>
            <a:r>
              <a:rPr lang="zh-CN" altLang="en-US" dirty="0"/>
              <a:t>可得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9B944E-0F12-4C44-8C03-1C67D07BD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50E37B-829F-4BEA-B359-101B86413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243" y="1700808"/>
            <a:ext cx="2259515" cy="7442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065011E-446E-4963-8DAE-981FA2FFD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762" y="2708920"/>
            <a:ext cx="4860477" cy="65950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80CB20D-FF9A-4DBB-B6DA-7BBB8DAA9D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2592" y="3750127"/>
            <a:ext cx="4658817" cy="686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642BDF4-D3FF-4370-B61D-19ABC62903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9035" y="4686231"/>
            <a:ext cx="3645930" cy="6869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4B9188F-D4BE-4078-B4AD-006F3CA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7663" y="5820541"/>
            <a:ext cx="2488674" cy="41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76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D07F5E-E210-4ACA-BE4A-03E0E64F3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6.4  CAPM</a:t>
            </a:r>
            <a:r>
              <a:rPr lang="zh-CN" altLang="en-US" sz="2000" dirty="0"/>
              <a:t>的第二种论证</a:t>
            </a:r>
            <a:br>
              <a:rPr lang="en-US" altLang="zh-CN" dirty="0"/>
            </a:br>
            <a:r>
              <a:rPr lang="zh-CN" altLang="en-US" dirty="0"/>
              <a:t>夏普比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04441-00CF-45E3-B6D6-A35E8DA55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夏普比（</a:t>
            </a:r>
            <a:r>
              <a:rPr lang="en-US" altLang="zh-CN" dirty="0"/>
              <a:t>Sharpe Ratio</a:t>
            </a:r>
            <a:r>
              <a:rPr lang="zh-CN" altLang="zh-CN" dirty="0"/>
              <a:t>，简写为</a:t>
            </a:r>
            <a:r>
              <a:rPr lang="en-US" altLang="zh-CN" dirty="0"/>
              <a:t>SR</a:t>
            </a:r>
            <a:r>
              <a:rPr lang="zh-CN" altLang="zh-CN" dirty="0"/>
              <a:t>）</a:t>
            </a:r>
            <a:r>
              <a:rPr lang="zh-CN" altLang="en-US" dirty="0"/>
              <a:t>：资产的</a:t>
            </a:r>
            <a:r>
              <a:rPr lang="zh-CN" altLang="zh-CN" dirty="0"/>
              <a:t>风险溢价（期望回报率减去无风险利率）除以资产的波动标准差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夏普比衡量了通过承担更多的风险（更大的波动率）来获得更高期望回报率的效率</a:t>
            </a:r>
            <a:endParaRPr lang="en-US" altLang="zh-CN" dirty="0"/>
          </a:p>
          <a:p>
            <a:r>
              <a:rPr lang="zh-CN" altLang="en-US" dirty="0"/>
              <a:t>在所有由风险资产所构成的组合中，市场组合</a:t>
            </a:r>
            <a:r>
              <a:rPr lang="en-US" altLang="zh-CN" i="1" dirty="0"/>
              <a:t>M</a:t>
            </a:r>
            <a:r>
              <a:rPr lang="zh-CN" altLang="en-US" dirty="0"/>
              <a:t>有最高的夏普比</a:t>
            </a:r>
            <a:endParaRPr lang="en-US" altLang="zh-CN" dirty="0"/>
          </a:p>
          <a:p>
            <a:r>
              <a:rPr lang="zh-CN" altLang="en-US" dirty="0"/>
              <a:t>市场组合</a:t>
            </a:r>
            <a:r>
              <a:rPr lang="en-US" altLang="zh-CN" i="1" dirty="0"/>
              <a:t>M</a:t>
            </a:r>
            <a:r>
              <a:rPr lang="zh-CN" altLang="en-US" dirty="0"/>
              <a:t>的夏普比就是资本市场线（</a:t>
            </a:r>
            <a:r>
              <a:rPr lang="en-US" altLang="zh-CN" dirty="0"/>
              <a:t>CML</a:t>
            </a:r>
            <a:r>
              <a:rPr lang="zh-CN" altLang="en-US" dirty="0"/>
              <a:t>）的斜率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9B944E-0F12-4C44-8C03-1C67D07BD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3B1FD4F-07A4-48CD-9C3D-17F72F6ED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377" y="2597999"/>
            <a:ext cx="1487247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71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14384</TotalTime>
  <Words>1101</Words>
  <Application>Microsoft Office PowerPoint</Application>
  <PresentationFormat>全屏显示(4:3)</PresentationFormat>
  <Paragraphs>113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第6讲  资本资产定价模型（CAPM）</vt:lpstr>
      <vt:lpstr>6.1 从组合选择到市场均衡</vt:lpstr>
      <vt:lpstr>6.2  论证CAPM的准备性讨论</vt:lpstr>
      <vt:lpstr>6.3  CAPM的第一种论证 CAPM的假设</vt:lpstr>
      <vt:lpstr>6.3  CAPM的第一种论证 基于效用函数的CAPM论证</vt:lpstr>
      <vt:lpstr>6.3  CAPM的第一种论证 基于效用函数的CAPM论证（续）</vt:lpstr>
      <vt:lpstr>6.4  CAPM的第二种论证 基于组合构建的CAPM论证</vt:lpstr>
      <vt:lpstr>6.4  CAPM的第二种论证 基于组合构建的CAPM论证（续）</vt:lpstr>
      <vt:lpstr>6.4  CAPM的第二种论证 夏普比</vt:lpstr>
      <vt:lpstr>6.5 证券市场线vs.资本市场线 二者的概念对比</vt:lpstr>
      <vt:lpstr>6.5 证券市场线vs.资本市场线 二者的图示对比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1575</cp:revision>
  <cp:lastPrinted>2019-03-23T06:29:16Z</cp:lastPrinted>
  <dcterms:created xsi:type="dcterms:W3CDTF">2011-05-10T08:48:38Z</dcterms:created>
  <dcterms:modified xsi:type="dcterms:W3CDTF">2019-06-16T05:42:01Z</dcterms:modified>
</cp:coreProperties>
</file>