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382" r:id="rId2"/>
    <p:sldId id="383" r:id="rId3"/>
    <p:sldId id="384" r:id="rId4"/>
    <p:sldId id="385" r:id="rId5"/>
    <p:sldId id="386" r:id="rId6"/>
    <p:sldId id="387" r:id="rId7"/>
    <p:sldId id="388" r:id="rId8"/>
    <p:sldId id="389" r:id="rId9"/>
    <p:sldId id="390" r:id="rId10"/>
    <p:sldId id="391" r:id="rId11"/>
    <p:sldId id="392" r:id="rId12"/>
    <p:sldId id="393" r:id="rId13"/>
    <p:sldId id="394" r:id="rId14"/>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990033"/>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2019/6/16</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2019/6/16</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2019/6/16</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660066"/>
                </a:solidFill>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2019/6/16</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2019/6/16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2019/6/16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2019/6/16</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2019/6/16</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16</a:t>
            </a:r>
            <a:r>
              <a:rPr lang="zh-CN" altLang="en-US" sz="4000" dirty="0"/>
              <a:t>讲  多期二叉树定价</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r>
              <a:rPr lang="en-US" altLang="zh-CN" dirty="0">
                <a:latin typeface="Arial" pitchFamily="34" charset="0"/>
              </a:rPr>
              <a:t>2019</a:t>
            </a:r>
            <a:r>
              <a:rPr lang="zh-CN" altLang="en-US" dirty="0">
                <a:latin typeface="Arial" pitchFamily="34" charset="0"/>
              </a:rPr>
              <a:t>年</a:t>
            </a:r>
            <a:r>
              <a:rPr lang="en-US" altLang="zh-CN" dirty="0">
                <a:latin typeface="Arial" pitchFamily="34" charset="0"/>
              </a:rPr>
              <a:t>4</a:t>
            </a:r>
            <a:r>
              <a:rPr lang="zh-CN" altLang="en-US" dirty="0">
                <a:latin typeface="Arial" pitchFamily="34" charset="0"/>
              </a:rPr>
              <a:t>月</a:t>
            </a:r>
            <a:r>
              <a:rPr lang="en-US" altLang="zh-CN" dirty="0">
                <a:latin typeface="Arial" pitchFamily="34" charset="0"/>
              </a:rPr>
              <a:t>15</a:t>
            </a:r>
            <a:r>
              <a:rPr lang="zh-CN" altLang="en-US" dirty="0">
                <a:latin typeface="Arial" pitchFamily="34" charset="0"/>
              </a:rPr>
              <a:t>日</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B5FD06-14F1-4879-A978-D90AAACD69EF}"/>
              </a:ext>
            </a:extLst>
          </p:cNvPr>
          <p:cNvSpPr>
            <a:spLocks noGrp="1"/>
          </p:cNvSpPr>
          <p:nvPr>
            <p:ph type="title"/>
          </p:nvPr>
        </p:nvSpPr>
        <p:spPr/>
        <p:txBody>
          <a:bodyPr/>
          <a:lstStyle/>
          <a:p>
            <a:r>
              <a:rPr lang="en-US" altLang="zh-CN" dirty="0"/>
              <a:t>16.4 </a:t>
            </a:r>
            <a:r>
              <a:rPr lang="zh-CN" altLang="zh-CN" dirty="0"/>
              <a:t>资产价格的鞅性</a:t>
            </a:r>
            <a:endParaRPr lang="zh-CN" altLang="en-US" dirty="0"/>
          </a:p>
        </p:txBody>
      </p:sp>
      <p:sp>
        <p:nvSpPr>
          <p:cNvPr id="3" name="内容占位符 2">
            <a:extLst>
              <a:ext uri="{FF2B5EF4-FFF2-40B4-BE49-F238E27FC236}">
                <a16:creationId xmlns:a16="http://schemas.microsoft.com/office/drawing/2014/main" id="{136667DA-8F4D-44DC-9AEC-34760769042F}"/>
              </a:ext>
            </a:extLst>
          </p:cNvPr>
          <p:cNvSpPr>
            <a:spLocks noGrp="1"/>
          </p:cNvSpPr>
          <p:nvPr>
            <p:ph idx="1"/>
          </p:nvPr>
        </p:nvSpPr>
        <p:spPr/>
        <p:txBody>
          <a:bodyPr/>
          <a:lstStyle/>
          <a:p>
            <a:r>
              <a:rPr lang="zh-CN" altLang="en-US" dirty="0"/>
              <a:t>贴现资产价格：</a:t>
            </a:r>
            <a:r>
              <a:rPr lang="zh-CN" altLang="zh-CN" dirty="0"/>
              <a:t>用无风险资产价格为计价物计算的</a:t>
            </a:r>
            <a:r>
              <a:rPr lang="zh-CN" altLang="en-US" dirty="0"/>
              <a:t>资产价格</a:t>
            </a:r>
            <a:r>
              <a:rPr lang="en-US" altLang="zh-CN" dirty="0"/>
              <a:t>——</a:t>
            </a:r>
            <a:r>
              <a:rPr lang="zh-CN" altLang="en-US" dirty="0"/>
              <a:t>贴现股价</a:t>
            </a:r>
            <a:r>
              <a:rPr lang="en-US" altLang="zh-CN" i="1" dirty="0" err="1"/>
              <a:t>Ŝ</a:t>
            </a:r>
            <a:r>
              <a:rPr lang="en-US" altLang="zh-CN" i="1" baseline="-25000" dirty="0" err="1"/>
              <a:t>t</a:t>
            </a:r>
            <a:r>
              <a:rPr lang="en-US" altLang="zh-CN" i="1" dirty="0"/>
              <a:t>=e</a:t>
            </a:r>
            <a:r>
              <a:rPr lang="en-US" altLang="zh-CN" i="1" baseline="30000" dirty="0"/>
              <a:t>-</a:t>
            </a:r>
            <a:r>
              <a:rPr lang="en-US" altLang="zh-CN" i="1" baseline="30000" dirty="0" err="1"/>
              <a:t>rt</a:t>
            </a:r>
            <a:r>
              <a:rPr lang="en-US" altLang="zh-CN" i="1" dirty="0" err="1"/>
              <a:t>S</a:t>
            </a:r>
            <a:r>
              <a:rPr lang="en-US" altLang="zh-CN" i="1" baseline="-25000" dirty="0" err="1"/>
              <a:t>t</a:t>
            </a:r>
            <a:r>
              <a:rPr lang="zh-CN" altLang="en-US" dirty="0"/>
              <a:t>、贴现衍生品价格</a:t>
            </a:r>
            <a:r>
              <a:rPr lang="en-US" altLang="zh-CN" i="1" dirty="0" err="1"/>
              <a:t>Ĉ</a:t>
            </a:r>
            <a:r>
              <a:rPr lang="en-US" altLang="zh-CN" i="1" baseline="-25000" dirty="0" err="1"/>
              <a:t>t</a:t>
            </a:r>
            <a:r>
              <a:rPr lang="en-US" altLang="zh-CN" i="1" dirty="0"/>
              <a:t>=e</a:t>
            </a:r>
            <a:r>
              <a:rPr lang="en-US" altLang="zh-CN" i="1" baseline="30000" dirty="0"/>
              <a:t>-</a:t>
            </a:r>
            <a:r>
              <a:rPr lang="en-US" altLang="zh-CN" i="1" baseline="30000" dirty="0" err="1"/>
              <a:t>rt</a:t>
            </a:r>
            <a:r>
              <a:rPr lang="en-US" altLang="zh-CN" i="1" dirty="0" err="1"/>
              <a:t>C</a:t>
            </a:r>
            <a:r>
              <a:rPr lang="en-US" altLang="zh-CN" i="1" baseline="-25000" dirty="0" err="1"/>
              <a:t>t</a:t>
            </a:r>
            <a:r>
              <a:rPr lang="zh-CN" altLang="en-US" dirty="0"/>
              <a:t> （无风险资产的贴现价格一直为</a:t>
            </a:r>
            <a:r>
              <a:rPr lang="en-US" altLang="zh-CN" dirty="0"/>
              <a:t>1</a:t>
            </a:r>
            <a:r>
              <a:rPr lang="zh-CN" altLang="en-US" dirty="0"/>
              <a:t>）</a:t>
            </a:r>
            <a:endParaRPr lang="en-US" altLang="zh-CN" i="1" baseline="-25000" dirty="0"/>
          </a:p>
          <a:p>
            <a:pPr lvl="1"/>
            <a:r>
              <a:rPr lang="en-US" altLang="zh-CN" dirty="0"/>
              <a:t>1</a:t>
            </a:r>
            <a:r>
              <a:rPr lang="zh-CN" altLang="zh-CN" dirty="0"/>
              <a:t>时刻</a:t>
            </a:r>
            <a:r>
              <a:rPr lang="en-US" altLang="zh-CN" i="1" dirty="0"/>
              <a:t>u</a:t>
            </a:r>
            <a:r>
              <a:rPr lang="zh-CN" altLang="zh-CN" dirty="0"/>
              <a:t>节点所做的</a:t>
            </a:r>
            <a:r>
              <a:rPr lang="en-US" altLang="zh-CN" dirty="0"/>
              <a:t>2</a:t>
            </a:r>
            <a:r>
              <a:rPr lang="zh-CN" altLang="zh-CN" dirty="0"/>
              <a:t>时刻贴现股价的期望</a:t>
            </a:r>
            <a:endParaRPr lang="en-US" altLang="zh-CN" dirty="0"/>
          </a:p>
          <a:p>
            <a:endParaRPr lang="en-US" altLang="zh-CN" dirty="0"/>
          </a:p>
          <a:p>
            <a:pPr lvl="1"/>
            <a:endParaRPr lang="en-US" altLang="zh-CN" dirty="0"/>
          </a:p>
          <a:p>
            <a:pPr lvl="1"/>
            <a:endParaRPr lang="en-US" altLang="zh-CN" dirty="0"/>
          </a:p>
          <a:p>
            <a:pPr lvl="1"/>
            <a:endParaRPr lang="en-US" altLang="zh-CN" dirty="0"/>
          </a:p>
          <a:p>
            <a:pPr lvl="1"/>
            <a:r>
              <a:rPr lang="zh-CN" altLang="zh-CN" dirty="0"/>
              <a:t>类似可以计算</a:t>
            </a:r>
            <a:r>
              <a:rPr lang="en-US" altLang="zh-CN" dirty="0"/>
              <a:t>                    </a:t>
            </a:r>
          </a:p>
          <a:p>
            <a:pPr lvl="1"/>
            <a:endParaRPr lang="en-US" altLang="zh-CN" dirty="0"/>
          </a:p>
          <a:p>
            <a:pPr lvl="1"/>
            <a:r>
              <a:rPr lang="zh-CN" altLang="en-US" dirty="0"/>
              <a:t>因此有</a:t>
            </a:r>
            <a:endParaRPr lang="en-US" altLang="zh-CN" dirty="0"/>
          </a:p>
          <a:p>
            <a:pPr lvl="1"/>
            <a:endParaRPr lang="en-US" altLang="zh-CN" dirty="0"/>
          </a:p>
          <a:p>
            <a:pPr lvl="1"/>
            <a:r>
              <a:rPr lang="zh-CN" altLang="zh-CN" dirty="0"/>
              <a:t>类似可得</a:t>
            </a:r>
            <a:endParaRPr lang="en-US" altLang="zh-CN" dirty="0"/>
          </a:p>
          <a:p>
            <a:r>
              <a:rPr lang="zh-CN" altLang="zh-CN" dirty="0"/>
              <a:t>在风险中性概率下，对任何资产未来贴现价格的预期，都等于这一资产当前的贴现价格</a:t>
            </a:r>
          </a:p>
          <a:p>
            <a:endParaRPr lang="en-US" altLang="zh-CN" dirty="0"/>
          </a:p>
        </p:txBody>
      </p:sp>
      <p:sp>
        <p:nvSpPr>
          <p:cNvPr id="4" name="灯片编号占位符 3">
            <a:extLst>
              <a:ext uri="{FF2B5EF4-FFF2-40B4-BE49-F238E27FC236}">
                <a16:creationId xmlns:a16="http://schemas.microsoft.com/office/drawing/2014/main" id="{26A922AB-EE04-4935-839E-92706034E45E}"/>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a:p>
        </p:txBody>
      </p:sp>
      <p:pic>
        <p:nvPicPr>
          <p:cNvPr id="6" name="图片 5">
            <a:extLst>
              <a:ext uri="{FF2B5EF4-FFF2-40B4-BE49-F238E27FC236}">
                <a16:creationId xmlns:a16="http://schemas.microsoft.com/office/drawing/2014/main" id="{DACA9D82-ABE3-4580-92A3-2171A1926045}"/>
              </a:ext>
            </a:extLst>
          </p:cNvPr>
          <p:cNvPicPr>
            <a:picLocks noChangeAspect="1"/>
          </p:cNvPicPr>
          <p:nvPr/>
        </p:nvPicPr>
        <p:blipFill>
          <a:blip r:embed="rId2"/>
          <a:stretch>
            <a:fillRect/>
          </a:stretch>
        </p:blipFill>
        <p:spPr>
          <a:xfrm>
            <a:off x="3131840" y="3631803"/>
            <a:ext cx="1102258" cy="373261"/>
          </a:xfrm>
          <a:prstGeom prst="rect">
            <a:avLst/>
          </a:prstGeom>
        </p:spPr>
      </p:pic>
      <p:pic>
        <p:nvPicPr>
          <p:cNvPr id="9" name="图片 8">
            <a:extLst>
              <a:ext uri="{FF2B5EF4-FFF2-40B4-BE49-F238E27FC236}">
                <a16:creationId xmlns:a16="http://schemas.microsoft.com/office/drawing/2014/main" id="{C9560280-28DD-4274-ACAE-EB3178EF4F1B}"/>
              </a:ext>
            </a:extLst>
          </p:cNvPr>
          <p:cNvPicPr>
            <a:picLocks noChangeAspect="1"/>
          </p:cNvPicPr>
          <p:nvPr/>
        </p:nvPicPr>
        <p:blipFill>
          <a:blip r:embed="rId3"/>
          <a:stretch>
            <a:fillRect/>
          </a:stretch>
        </p:blipFill>
        <p:spPr>
          <a:xfrm>
            <a:off x="2483768" y="4194231"/>
            <a:ext cx="1031219" cy="373262"/>
          </a:xfrm>
          <a:prstGeom prst="rect">
            <a:avLst/>
          </a:prstGeom>
        </p:spPr>
      </p:pic>
      <p:pic>
        <p:nvPicPr>
          <p:cNvPr id="10" name="图片 9">
            <a:extLst>
              <a:ext uri="{FF2B5EF4-FFF2-40B4-BE49-F238E27FC236}">
                <a16:creationId xmlns:a16="http://schemas.microsoft.com/office/drawing/2014/main" id="{92D54EA9-4064-450D-A025-C316EC41DEF6}"/>
              </a:ext>
            </a:extLst>
          </p:cNvPr>
          <p:cNvPicPr>
            <a:picLocks noChangeAspect="1"/>
          </p:cNvPicPr>
          <p:nvPr/>
        </p:nvPicPr>
        <p:blipFill>
          <a:blip r:embed="rId4"/>
          <a:stretch>
            <a:fillRect/>
          </a:stretch>
        </p:blipFill>
        <p:spPr>
          <a:xfrm>
            <a:off x="2843808" y="4823606"/>
            <a:ext cx="1874526" cy="373262"/>
          </a:xfrm>
          <a:prstGeom prst="rect">
            <a:avLst/>
          </a:prstGeom>
        </p:spPr>
      </p:pic>
      <p:pic>
        <p:nvPicPr>
          <p:cNvPr id="7" name="图片 6">
            <a:extLst>
              <a:ext uri="{FF2B5EF4-FFF2-40B4-BE49-F238E27FC236}">
                <a16:creationId xmlns:a16="http://schemas.microsoft.com/office/drawing/2014/main" id="{E6DC8CFB-8DB0-4CE8-A48F-BA2F987DF8A8}"/>
              </a:ext>
            </a:extLst>
          </p:cNvPr>
          <p:cNvPicPr>
            <a:picLocks noChangeAspect="1"/>
          </p:cNvPicPr>
          <p:nvPr/>
        </p:nvPicPr>
        <p:blipFill>
          <a:blip r:embed="rId5"/>
          <a:stretch>
            <a:fillRect/>
          </a:stretch>
        </p:blipFill>
        <p:spPr>
          <a:xfrm>
            <a:off x="2377797" y="2312525"/>
            <a:ext cx="4388407" cy="1188483"/>
          </a:xfrm>
          <a:prstGeom prst="rect">
            <a:avLst/>
          </a:prstGeom>
        </p:spPr>
      </p:pic>
    </p:spTree>
    <p:extLst>
      <p:ext uri="{BB962C8B-B14F-4D97-AF65-F5344CB8AC3E}">
        <p14:creationId xmlns:p14="http://schemas.microsoft.com/office/powerpoint/2010/main" val="3968975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11C8A6-94F5-4899-9E29-28DBCD515577}"/>
              </a:ext>
            </a:extLst>
          </p:cNvPr>
          <p:cNvSpPr>
            <a:spLocks noGrp="1"/>
          </p:cNvSpPr>
          <p:nvPr>
            <p:ph type="title"/>
          </p:nvPr>
        </p:nvSpPr>
        <p:spPr/>
        <p:txBody>
          <a:bodyPr/>
          <a:lstStyle/>
          <a:p>
            <a:r>
              <a:rPr lang="en-US" altLang="zh-CN" dirty="0"/>
              <a:t>16.4 </a:t>
            </a:r>
            <a:r>
              <a:rPr lang="zh-CN" altLang="zh-CN" dirty="0"/>
              <a:t>资产价格的鞅性</a:t>
            </a:r>
            <a:r>
              <a:rPr lang="zh-CN" altLang="en-US" dirty="0"/>
              <a:t>（续）</a:t>
            </a:r>
          </a:p>
        </p:txBody>
      </p:sp>
      <p:sp>
        <p:nvSpPr>
          <p:cNvPr id="3" name="内容占位符 2">
            <a:extLst>
              <a:ext uri="{FF2B5EF4-FFF2-40B4-BE49-F238E27FC236}">
                <a16:creationId xmlns:a16="http://schemas.microsoft.com/office/drawing/2014/main" id="{A65DCEA5-C9B9-4168-8D69-FEC8F84937E6}"/>
              </a:ext>
            </a:extLst>
          </p:cNvPr>
          <p:cNvSpPr>
            <a:spLocks noGrp="1"/>
          </p:cNvSpPr>
          <p:nvPr>
            <p:ph idx="1"/>
          </p:nvPr>
        </p:nvSpPr>
        <p:spPr/>
        <p:txBody>
          <a:bodyPr/>
          <a:lstStyle/>
          <a:p>
            <a:r>
              <a:rPr lang="zh-CN" altLang="zh-CN" b="1" dirty="0"/>
              <a:t>定义</a:t>
            </a:r>
            <a:r>
              <a:rPr lang="en-US" altLang="zh-CN" b="1" dirty="0"/>
              <a:t>14.1</a:t>
            </a:r>
            <a:r>
              <a:rPr lang="zh-CN" altLang="zh-CN" b="1" dirty="0"/>
              <a:t>（鞅，</a:t>
            </a:r>
            <a:r>
              <a:rPr lang="en-US" altLang="zh-CN" b="1" dirty="0"/>
              <a:t>martingale</a:t>
            </a:r>
            <a:r>
              <a:rPr lang="zh-CN" altLang="zh-CN" b="1" dirty="0"/>
              <a:t>）</a:t>
            </a:r>
            <a:r>
              <a:rPr lang="zh-CN" altLang="zh-CN" dirty="0"/>
              <a:t>：一个随机过程</a:t>
            </a:r>
            <a:r>
              <a:rPr lang="en-US" altLang="zh-CN" i="1" dirty="0"/>
              <a:t>{</a:t>
            </a:r>
            <a:r>
              <a:rPr lang="en-US" altLang="zh-CN" i="1" dirty="0" err="1"/>
              <a:t>x</a:t>
            </a:r>
            <a:r>
              <a:rPr lang="en-US" altLang="zh-CN" i="1" baseline="-25000" dirty="0" err="1"/>
              <a:t>t</a:t>
            </a:r>
            <a:r>
              <a:rPr lang="en-US" altLang="zh-CN" i="1" dirty="0"/>
              <a:t> : t=</a:t>
            </a:r>
            <a:r>
              <a:rPr lang="en-US" altLang="zh-CN" dirty="0"/>
              <a:t>0</a:t>
            </a:r>
            <a:r>
              <a:rPr lang="en-US" altLang="zh-CN" i="1" dirty="0"/>
              <a:t>,</a:t>
            </a:r>
            <a:r>
              <a:rPr lang="en-US" altLang="zh-CN" dirty="0"/>
              <a:t>1</a:t>
            </a:r>
            <a:r>
              <a:rPr lang="en-US" altLang="zh-CN" i="1" dirty="0"/>
              <a:t>,...,T}</a:t>
            </a:r>
            <a:r>
              <a:rPr lang="zh-CN" altLang="zh-CN" dirty="0"/>
              <a:t>如果满足如下三个条件，就被叫做鞅。</a:t>
            </a:r>
          </a:p>
          <a:p>
            <a:pPr marL="0" indent="0">
              <a:buNone/>
            </a:pPr>
            <a:r>
              <a:rPr lang="en-US" altLang="zh-CN" dirty="0"/>
              <a:t>	</a:t>
            </a:r>
            <a:r>
              <a:rPr lang="zh-CN" altLang="zh-CN" dirty="0"/>
              <a:t>（</a:t>
            </a:r>
            <a:r>
              <a:rPr lang="en-US" altLang="zh-CN" dirty="0" err="1"/>
              <a:t>i</a:t>
            </a:r>
            <a:r>
              <a:rPr lang="zh-CN" altLang="zh-CN" dirty="0"/>
              <a:t>）这个随机过程相对信息过滤是适应的；</a:t>
            </a:r>
          </a:p>
          <a:p>
            <a:pPr marL="0" indent="0">
              <a:buNone/>
            </a:pPr>
            <a:r>
              <a:rPr lang="en-US" altLang="zh-CN" dirty="0"/>
              <a:t>	</a:t>
            </a:r>
            <a:r>
              <a:rPr lang="zh-CN" altLang="zh-CN" dirty="0"/>
              <a:t>（</a:t>
            </a:r>
            <a:r>
              <a:rPr lang="en-US" altLang="zh-CN" dirty="0"/>
              <a:t>ii</a:t>
            </a:r>
            <a:r>
              <a:rPr lang="zh-CN" altLang="zh-CN" dirty="0"/>
              <a:t>）对所有时刻</a:t>
            </a:r>
            <a:r>
              <a:rPr lang="en-US" altLang="zh-CN" i="1" dirty="0"/>
              <a:t>t</a:t>
            </a:r>
            <a:r>
              <a:rPr lang="zh-CN" altLang="zh-CN" dirty="0"/>
              <a:t>，都有</a:t>
            </a:r>
            <a:r>
              <a:rPr lang="en-US" altLang="zh-CN" i="1" dirty="0"/>
              <a:t>E</a:t>
            </a:r>
            <a:r>
              <a:rPr lang="en-US" altLang="zh-CN" dirty="0"/>
              <a:t>[</a:t>
            </a:r>
            <a:r>
              <a:rPr lang="en-US" altLang="zh-CN" i="1" dirty="0"/>
              <a:t>|</a:t>
            </a:r>
            <a:r>
              <a:rPr lang="en-US" altLang="zh-CN" i="1" dirty="0" err="1"/>
              <a:t>x</a:t>
            </a:r>
            <a:r>
              <a:rPr lang="en-US" altLang="zh-CN" i="1" baseline="-25000" dirty="0" err="1"/>
              <a:t>t</a:t>
            </a:r>
            <a:r>
              <a:rPr lang="en-US" altLang="zh-CN" i="1" dirty="0"/>
              <a:t>|</a:t>
            </a:r>
            <a:r>
              <a:rPr lang="en-US" altLang="zh-CN" dirty="0"/>
              <a:t>]</a:t>
            </a:r>
            <a:r>
              <a:rPr lang="en-US" altLang="zh-CN" i="1" dirty="0"/>
              <a:t>&lt;</a:t>
            </a:r>
            <a:r>
              <a:rPr lang="en-US" altLang="zh-CN" i="1" dirty="0">
                <a:sym typeface="Symbol" panose="05050102010706020507" pitchFamily="18" charset="2"/>
              </a:rPr>
              <a:t></a:t>
            </a:r>
            <a:r>
              <a:rPr lang="zh-CN" altLang="zh-CN" dirty="0"/>
              <a:t>（期望总是存在的）；</a:t>
            </a:r>
          </a:p>
          <a:p>
            <a:pPr marL="0" indent="0">
              <a:buNone/>
            </a:pPr>
            <a:r>
              <a:rPr lang="en-US" altLang="zh-CN" dirty="0"/>
              <a:t>	</a:t>
            </a:r>
            <a:r>
              <a:rPr lang="zh-CN" altLang="zh-CN" dirty="0"/>
              <a:t>（</a:t>
            </a:r>
            <a:r>
              <a:rPr lang="en-US" altLang="zh-CN" dirty="0"/>
              <a:t>iii</a:t>
            </a:r>
            <a:r>
              <a:rPr lang="zh-CN" altLang="zh-CN" dirty="0"/>
              <a:t>）对任意</a:t>
            </a:r>
            <a:r>
              <a:rPr lang="en-US" altLang="zh-CN" i="1" dirty="0" err="1"/>
              <a:t>t≥s</a:t>
            </a:r>
            <a:r>
              <a:rPr lang="zh-CN" altLang="zh-CN" dirty="0"/>
              <a:t>，有</a:t>
            </a:r>
            <a:r>
              <a:rPr lang="en-US" altLang="zh-CN" i="1" dirty="0" err="1"/>
              <a:t>x</a:t>
            </a:r>
            <a:r>
              <a:rPr lang="en-US" altLang="zh-CN" i="1" baseline="-25000" dirty="0" err="1"/>
              <a:t>s</a:t>
            </a:r>
            <a:r>
              <a:rPr lang="en-US" altLang="zh-CN" i="1" dirty="0"/>
              <a:t>=E</a:t>
            </a:r>
            <a:r>
              <a:rPr lang="en-US" altLang="zh-CN" dirty="0"/>
              <a:t>[</a:t>
            </a:r>
            <a:r>
              <a:rPr lang="en-US" altLang="zh-CN" i="1" dirty="0" err="1"/>
              <a:t>x</a:t>
            </a:r>
            <a:r>
              <a:rPr lang="en-US" altLang="zh-CN" i="1" baseline="-25000" dirty="0" err="1"/>
              <a:t>t</a:t>
            </a:r>
            <a:r>
              <a:rPr lang="en-US" altLang="zh-CN" i="1" dirty="0" err="1"/>
              <a:t>|F</a:t>
            </a:r>
            <a:r>
              <a:rPr lang="en-US" altLang="zh-CN" i="1" baseline="-25000" dirty="0" err="1"/>
              <a:t>s</a:t>
            </a:r>
            <a:r>
              <a:rPr lang="en-US" altLang="zh-CN" dirty="0"/>
              <a:t>]</a:t>
            </a:r>
            <a:r>
              <a:rPr lang="zh-CN" altLang="zh-CN" dirty="0"/>
              <a:t>（对未来的期望等于其当前值）</a:t>
            </a:r>
            <a:endParaRPr lang="en-US" altLang="zh-CN" dirty="0"/>
          </a:p>
          <a:p>
            <a:r>
              <a:rPr lang="zh-CN" altLang="zh-CN" dirty="0"/>
              <a:t>数学理论（高等概率论、随机过程）中有大量对鞅的研究。当把资产价格序列转化为鞅，就能够借用这些数学结论来直接研究资产价格了</a:t>
            </a:r>
            <a:endParaRPr lang="en-US" altLang="zh-CN" dirty="0"/>
          </a:p>
          <a:p>
            <a:r>
              <a:rPr lang="zh-CN" altLang="zh-CN" dirty="0"/>
              <a:t>因为所有资产的贴现价格序列在风险中性概率下都是鞅，所以风险中性概率又叫做</a:t>
            </a:r>
            <a:r>
              <a:rPr lang="zh-CN" altLang="zh-CN" b="1" dirty="0"/>
              <a:t>等价鞅测度</a:t>
            </a:r>
            <a:r>
              <a:rPr lang="zh-CN" altLang="zh-CN" dirty="0"/>
              <a:t>（</a:t>
            </a:r>
            <a:r>
              <a:rPr lang="en-US" altLang="zh-CN" dirty="0"/>
              <a:t>equivalent martingale measure</a:t>
            </a:r>
            <a:r>
              <a:rPr lang="zh-CN" altLang="zh-CN" dirty="0"/>
              <a:t>，简称</a:t>
            </a:r>
            <a:r>
              <a:rPr lang="en-US" altLang="zh-CN" dirty="0"/>
              <a:t>EMM</a:t>
            </a:r>
            <a:r>
              <a:rPr lang="zh-CN" altLang="zh-CN" dirty="0"/>
              <a:t>）</a:t>
            </a:r>
            <a:r>
              <a:rPr lang="zh-CN" altLang="en-US" dirty="0"/>
              <a:t>，</a:t>
            </a:r>
            <a:r>
              <a:rPr lang="zh-CN" altLang="zh-CN" dirty="0"/>
              <a:t>风险中性定价又被叫做</a:t>
            </a:r>
            <a:r>
              <a:rPr lang="zh-CN" altLang="zh-CN" b="1" dirty="0"/>
              <a:t>鞅方法</a:t>
            </a:r>
            <a:r>
              <a:rPr lang="zh-CN" altLang="zh-CN" dirty="0"/>
              <a:t>（</a:t>
            </a:r>
            <a:r>
              <a:rPr lang="en-US" altLang="zh-CN" dirty="0"/>
              <a:t>martingale approach</a:t>
            </a:r>
            <a:r>
              <a:rPr lang="zh-CN" altLang="zh-CN" dirty="0"/>
              <a:t>）</a:t>
            </a:r>
            <a:endParaRPr lang="zh-CN" altLang="en-US" dirty="0"/>
          </a:p>
        </p:txBody>
      </p:sp>
      <p:sp>
        <p:nvSpPr>
          <p:cNvPr id="4" name="灯片编号占位符 3">
            <a:extLst>
              <a:ext uri="{FF2B5EF4-FFF2-40B4-BE49-F238E27FC236}">
                <a16:creationId xmlns:a16="http://schemas.microsoft.com/office/drawing/2014/main" id="{B5FFC486-CFE9-424A-9F73-40EA4A33CC54}"/>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spTree>
    <p:extLst>
      <p:ext uri="{BB962C8B-B14F-4D97-AF65-F5344CB8AC3E}">
        <p14:creationId xmlns:p14="http://schemas.microsoft.com/office/powerpoint/2010/main" val="436207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1E71C1-5693-405A-9A57-1F1C9A45376B}"/>
              </a:ext>
            </a:extLst>
          </p:cNvPr>
          <p:cNvSpPr>
            <a:spLocks noGrp="1"/>
          </p:cNvSpPr>
          <p:nvPr>
            <p:ph type="title"/>
          </p:nvPr>
        </p:nvSpPr>
        <p:spPr/>
        <p:txBody>
          <a:bodyPr/>
          <a:lstStyle/>
          <a:p>
            <a:r>
              <a:rPr lang="en-US" altLang="zh-CN" sz="2000" dirty="0"/>
              <a:t>16.5 </a:t>
            </a:r>
            <a:r>
              <a:rPr lang="zh-CN" altLang="zh-CN" sz="2000" dirty="0"/>
              <a:t>二叉树的现实应用</a:t>
            </a:r>
            <a:br>
              <a:rPr lang="zh-CN" altLang="zh-CN" b="1" dirty="0"/>
            </a:br>
            <a:r>
              <a:rPr lang="zh-CN" altLang="zh-CN" dirty="0"/>
              <a:t>二叉树参数的标定</a:t>
            </a:r>
            <a:endParaRPr lang="zh-CN" altLang="en-US" dirty="0"/>
          </a:p>
        </p:txBody>
      </p:sp>
      <p:sp>
        <p:nvSpPr>
          <p:cNvPr id="3" name="内容占位符 2">
            <a:extLst>
              <a:ext uri="{FF2B5EF4-FFF2-40B4-BE49-F238E27FC236}">
                <a16:creationId xmlns:a16="http://schemas.microsoft.com/office/drawing/2014/main" id="{71FD08AE-EDAA-4B90-AFDD-BDD483443F14}"/>
              </a:ext>
            </a:extLst>
          </p:cNvPr>
          <p:cNvSpPr>
            <a:spLocks noGrp="1"/>
          </p:cNvSpPr>
          <p:nvPr>
            <p:ph idx="1"/>
          </p:nvPr>
        </p:nvSpPr>
        <p:spPr>
          <a:xfrm>
            <a:off x="928662" y="1124744"/>
            <a:ext cx="7786687" cy="4714875"/>
          </a:xfrm>
        </p:spPr>
        <p:txBody>
          <a:bodyPr/>
          <a:lstStyle/>
          <a:p>
            <a:r>
              <a:rPr lang="zh-CN" altLang="zh-CN" dirty="0"/>
              <a:t>哥萨诺夫定理（</a:t>
            </a:r>
            <a:r>
              <a:rPr lang="en-US" altLang="zh-CN" dirty="0" err="1"/>
              <a:t>Girsanov’s</a:t>
            </a:r>
            <a:r>
              <a:rPr lang="en-US" altLang="zh-CN" dirty="0"/>
              <a:t> Theorem</a:t>
            </a:r>
            <a:r>
              <a:rPr lang="zh-CN" altLang="zh-CN" dirty="0"/>
              <a:t>）</a:t>
            </a:r>
            <a:r>
              <a:rPr lang="zh-CN" altLang="en-US" dirty="0"/>
              <a:t>：</a:t>
            </a:r>
            <a:r>
              <a:rPr lang="zh-CN" altLang="zh-CN" dirty="0"/>
              <a:t>做概率测度变换的时候（从真实世界概率换到风险中性概率），资产价格收益率的均值一般会发生变化，但其波动率不变</a:t>
            </a:r>
            <a:endParaRPr lang="en-US" altLang="zh-CN" dirty="0"/>
          </a:p>
          <a:p>
            <a:r>
              <a:rPr lang="zh-CN" altLang="zh-CN" dirty="0"/>
              <a:t>标定</a:t>
            </a:r>
            <a:r>
              <a:rPr lang="en-US" altLang="zh-CN" i="1" dirty="0"/>
              <a:t>u</a:t>
            </a:r>
            <a:r>
              <a:rPr lang="zh-CN" altLang="zh-CN" dirty="0"/>
              <a:t>和</a:t>
            </a:r>
            <a:r>
              <a:rPr lang="en-US" altLang="zh-CN" i="1" dirty="0"/>
              <a:t>d</a:t>
            </a:r>
            <a:r>
              <a:rPr lang="zh-CN" altLang="en-US" dirty="0"/>
              <a:t>，使风险中性概率下股价波动率等于真实世界中股价波动率</a:t>
            </a:r>
            <a:endParaRPr lang="en-US" altLang="zh-CN" dirty="0"/>
          </a:p>
          <a:p>
            <a:pPr lvl="1"/>
            <a:r>
              <a:rPr lang="zh-CN" altLang="zh-CN" dirty="0"/>
              <a:t>假设一个单位时期的长度为</a:t>
            </a:r>
            <a:r>
              <a:rPr lang="en-US" altLang="zh-CN" i="1" dirty="0">
                <a:sym typeface="Symbol" panose="05050102010706020507" pitchFamily="18" charset="2"/>
              </a:rPr>
              <a:t></a:t>
            </a:r>
            <a:r>
              <a:rPr lang="en-US" altLang="zh-CN" i="1" dirty="0"/>
              <a:t>t</a:t>
            </a:r>
          </a:p>
          <a:p>
            <a:pPr lvl="1"/>
            <a:r>
              <a:rPr lang="zh-CN" altLang="zh-CN" dirty="0"/>
              <a:t>风险中性概率下，一个单位时期内股价回报率为</a:t>
            </a:r>
            <a:r>
              <a:rPr lang="en-US" altLang="zh-CN" i="1" dirty="0"/>
              <a:t>(u-</a:t>
            </a:r>
            <a:r>
              <a:rPr lang="en-US" altLang="zh-CN" dirty="0"/>
              <a:t>1</a:t>
            </a:r>
            <a:r>
              <a:rPr lang="en-US" altLang="zh-CN" i="1" dirty="0"/>
              <a:t>)</a:t>
            </a:r>
            <a:r>
              <a:rPr lang="zh-CN" altLang="zh-CN" dirty="0"/>
              <a:t>的概率为</a:t>
            </a:r>
            <a:r>
              <a:rPr lang="en-US" altLang="zh-CN" i="1" dirty="0"/>
              <a:t>q</a:t>
            </a:r>
            <a:r>
              <a:rPr lang="zh-CN" altLang="zh-CN" dirty="0"/>
              <a:t>，回报率为</a:t>
            </a:r>
            <a:r>
              <a:rPr lang="en-US" altLang="zh-CN" i="1" dirty="0"/>
              <a:t>(d-</a:t>
            </a:r>
            <a:r>
              <a:rPr lang="en-US" altLang="zh-CN" dirty="0"/>
              <a:t>1</a:t>
            </a:r>
            <a:r>
              <a:rPr lang="en-US" altLang="zh-CN" i="1" dirty="0"/>
              <a:t>)</a:t>
            </a:r>
            <a:r>
              <a:rPr lang="zh-CN" altLang="zh-CN" dirty="0"/>
              <a:t>的概率为</a:t>
            </a:r>
            <a:r>
              <a:rPr lang="en-US" altLang="zh-CN" i="1" dirty="0"/>
              <a:t>(</a:t>
            </a:r>
            <a:r>
              <a:rPr lang="en-US" altLang="zh-CN" dirty="0"/>
              <a:t>1</a:t>
            </a:r>
            <a:r>
              <a:rPr lang="en-US" altLang="zh-CN" i="1" dirty="0"/>
              <a:t>-q)</a:t>
            </a:r>
          </a:p>
          <a:p>
            <a:pPr lvl="1"/>
            <a:r>
              <a:rPr lang="zh-CN" altLang="en-US" dirty="0"/>
              <a:t>由</a:t>
            </a:r>
            <a:r>
              <a:rPr lang="zh-CN" altLang="zh-CN" dirty="0"/>
              <a:t>公式</a:t>
            </a:r>
            <a:r>
              <a:rPr lang="en-US" altLang="zh-CN" i="1" dirty="0"/>
              <a:t>var(X)=E(X</a:t>
            </a:r>
            <a:r>
              <a:rPr lang="en-US" altLang="zh-CN" i="1" baseline="30000" dirty="0"/>
              <a:t>2</a:t>
            </a:r>
            <a:r>
              <a:rPr lang="en-US" altLang="zh-CN" i="1" dirty="0"/>
              <a:t>)-[E(X)]</a:t>
            </a:r>
            <a:r>
              <a:rPr lang="en-US" altLang="zh-CN" i="1" baseline="30000" dirty="0"/>
              <a:t>2</a:t>
            </a:r>
            <a:r>
              <a:rPr lang="zh-CN" altLang="en-US" dirty="0"/>
              <a:t>有</a:t>
            </a:r>
            <a:endParaRPr lang="en-US" altLang="zh-CN" dirty="0"/>
          </a:p>
          <a:p>
            <a:endParaRPr lang="en-US" altLang="zh-CN" dirty="0"/>
          </a:p>
          <a:p>
            <a:pPr lvl="1"/>
            <a:r>
              <a:rPr lang="zh-CN" altLang="en-US" dirty="0"/>
              <a:t>将风险中性概率</a:t>
            </a:r>
            <a:r>
              <a:rPr lang="en-US" altLang="zh-CN" i="1" dirty="0"/>
              <a:t>q=(</a:t>
            </a:r>
            <a:r>
              <a:rPr lang="en-US" altLang="zh-CN" i="1" dirty="0" err="1"/>
              <a:t>e</a:t>
            </a:r>
            <a:r>
              <a:rPr lang="en-US" altLang="zh-CN" i="1" baseline="30000" dirty="0" err="1"/>
              <a:t>r</a:t>
            </a:r>
            <a:r>
              <a:rPr lang="el-GR" altLang="zh-CN" i="1" baseline="30000" dirty="0">
                <a:cs typeface="Times New Roman" panose="02020603050405020304" pitchFamily="18" charset="0"/>
              </a:rPr>
              <a:t>Δ</a:t>
            </a:r>
            <a:r>
              <a:rPr lang="en-US" altLang="zh-CN" i="1" baseline="30000" dirty="0">
                <a:cs typeface="Times New Roman" panose="02020603050405020304" pitchFamily="18" charset="0"/>
              </a:rPr>
              <a:t>t</a:t>
            </a:r>
            <a:r>
              <a:rPr lang="en-US" altLang="zh-CN" i="1" dirty="0">
                <a:cs typeface="Times New Roman" panose="02020603050405020304" pitchFamily="18" charset="0"/>
              </a:rPr>
              <a:t>-d)/(u-d)</a:t>
            </a:r>
            <a:r>
              <a:rPr lang="zh-CN" altLang="en-US" dirty="0">
                <a:cs typeface="Times New Roman" panose="02020603050405020304" pitchFamily="18" charset="0"/>
              </a:rPr>
              <a:t>代入并化简得</a:t>
            </a:r>
            <a:endParaRPr lang="en-US" altLang="zh-CN" dirty="0">
              <a:cs typeface="Times New Roman" panose="02020603050405020304" pitchFamily="18" charset="0"/>
            </a:endParaRPr>
          </a:p>
          <a:p>
            <a:endParaRPr lang="en-US" altLang="zh-CN" dirty="0">
              <a:cs typeface="Times New Roman" panose="02020603050405020304" pitchFamily="18" charset="0"/>
            </a:endParaRPr>
          </a:p>
          <a:p>
            <a:pPr lvl="1"/>
            <a:r>
              <a:rPr lang="zh-CN" altLang="en-US" dirty="0">
                <a:cs typeface="Times New Roman" panose="02020603050405020304" pitchFamily="18" charset="0"/>
              </a:rPr>
              <a:t>为求解出</a:t>
            </a:r>
            <a:r>
              <a:rPr lang="en-US" altLang="zh-CN" i="1" dirty="0"/>
              <a:t>u</a:t>
            </a:r>
            <a:r>
              <a:rPr lang="zh-CN" altLang="zh-CN" dirty="0"/>
              <a:t>和</a:t>
            </a:r>
            <a:r>
              <a:rPr lang="en-US" altLang="zh-CN" i="1" dirty="0"/>
              <a:t>d </a:t>
            </a:r>
            <a:r>
              <a:rPr lang="zh-CN" altLang="en-US" dirty="0">
                <a:cs typeface="Times New Roman" panose="02020603050405020304" pitchFamily="18" charset="0"/>
              </a:rPr>
              <a:t>，假设</a:t>
            </a:r>
            <a:r>
              <a:rPr lang="en-US" altLang="zh-CN" i="1" dirty="0"/>
              <a:t>d=1/u </a:t>
            </a:r>
            <a:r>
              <a:rPr lang="zh-CN" altLang="en-US" dirty="0">
                <a:cs typeface="Times New Roman" panose="02020603050405020304" pitchFamily="18" charset="0"/>
              </a:rPr>
              <a:t>（不同的假设对应不同的描述股价运动的二叉树模型），</a:t>
            </a:r>
            <a:r>
              <a:rPr lang="zh-CN" altLang="zh-CN" dirty="0"/>
              <a:t>用</a:t>
            </a:r>
            <a:r>
              <a:rPr lang="en-US" altLang="zh-CN" i="1" dirty="0"/>
              <a:t>e</a:t>
            </a:r>
            <a:r>
              <a:rPr lang="en-US" altLang="zh-CN" i="1" baseline="30000" dirty="0"/>
              <a:t>x</a:t>
            </a:r>
            <a:r>
              <a:rPr lang="zh-CN" altLang="zh-CN" dirty="0"/>
              <a:t>的级数展开，并略去</a:t>
            </a:r>
            <a:r>
              <a:rPr lang="en-US" altLang="zh-CN" i="1" dirty="0">
                <a:sym typeface="Symbol" panose="05050102010706020507" pitchFamily="18" charset="2"/>
              </a:rPr>
              <a:t></a:t>
            </a:r>
            <a:r>
              <a:rPr lang="en-US" altLang="zh-CN" i="1" dirty="0"/>
              <a:t>t</a:t>
            </a:r>
            <a:r>
              <a:rPr lang="zh-CN" altLang="zh-CN" dirty="0"/>
              <a:t>的二次及更高项后</a:t>
            </a:r>
            <a:r>
              <a:rPr lang="zh-CN" altLang="en-US" dirty="0"/>
              <a:t>得到</a:t>
            </a:r>
            <a:endParaRPr lang="en-US" altLang="zh-CN" dirty="0"/>
          </a:p>
          <a:p>
            <a:endParaRPr lang="en-US" altLang="zh-CN" dirty="0"/>
          </a:p>
          <a:p>
            <a:pPr lvl="1"/>
            <a:r>
              <a:rPr lang="zh-CN" altLang="en-US" dirty="0"/>
              <a:t>年波动率</a:t>
            </a:r>
            <a:r>
              <a:rPr lang="el-GR" altLang="zh-CN" i="1" dirty="0">
                <a:cs typeface="Times New Roman" panose="02020603050405020304" pitchFamily="18" charset="0"/>
              </a:rPr>
              <a:t>σ</a:t>
            </a:r>
            <a:r>
              <a:rPr lang="en-US" altLang="zh-CN" dirty="0"/>
              <a:t>=</a:t>
            </a:r>
            <a:r>
              <a:rPr lang="zh-CN" altLang="en-US" dirty="0"/>
              <a:t>日回报率波动标准差*</a:t>
            </a:r>
            <a:r>
              <a:rPr lang="en-US" altLang="zh-CN" dirty="0"/>
              <a:t>(</a:t>
            </a:r>
            <a:r>
              <a:rPr lang="zh-CN" altLang="en-US" dirty="0"/>
              <a:t>一年内交易日天数</a:t>
            </a:r>
            <a:r>
              <a:rPr lang="en-US" altLang="zh-CN" dirty="0"/>
              <a:t>)</a:t>
            </a:r>
            <a:r>
              <a:rPr lang="en-US" altLang="zh-CN" baseline="30000" dirty="0"/>
              <a:t>0.5</a:t>
            </a:r>
            <a:endParaRPr lang="zh-CN" altLang="en-US" baseline="30000" dirty="0"/>
          </a:p>
        </p:txBody>
      </p:sp>
      <p:sp>
        <p:nvSpPr>
          <p:cNvPr id="4" name="灯片编号占位符 3">
            <a:extLst>
              <a:ext uri="{FF2B5EF4-FFF2-40B4-BE49-F238E27FC236}">
                <a16:creationId xmlns:a16="http://schemas.microsoft.com/office/drawing/2014/main" id="{0D0800B3-1E1F-43CD-9BBB-78041C4CA6B8}"/>
              </a:ext>
            </a:extLst>
          </p:cNvPr>
          <p:cNvSpPr>
            <a:spLocks noGrp="1"/>
          </p:cNvSpPr>
          <p:nvPr>
            <p:ph type="sldNum" sz="quarter" idx="12"/>
          </p:nvPr>
        </p:nvSpPr>
        <p:spPr/>
        <p:txBody>
          <a:bodyPr/>
          <a:lstStyle/>
          <a:p>
            <a:pPr>
              <a:defRPr/>
            </a:pPr>
            <a:fld id="{DF4C29A2-310B-4614-9E82-82EDFD340A49}" type="slidenum">
              <a:rPr lang="zh-CN" altLang="en-US" smtClean="0"/>
              <a:pPr>
                <a:defRPr/>
              </a:pPr>
              <a:t>12</a:t>
            </a:fld>
            <a:endParaRPr lang="zh-CN" altLang="en-US"/>
          </a:p>
        </p:txBody>
      </p:sp>
      <p:pic>
        <p:nvPicPr>
          <p:cNvPr id="5" name="图片 4">
            <a:extLst>
              <a:ext uri="{FF2B5EF4-FFF2-40B4-BE49-F238E27FC236}">
                <a16:creationId xmlns:a16="http://schemas.microsoft.com/office/drawing/2014/main" id="{AD373231-1C6C-4C8E-AC46-0CFCB00A64C2}"/>
              </a:ext>
            </a:extLst>
          </p:cNvPr>
          <p:cNvPicPr>
            <a:picLocks noChangeAspect="1"/>
          </p:cNvPicPr>
          <p:nvPr/>
        </p:nvPicPr>
        <p:blipFill>
          <a:blip r:embed="rId2"/>
          <a:stretch>
            <a:fillRect/>
          </a:stretch>
        </p:blipFill>
        <p:spPr>
          <a:xfrm>
            <a:off x="1848437" y="3717032"/>
            <a:ext cx="5447126" cy="416771"/>
          </a:xfrm>
          <a:prstGeom prst="rect">
            <a:avLst/>
          </a:prstGeom>
        </p:spPr>
      </p:pic>
      <p:pic>
        <p:nvPicPr>
          <p:cNvPr id="6" name="图片 5">
            <a:extLst>
              <a:ext uri="{FF2B5EF4-FFF2-40B4-BE49-F238E27FC236}">
                <a16:creationId xmlns:a16="http://schemas.microsoft.com/office/drawing/2014/main" id="{DF4563F1-97FF-4F4B-BCD1-9A8966393A2B}"/>
              </a:ext>
            </a:extLst>
          </p:cNvPr>
          <p:cNvPicPr>
            <a:picLocks noChangeAspect="1"/>
          </p:cNvPicPr>
          <p:nvPr/>
        </p:nvPicPr>
        <p:blipFill>
          <a:blip r:embed="rId3"/>
          <a:stretch>
            <a:fillRect/>
          </a:stretch>
        </p:blipFill>
        <p:spPr>
          <a:xfrm>
            <a:off x="3213083" y="4509120"/>
            <a:ext cx="2717834" cy="345783"/>
          </a:xfrm>
          <a:prstGeom prst="rect">
            <a:avLst/>
          </a:prstGeom>
        </p:spPr>
      </p:pic>
      <p:pic>
        <p:nvPicPr>
          <p:cNvPr id="7" name="图片 6">
            <a:extLst>
              <a:ext uri="{FF2B5EF4-FFF2-40B4-BE49-F238E27FC236}">
                <a16:creationId xmlns:a16="http://schemas.microsoft.com/office/drawing/2014/main" id="{CCBF4576-2029-4BE7-8E4A-7E38DACEBA8A}"/>
              </a:ext>
            </a:extLst>
          </p:cNvPr>
          <p:cNvPicPr>
            <a:picLocks noChangeAspect="1"/>
          </p:cNvPicPr>
          <p:nvPr/>
        </p:nvPicPr>
        <p:blipFill>
          <a:blip r:embed="rId4"/>
          <a:stretch>
            <a:fillRect/>
          </a:stretch>
        </p:blipFill>
        <p:spPr>
          <a:xfrm>
            <a:off x="3528178" y="5517232"/>
            <a:ext cx="2087644" cy="373261"/>
          </a:xfrm>
          <a:prstGeom prst="rect">
            <a:avLst/>
          </a:prstGeom>
        </p:spPr>
      </p:pic>
    </p:spTree>
    <p:extLst>
      <p:ext uri="{BB962C8B-B14F-4D97-AF65-F5344CB8AC3E}">
        <p14:creationId xmlns:p14="http://schemas.microsoft.com/office/powerpoint/2010/main" val="108892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387C8D-708F-4CDC-86CC-12659B399FBB}"/>
              </a:ext>
            </a:extLst>
          </p:cNvPr>
          <p:cNvSpPr>
            <a:spLocks noGrp="1"/>
          </p:cNvSpPr>
          <p:nvPr>
            <p:ph type="title"/>
          </p:nvPr>
        </p:nvSpPr>
        <p:spPr/>
        <p:txBody>
          <a:bodyPr/>
          <a:lstStyle/>
          <a:p>
            <a:r>
              <a:rPr lang="en-US" altLang="zh-CN" dirty="0"/>
              <a:t>16.5 </a:t>
            </a:r>
            <a:r>
              <a:rPr lang="zh-CN" altLang="zh-CN" dirty="0"/>
              <a:t>二叉树的现实应用</a:t>
            </a:r>
            <a:br>
              <a:rPr lang="zh-CN" altLang="zh-CN" b="1" dirty="0"/>
            </a:br>
            <a:r>
              <a:rPr lang="zh-CN" altLang="en-US" dirty="0"/>
              <a:t>上证</a:t>
            </a:r>
            <a:r>
              <a:rPr lang="en-US" altLang="zh-CN" dirty="0"/>
              <a:t>50ETF</a:t>
            </a:r>
            <a:r>
              <a:rPr lang="zh-CN" altLang="en-US" dirty="0"/>
              <a:t>买入（认购）期权交易数据（</a:t>
            </a:r>
            <a:r>
              <a:rPr lang="en-US" altLang="zh-CN" dirty="0"/>
              <a:t>2019.4.15</a:t>
            </a:r>
            <a:r>
              <a:rPr lang="zh-CN" altLang="en-US" dirty="0"/>
              <a:t>）</a:t>
            </a:r>
          </a:p>
        </p:txBody>
      </p:sp>
      <p:sp>
        <p:nvSpPr>
          <p:cNvPr id="4" name="灯片编号占位符 3">
            <a:extLst>
              <a:ext uri="{FF2B5EF4-FFF2-40B4-BE49-F238E27FC236}">
                <a16:creationId xmlns:a16="http://schemas.microsoft.com/office/drawing/2014/main" id="{5FBAB7EB-445F-4CF2-B208-C513F4A252F4}"/>
              </a:ext>
            </a:extLst>
          </p:cNvPr>
          <p:cNvSpPr>
            <a:spLocks noGrp="1"/>
          </p:cNvSpPr>
          <p:nvPr>
            <p:ph type="sldNum" sz="quarter" idx="12"/>
          </p:nvPr>
        </p:nvSpPr>
        <p:spPr/>
        <p:txBody>
          <a:bodyPr/>
          <a:lstStyle/>
          <a:p>
            <a:pPr>
              <a:defRPr/>
            </a:pPr>
            <a:fld id="{DF4C29A2-310B-4614-9E82-82EDFD340A49}" type="slidenum">
              <a:rPr lang="zh-CN" altLang="en-US" smtClean="0"/>
              <a:pPr>
                <a:defRPr/>
              </a:pPr>
              <a:t>13</a:t>
            </a:fld>
            <a:endParaRPr lang="zh-CN" altLang="en-US"/>
          </a:p>
        </p:txBody>
      </p:sp>
      <p:pic>
        <p:nvPicPr>
          <p:cNvPr id="5" name="图片 4">
            <a:extLst>
              <a:ext uri="{FF2B5EF4-FFF2-40B4-BE49-F238E27FC236}">
                <a16:creationId xmlns:a16="http://schemas.microsoft.com/office/drawing/2014/main" id="{68CBCC9E-4A4C-4641-9203-FEF4CEC378E1}"/>
              </a:ext>
            </a:extLst>
          </p:cNvPr>
          <p:cNvPicPr>
            <a:picLocks noChangeAspect="1"/>
          </p:cNvPicPr>
          <p:nvPr/>
        </p:nvPicPr>
        <p:blipFill>
          <a:blip r:embed="rId2"/>
          <a:stretch>
            <a:fillRect/>
          </a:stretch>
        </p:blipFill>
        <p:spPr>
          <a:xfrm>
            <a:off x="1243087" y="1216477"/>
            <a:ext cx="7129314" cy="5203418"/>
          </a:xfrm>
          <a:prstGeom prst="rect">
            <a:avLst/>
          </a:prstGeom>
        </p:spPr>
      </p:pic>
    </p:spTree>
    <p:extLst>
      <p:ext uri="{BB962C8B-B14F-4D97-AF65-F5344CB8AC3E}">
        <p14:creationId xmlns:p14="http://schemas.microsoft.com/office/powerpoint/2010/main" val="3264610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364F3C-C6AD-4DAD-B945-595778B7245B}"/>
              </a:ext>
            </a:extLst>
          </p:cNvPr>
          <p:cNvSpPr>
            <a:spLocks noGrp="1"/>
          </p:cNvSpPr>
          <p:nvPr>
            <p:ph type="title"/>
          </p:nvPr>
        </p:nvSpPr>
        <p:spPr/>
        <p:txBody>
          <a:bodyPr/>
          <a:lstStyle/>
          <a:p>
            <a:r>
              <a:rPr lang="en-US" altLang="zh-CN" sz="2000" dirty="0"/>
              <a:t>16.1 </a:t>
            </a:r>
            <a:r>
              <a:rPr lang="zh-CN" altLang="en-US" sz="2000" dirty="0"/>
              <a:t>单期向多期模型的拓展</a:t>
            </a:r>
            <a:br>
              <a:rPr lang="en-US" altLang="zh-CN" dirty="0"/>
            </a:br>
            <a:r>
              <a:rPr lang="zh-CN" altLang="en-US" dirty="0"/>
              <a:t>信息</a:t>
            </a:r>
          </a:p>
        </p:txBody>
      </p:sp>
      <p:sp>
        <p:nvSpPr>
          <p:cNvPr id="3" name="内容占位符 2">
            <a:extLst>
              <a:ext uri="{FF2B5EF4-FFF2-40B4-BE49-F238E27FC236}">
                <a16:creationId xmlns:a16="http://schemas.microsoft.com/office/drawing/2014/main" id="{23FDD84C-9F95-46BA-AD9C-FD33AAE059E3}"/>
              </a:ext>
            </a:extLst>
          </p:cNvPr>
          <p:cNvSpPr>
            <a:spLocks noGrp="1"/>
          </p:cNvSpPr>
          <p:nvPr>
            <p:ph idx="1"/>
          </p:nvPr>
        </p:nvSpPr>
        <p:spPr>
          <a:xfrm>
            <a:off x="928662" y="1090389"/>
            <a:ext cx="7786687" cy="4714875"/>
          </a:xfrm>
        </p:spPr>
        <p:txBody>
          <a:bodyPr/>
          <a:lstStyle/>
          <a:p>
            <a:r>
              <a:rPr lang="zh-CN" altLang="en-US" dirty="0"/>
              <a:t>信息的数学描述</a:t>
            </a:r>
            <a:endParaRPr lang="en-US" altLang="zh-CN" dirty="0"/>
          </a:p>
          <a:p>
            <a:pPr lvl="1"/>
            <a:r>
              <a:rPr lang="zh-CN" altLang="zh-CN" b="1" dirty="0"/>
              <a:t>事件</a:t>
            </a:r>
            <a:r>
              <a:rPr lang="zh-CN" altLang="zh-CN" dirty="0"/>
              <a:t>（</a:t>
            </a:r>
            <a:r>
              <a:rPr lang="en-US" altLang="zh-CN" dirty="0"/>
              <a:t>event</a:t>
            </a:r>
            <a:r>
              <a:rPr lang="zh-CN" altLang="zh-CN" dirty="0"/>
              <a:t>）</a:t>
            </a:r>
            <a:r>
              <a:rPr lang="zh-CN" altLang="en-US" dirty="0"/>
              <a:t>：</a:t>
            </a:r>
            <a:r>
              <a:rPr lang="zh-CN" altLang="zh-CN" dirty="0"/>
              <a:t>由某状态组成的集合</a:t>
            </a:r>
            <a:endParaRPr lang="en-US" altLang="zh-CN" dirty="0"/>
          </a:p>
          <a:p>
            <a:pPr lvl="1"/>
            <a:r>
              <a:rPr lang="zh-CN" altLang="zh-CN" b="1" dirty="0"/>
              <a:t>划分</a:t>
            </a:r>
            <a:r>
              <a:rPr lang="zh-CN" altLang="zh-CN" dirty="0"/>
              <a:t>（</a:t>
            </a:r>
            <a:r>
              <a:rPr lang="en-US" altLang="zh-CN" dirty="0"/>
              <a:t>partition</a:t>
            </a:r>
            <a:r>
              <a:rPr lang="zh-CN" altLang="zh-CN" dirty="0"/>
              <a:t>）</a:t>
            </a:r>
            <a:r>
              <a:rPr lang="zh-CN" altLang="en-US" dirty="0"/>
              <a:t>：</a:t>
            </a:r>
            <a:r>
              <a:rPr lang="zh-CN" altLang="zh-CN" dirty="0"/>
              <a:t>所有事件</a:t>
            </a:r>
            <a:r>
              <a:rPr lang="zh-CN" altLang="en-US" dirty="0"/>
              <a:t>构成的集合</a:t>
            </a:r>
            <a:r>
              <a:rPr lang="en-US" altLang="zh-CN" i="1" dirty="0"/>
              <a:t>F</a:t>
            </a:r>
            <a:r>
              <a:rPr lang="en-US" altLang="zh-CN" dirty="0"/>
              <a:t>——</a:t>
            </a:r>
            <a:r>
              <a:rPr lang="zh-CN" altLang="en-US" dirty="0"/>
              <a:t>事件</a:t>
            </a:r>
            <a:r>
              <a:rPr lang="zh-CN" altLang="zh-CN" dirty="0"/>
              <a:t>之间交集为空，</a:t>
            </a:r>
            <a:r>
              <a:rPr lang="zh-CN" altLang="en-US" dirty="0"/>
              <a:t>所有事件</a:t>
            </a:r>
            <a:r>
              <a:rPr lang="zh-CN" altLang="zh-CN" dirty="0"/>
              <a:t>组成的并集为状态集</a:t>
            </a:r>
            <a:endParaRPr lang="en-US" altLang="zh-CN" dirty="0"/>
          </a:p>
          <a:p>
            <a:pPr lvl="1"/>
            <a:r>
              <a:rPr lang="zh-CN" altLang="zh-CN" b="1" dirty="0"/>
              <a:t>信息过滤</a:t>
            </a:r>
            <a:r>
              <a:rPr lang="zh-CN" altLang="zh-CN" dirty="0"/>
              <a:t>（</a:t>
            </a:r>
            <a:r>
              <a:rPr lang="en-US" altLang="zh-CN" dirty="0"/>
              <a:t>information filtration</a:t>
            </a:r>
            <a:r>
              <a:rPr lang="zh-CN" altLang="zh-CN" dirty="0"/>
              <a:t>）</a:t>
            </a:r>
            <a:r>
              <a:rPr lang="zh-CN" altLang="en-US" dirty="0"/>
              <a:t>：</a:t>
            </a:r>
            <a:r>
              <a:rPr lang="zh-CN" altLang="zh-CN" dirty="0"/>
              <a:t>直观上来讲，信息过滤就是随着时间的推移，划分越来越细，人越来越清楚世界可能处在哪个状态中</a:t>
            </a:r>
            <a:r>
              <a:rPr lang="en-US" altLang="zh-CN" i="1" dirty="0"/>
              <a:t>{F</a:t>
            </a:r>
            <a:r>
              <a:rPr lang="en-US" altLang="zh-CN" i="1" baseline="-25000" dirty="0"/>
              <a:t>t</a:t>
            </a:r>
            <a:r>
              <a:rPr lang="en-US" altLang="zh-CN" i="1" dirty="0"/>
              <a:t>}</a:t>
            </a:r>
          </a:p>
          <a:p>
            <a:pPr lvl="1"/>
            <a:r>
              <a:rPr lang="zh-CN" altLang="zh-CN" b="1" dirty="0"/>
              <a:t>可测</a:t>
            </a:r>
            <a:r>
              <a:rPr lang="zh-CN" altLang="zh-CN" dirty="0"/>
              <a:t>的（</a:t>
            </a:r>
            <a:r>
              <a:rPr lang="en-US" altLang="zh-CN" dirty="0"/>
              <a:t>measurable</a:t>
            </a:r>
            <a:r>
              <a:rPr lang="zh-CN" altLang="zh-CN" dirty="0"/>
              <a:t>）</a:t>
            </a:r>
            <a:r>
              <a:rPr lang="zh-CN" altLang="en-US" dirty="0"/>
              <a:t>：如果一个随机变量对一个划分是可测的，那么</a:t>
            </a:r>
            <a:r>
              <a:rPr lang="zh-CN" altLang="zh-CN" dirty="0"/>
              <a:t>如果两个状态在同一个事件中，这两个状态对应的随机变量取值应该相等</a:t>
            </a:r>
            <a:endParaRPr lang="en-US" altLang="zh-CN" dirty="0"/>
          </a:p>
          <a:p>
            <a:pPr lvl="1"/>
            <a:r>
              <a:rPr lang="zh-CN" altLang="zh-CN" b="1" dirty="0"/>
              <a:t>随机过程</a:t>
            </a:r>
            <a:r>
              <a:rPr lang="zh-CN" altLang="zh-CN" dirty="0"/>
              <a:t>（</a:t>
            </a:r>
            <a:r>
              <a:rPr lang="en-US" altLang="zh-CN" dirty="0"/>
              <a:t>stochastic process</a:t>
            </a:r>
            <a:r>
              <a:rPr lang="zh-CN" altLang="zh-CN" dirty="0"/>
              <a:t>）</a:t>
            </a:r>
            <a:r>
              <a:rPr lang="zh-CN" altLang="en-US" dirty="0"/>
              <a:t>：</a:t>
            </a:r>
            <a:r>
              <a:rPr lang="zh-CN" altLang="zh-CN" dirty="0"/>
              <a:t>按照时间顺序排列起来的一系列随机变量，可以写为</a:t>
            </a:r>
            <a:r>
              <a:rPr lang="en-US" altLang="zh-CN" i="1" dirty="0"/>
              <a:t>{</a:t>
            </a:r>
            <a:r>
              <a:rPr lang="en-US" altLang="zh-CN" i="1" dirty="0" err="1"/>
              <a:t>x</a:t>
            </a:r>
            <a:r>
              <a:rPr lang="en-US" altLang="zh-CN" i="1" baseline="-25000" dirty="0" err="1"/>
              <a:t>t</a:t>
            </a:r>
            <a:r>
              <a:rPr lang="en-US" altLang="zh-CN" i="1" dirty="0"/>
              <a:t> : t=</a:t>
            </a:r>
            <a:r>
              <a:rPr lang="en-US" altLang="zh-CN" dirty="0"/>
              <a:t>0</a:t>
            </a:r>
            <a:r>
              <a:rPr lang="en-US" altLang="zh-CN" i="1" dirty="0"/>
              <a:t>,</a:t>
            </a:r>
            <a:r>
              <a:rPr lang="en-US" altLang="zh-CN" dirty="0"/>
              <a:t>1</a:t>
            </a:r>
            <a:r>
              <a:rPr lang="en-US" altLang="zh-CN" i="1" dirty="0"/>
              <a:t>,...,T}</a:t>
            </a:r>
            <a:endParaRPr lang="en-US" altLang="zh-CN" dirty="0"/>
          </a:p>
          <a:p>
            <a:pPr lvl="1"/>
            <a:r>
              <a:rPr lang="zh-CN" altLang="zh-CN" b="1" dirty="0"/>
              <a:t>适应</a:t>
            </a:r>
            <a:r>
              <a:rPr lang="zh-CN" altLang="zh-CN" dirty="0"/>
              <a:t>（</a:t>
            </a:r>
            <a:r>
              <a:rPr lang="en-US" altLang="zh-CN" dirty="0"/>
              <a:t>adapted</a:t>
            </a:r>
            <a:r>
              <a:rPr lang="zh-CN" altLang="zh-CN" dirty="0"/>
              <a:t>）</a:t>
            </a:r>
            <a:r>
              <a:rPr lang="zh-CN" altLang="en-US" dirty="0"/>
              <a:t>：</a:t>
            </a:r>
            <a:r>
              <a:rPr lang="zh-CN" altLang="zh-CN" dirty="0"/>
              <a:t>如果对任意时刻</a:t>
            </a:r>
            <a:r>
              <a:rPr lang="en-US" altLang="zh-CN" i="1" dirty="0"/>
              <a:t>t</a:t>
            </a:r>
            <a:r>
              <a:rPr lang="zh-CN" altLang="zh-CN" dirty="0"/>
              <a:t>，</a:t>
            </a:r>
            <a:r>
              <a:rPr lang="en-US" altLang="zh-CN" i="1" dirty="0" err="1"/>
              <a:t>x</a:t>
            </a:r>
            <a:r>
              <a:rPr lang="en-US" altLang="zh-CN" i="1" baseline="-25000" dirty="0" err="1"/>
              <a:t>t</a:t>
            </a:r>
            <a:r>
              <a:rPr lang="zh-CN" altLang="zh-CN" dirty="0"/>
              <a:t>都是相对</a:t>
            </a:r>
            <a:r>
              <a:rPr lang="en-US" altLang="zh-CN" i="1" dirty="0"/>
              <a:t>t</a:t>
            </a:r>
            <a:r>
              <a:rPr lang="zh-CN" altLang="zh-CN" dirty="0"/>
              <a:t>时刻的信息结构可测的，就说随机过程</a:t>
            </a:r>
            <a:r>
              <a:rPr lang="en-US" altLang="zh-CN" i="1" dirty="0"/>
              <a:t>{</a:t>
            </a:r>
            <a:r>
              <a:rPr lang="en-US" altLang="zh-CN" i="1" dirty="0" err="1"/>
              <a:t>x</a:t>
            </a:r>
            <a:r>
              <a:rPr lang="en-US" altLang="zh-CN" i="1" baseline="-25000" dirty="0" err="1"/>
              <a:t>t</a:t>
            </a:r>
            <a:r>
              <a:rPr lang="en-US" altLang="zh-CN" i="1" dirty="0"/>
              <a:t> : t=</a:t>
            </a:r>
            <a:r>
              <a:rPr lang="en-US" altLang="zh-CN" dirty="0"/>
              <a:t>0</a:t>
            </a:r>
            <a:r>
              <a:rPr lang="en-US" altLang="zh-CN" i="1" dirty="0"/>
              <a:t>,</a:t>
            </a:r>
            <a:r>
              <a:rPr lang="en-US" altLang="zh-CN" dirty="0"/>
              <a:t>1</a:t>
            </a:r>
            <a:r>
              <a:rPr lang="en-US" altLang="zh-CN" i="1" dirty="0"/>
              <a:t>,...,T}</a:t>
            </a:r>
            <a:r>
              <a:rPr lang="zh-CN" altLang="zh-CN" dirty="0"/>
              <a:t>相对信息过滤是适应的</a:t>
            </a:r>
            <a:endParaRPr lang="en-US" altLang="zh-CN" dirty="0"/>
          </a:p>
          <a:p>
            <a:endParaRPr lang="zh-CN" altLang="en-US" dirty="0"/>
          </a:p>
        </p:txBody>
      </p:sp>
      <p:sp>
        <p:nvSpPr>
          <p:cNvPr id="4" name="灯片编号占位符 3">
            <a:extLst>
              <a:ext uri="{FF2B5EF4-FFF2-40B4-BE49-F238E27FC236}">
                <a16:creationId xmlns:a16="http://schemas.microsoft.com/office/drawing/2014/main" id="{B54ADD1C-28E6-4E4E-8AD3-FEC6669C3EC6}"/>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pic>
        <p:nvPicPr>
          <p:cNvPr id="5" name="图片 4">
            <a:extLst>
              <a:ext uri="{FF2B5EF4-FFF2-40B4-BE49-F238E27FC236}">
                <a16:creationId xmlns:a16="http://schemas.microsoft.com/office/drawing/2014/main" id="{31F8F7B0-63D8-40BE-8324-0179CE68F0DD}"/>
              </a:ext>
            </a:extLst>
          </p:cNvPr>
          <p:cNvPicPr/>
          <p:nvPr/>
        </p:nvPicPr>
        <p:blipFill>
          <a:blip r:embed="rId2"/>
          <a:srcRect/>
          <a:stretch>
            <a:fillRect/>
          </a:stretch>
        </p:blipFill>
        <p:spPr bwMode="auto">
          <a:xfrm>
            <a:off x="1943708" y="4365104"/>
            <a:ext cx="6012668" cy="2490205"/>
          </a:xfrm>
          <a:prstGeom prst="rect">
            <a:avLst/>
          </a:prstGeom>
          <a:noFill/>
          <a:ln w="9525">
            <a:noFill/>
            <a:miter lim="800000"/>
            <a:headEnd/>
            <a:tailEnd/>
          </a:ln>
        </p:spPr>
      </p:pic>
    </p:spTree>
    <p:extLst>
      <p:ext uri="{BB962C8B-B14F-4D97-AF65-F5344CB8AC3E}">
        <p14:creationId xmlns:p14="http://schemas.microsoft.com/office/powerpoint/2010/main" val="267917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364F3C-C6AD-4DAD-B945-595778B7245B}"/>
              </a:ext>
            </a:extLst>
          </p:cNvPr>
          <p:cNvSpPr>
            <a:spLocks noGrp="1"/>
          </p:cNvSpPr>
          <p:nvPr>
            <p:ph type="title"/>
          </p:nvPr>
        </p:nvSpPr>
        <p:spPr/>
        <p:txBody>
          <a:bodyPr/>
          <a:lstStyle/>
          <a:p>
            <a:r>
              <a:rPr lang="en-US" altLang="zh-CN" sz="2000" dirty="0"/>
              <a:t>16.1 </a:t>
            </a:r>
            <a:r>
              <a:rPr lang="zh-CN" altLang="en-US" sz="2000" dirty="0"/>
              <a:t>单期向多期模型的拓展</a:t>
            </a:r>
            <a:br>
              <a:rPr lang="en-US" altLang="zh-CN" dirty="0"/>
            </a:br>
            <a:r>
              <a:rPr lang="zh-CN" altLang="en-US" dirty="0"/>
              <a:t>动态完备</a:t>
            </a:r>
          </a:p>
        </p:txBody>
      </p:sp>
      <p:sp>
        <p:nvSpPr>
          <p:cNvPr id="3" name="内容占位符 2">
            <a:extLst>
              <a:ext uri="{FF2B5EF4-FFF2-40B4-BE49-F238E27FC236}">
                <a16:creationId xmlns:a16="http://schemas.microsoft.com/office/drawing/2014/main" id="{23FDD84C-9F95-46BA-AD9C-FD33AAE059E3}"/>
              </a:ext>
            </a:extLst>
          </p:cNvPr>
          <p:cNvSpPr>
            <a:spLocks noGrp="1"/>
          </p:cNvSpPr>
          <p:nvPr>
            <p:ph idx="1"/>
          </p:nvPr>
        </p:nvSpPr>
        <p:spPr/>
        <p:txBody>
          <a:bodyPr/>
          <a:lstStyle/>
          <a:p>
            <a:endParaRPr lang="en-US" altLang="zh-CN" b="1" dirty="0"/>
          </a:p>
          <a:p>
            <a:r>
              <a:rPr lang="zh-CN" altLang="zh-CN" dirty="0"/>
              <a:t>长存资产（</a:t>
            </a:r>
            <a:r>
              <a:rPr lang="en-US" altLang="zh-CN" dirty="0"/>
              <a:t>long-lived asset</a:t>
            </a:r>
            <a:r>
              <a:rPr lang="zh-CN" altLang="zh-CN" dirty="0"/>
              <a:t>）</a:t>
            </a:r>
            <a:endParaRPr lang="en-US" altLang="zh-CN" dirty="0"/>
          </a:p>
          <a:p>
            <a:pPr lvl="1"/>
            <a:r>
              <a:rPr lang="zh-CN" altLang="zh-CN" dirty="0"/>
              <a:t>直到最终时刻才完成所有支付的资产</a:t>
            </a:r>
            <a:endParaRPr lang="en-US" altLang="zh-CN" dirty="0"/>
          </a:p>
          <a:p>
            <a:pPr lvl="1"/>
            <a:r>
              <a:rPr lang="zh-CN" altLang="zh-CN" dirty="0"/>
              <a:t>无限期的状况下，长存资产定义为不存在时刻</a:t>
            </a:r>
            <a:r>
              <a:rPr lang="en-US" altLang="zh-CN" i="1" dirty="0"/>
              <a:t>t</a:t>
            </a:r>
            <a:r>
              <a:rPr lang="zh-CN" altLang="zh-CN" dirty="0"/>
              <a:t>，使得对所有</a:t>
            </a:r>
            <a:r>
              <a:rPr lang="en-US" altLang="zh-CN" i="1" dirty="0"/>
              <a:t>t'&gt;t</a:t>
            </a:r>
            <a:r>
              <a:rPr lang="zh-CN" altLang="zh-CN" dirty="0"/>
              <a:t>，都有资产支付为</a:t>
            </a:r>
            <a:r>
              <a:rPr lang="en-US" altLang="zh-CN" dirty="0"/>
              <a:t>0</a:t>
            </a:r>
          </a:p>
          <a:p>
            <a:pPr lvl="1"/>
            <a:r>
              <a:rPr lang="zh-CN" altLang="zh-CN" dirty="0"/>
              <a:t>形象地说，长存资产就是不到最后一刻，不完成所有支付的资产</a:t>
            </a:r>
            <a:endParaRPr lang="en-US" altLang="zh-CN" dirty="0"/>
          </a:p>
          <a:p>
            <a:r>
              <a:rPr lang="zh-CN" altLang="zh-CN" dirty="0"/>
              <a:t>如果长存资产的数目不低于事件树中各个结点引出的直接后继结点数量的最大值，那么市场就是完备的</a:t>
            </a:r>
            <a:endParaRPr lang="zh-CN" altLang="en-US" dirty="0"/>
          </a:p>
        </p:txBody>
      </p:sp>
      <p:sp>
        <p:nvSpPr>
          <p:cNvPr id="4" name="灯片编号占位符 3">
            <a:extLst>
              <a:ext uri="{FF2B5EF4-FFF2-40B4-BE49-F238E27FC236}">
                <a16:creationId xmlns:a16="http://schemas.microsoft.com/office/drawing/2014/main" id="{B54ADD1C-28E6-4E4E-8AD3-FEC6669C3EC6}"/>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spTree>
    <p:extLst>
      <p:ext uri="{BB962C8B-B14F-4D97-AF65-F5344CB8AC3E}">
        <p14:creationId xmlns:p14="http://schemas.microsoft.com/office/powerpoint/2010/main" val="2044611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364F3C-C6AD-4DAD-B945-595778B7245B}"/>
              </a:ext>
            </a:extLst>
          </p:cNvPr>
          <p:cNvSpPr>
            <a:spLocks noGrp="1"/>
          </p:cNvSpPr>
          <p:nvPr>
            <p:ph type="title"/>
          </p:nvPr>
        </p:nvSpPr>
        <p:spPr/>
        <p:txBody>
          <a:bodyPr/>
          <a:lstStyle/>
          <a:p>
            <a:r>
              <a:rPr lang="en-US" altLang="zh-CN" sz="2000" dirty="0"/>
              <a:t>16.1 </a:t>
            </a:r>
            <a:r>
              <a:rPr lang="zh-CN" altLang="en-US" sz="2000" dirty="0"/>
              <a:t>单期向多期模型的拓展</a:t>
            </a:r>
            <a:br>
              <a:rPr lang="en-US" altLang="zh-CN" dirty="0"/>
            </a:br>
            <a:r>
              <a:rPr lang="zh-CN" altLang="zh-CN" dirty="0"/>
              <a:t>多期二叉树模型</a:t>
            </a:r>
            <a:r>
              <a:rPr lang="en-US" altLang="zh-CN" dirty="0"/>
              <a:t>1</a:t>
            </a:r>
            <a:r>
              <a:rPr lang="zh-CN" altLang="en-US" dirty="0"/>
              <a:t>：维度的诅咒</a:t>
            </a:r>
          </a:p>
        </p:txBody>
      </p:sp>
      <p:sp>
        <p:nvSpPr>
          <p:cNvPr id="3" name="内容占位符 2">
            <a:extLst>
              <a:ext uri="{FF2B5EF4-FFF2-40B4-BE49-F238E27FC236}">
                <a16:creationId xmlns:a16="http://schemas.microsoft.com/office/drawing/2014/main" id="{23FDD84C-9F95-46BA-AD9C-FD33AAE059E3}"/>
              </a:ext>
            </a:extLst>
          </p:cNvPr>
          <p:cNvSpPr>
            <a:spLocks noGrp="1"/>
          </p:cNvSpPr>
          <p:nvPr>
            <p:ph idx="1"/>
          </p:nvPr>
        </p:nvSpPr>
        <p:spPr/>
        <p:txBody>
          <a:bodyPr/>
          <a:lstStyle/>
          <a:p>
            <a:r>
              <a:rPr lang="zh-CN" altLang="zh-CN" b="1" dirty="0"/>
              <a:t>维度的诅咒</a:t>
            </a:r>
            <a:r>
              <a:rPr lang="zh-CN" altLang="zh-CN" dirty="0"/>
              <a:t>（</a:t>
            </a:r>
            <a:r>
              <a:rPr lang="en-US" altLang="zh-CN" dirty="0"/>
              <a:t>curse of dimensionality</a:t>
            </a:r>
            <a:r>
              <a:rPr lang="zh-CN" altLang="zh-CN" dirty="0"/>
              <a:t>）</a:t>
            </a:r>
            <a:r>
              <a:rPr lang="zh-CN" altLang="en-US" dirty="0"/>
              <a:t>：</a:t>
            </a:r>
            <a:r>
              <a:rPr lang="zh-CN" altLang="zh-CN" dirty="0"/>
              <a:t>随着期数的增加，节点数目呈指数型增加</a:t>
            </a:r>
            <a:endParaRPr lang="en-US" altLang="zh-CN" dirty="0"/>
          </a:p>
          <a:p>
            <a:r>
              <a:rPr lang="zh-CN" altLang="en-US" dirty="0"/>
              <a:t>北京队与辽宁队三场比赛的可能结果（</a:t>
            </a:r>
            <a:r>
              <a:rPr lang="en-US" altLang="zh-CN" dirty="0"/>
              <a:t>W</a:t>
            </a:r>
            <a:r>
              <a:rPr lang="zh-CN" altLang="en-US" dirty="0"/>
              <a:t>代表北京胜，</a:t>
            </a:r>
            <a:r>
              <a:rPr lang="en-US" altLang="zh-CN" dirty="0"/>
              <a:t>L</a:t>
            </a:r>
            <a:r>
              <a:rPr lang="zh-CN" altLang="en-US" dirty="0"/>
              <a:t>代表北京负）</a:t>
            </a:r>
            <a:endParaRPr lang="en-US" altLang="zh-CN" dirty="0"/>
          </a:p>
          <a:p>
            <a:endParaRPr lang="en-US" altLang="zh-CN" b="1" dirty="0"/>
          </a:p>
        </p:txBody>
      </p:sp>
      <p:sp>
        <p:nvSpPr>
          <p:cNvPr id="4" name="灯片编号占位符 3">
            <a:extLst>
              <a:ext uri="{FF2B5EF4-FFF2-40B4-BE49-F238E27FC236}">
                <a16:creationId xmlns:a16="http://schemas.microsoft.com/office/drawing/2014/main" id="{B54ADD1C-28E6-4E4E-8AD3-FEC6669C3EC6}"/>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5" name="图片 4">
            <a:extLst>
              <a:ext uri="{FF2B5EF4-FFF2-40B4-BE49-F238E27FC236}">
                <a16:creationId xmlns:a16="http://schemas.microsoft.com/office/drawing/2014/main" id="{448631F3-7080-4E00-AB11-0DE9DAF8D4AE}"/>
              </a:ext>
            </a:extLst>
          </p:cNvPr>
          <p:cNvPicPr>
            <a:picLocks noChangeAspect="1"/>
          </p:cNvPicPr>
          <p:nvPr/>
        </p:nvPicPr>
        <p:blipFill>
          <a:blip r:embed="rId2"/>
          <a:srcRect/>
          <a:stretch>
            <a:fillRect/>
          </a:stretch>
        </p:blipFill>
        <p:spPr bwMode="auto">
          <a:xfrm>
            <a:off x="2323943" y="2575683"/>
            <a:ext cx="4496114" cy="3661629"/>
          </a:xfrm>
          <a:prstGeom prst="rect">
            <a:avLst/>
          </a:prstGeom>
          <a:noFill/>
          <a:ln w="9525">
            <a:noFill/>
            <a:miter lim="800000"/>
            <a:headEnd/>
            <a:tailEnd/>
          </a:ln>
        </p:spPr>
      </p:pic>
    </p:spTree>
    <p:extLst>
      <p:ext uri="{BB962C8B-B14F-4D97-AF65-F5344CB8AC3E}">
        <p14:creationId xmlns:p14="http://schemas.microsoft.com/office/powerpoint/2010/main" val="2352521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364F3C-C6AD-4DAD-B945-595778B7245B}"/>
              </a:ext>
            </a:extLst>
          </p:cNvPr>
          <p:cNvSpPr>
            <a:spLocks noGrp="1"/>
          </p:cNvSpPr>
          <p:nvPr>
            <p:ph type="title"/>
          </p:nvPr>
        </p:nvSpPr>
        <p:spPr/>
        <p:txBody>
          <a:bodyPr/>
          <a:lstStyle/>
          <a:p>
            <a:r>
              <a:rPr lang="en-US" altLang="zh-CN" sz="2000" dirty="0"/>
              <a:t>16.1 </a:t>
            </a:r>
            <a:r>
              <a:rPr lang="zh-CN" altLang="en-US" sz="2000" dirty="0"/>
              <a:t>单期向多期模型的拓展</a:t>
            </a:r>
            <a:br>
              <a:rPr lang="en-US" altLang="zh-CN" dirty="0"/>
            </a:br>
            <a:r>
              <a:rPr lang="zh-CN" altLang="zh-CN" dirty="0"/>
              <a:t>多期二叉树模型</a:t>
            </a:r>
            <a:r>
              <a:rPr lang="en-US" altLang="zh-CN" dirty="0"/>
              <a:t>2</a:t>
            </a:r>
            <a:r>
              <a:rPr lang="zh-CN" altLang="en-US" dirty="0"/>
              <a:t>：</a:t>
            </a:r>
            <a:r>
              <a:rPr lang="zh-CN" altLang="zh-CN" dirty="0"/>
              <a:t>合并二叉树</a:t>
            </a:r>
            <a:endParaRPr lang="zh-CN" altLang="en-US" dirty="0"/>
          </a:p>
        </p:txBody>
      </p:sp>
      <p:sp>
        <p:nvSpPr>
          <p:cNvPr id="3" name="内容占位符 2">
            <a:extLst>
              <a:ext uri="{FF2B5EF4-FFF2-40B4-BE49-F238E27FC236}">
                <a16:creationId xmlns:a16="http://schemas.microsoft.com/office/drawing/2014/main" id="{23FDD84C-9F95-46BA-AD9C-FD33AAE059E3}"/>
              </a:ext>
            </a:extLst>
          </p:cNvPr>
          <p:cNvSpPr>
            <a:spLocks noGrp="1"/>
          </p:cNvSpPr>
          <p:nvPr>
            <p:ph idx="1"/>
          </p:nvPr>
        </p:nvSpPr>
        <p:spPr/>
        <p:txBody>
          <a:bodyPr/>
          <a:lstStyle/>
          <a:p>
            <a:r>
              <a:rPr lang="zh-CN" altLang="en-US" dirty="0"/>
              <a:t>如果不在乎北京队胜负的场次顺序，可以</a:t>
            </a:r>
            <a:r>
              <a:rPr lang="zh-CN" altLang="zh-CN" dirty="0"/>
              <a:t>将取胜场数相同的节点合并</a:t>
            </a:r>
            <a:r>
              <a:rPr lang="zh-CN" altLang="en-US" dirty="0"/>
              <a:t>，形成复杂度大大降低的合并二叉树（</a:t>
            </a:r>
            <a:r>
              <a:rPr lang="zh-CN" altLang="zh-CN" dirty="0"/>
              <a:t>又叫做二叉树网格</a:t>
            </a:r>
            <a:r>
              <a:rPr lang="zh-CN" altLang="en-US" dirty="0"/>
              <a:t>）</a:t>
            </a:r>
            <a:endParaRPr lang="en-US" altLang="zh-CN" dirty="0"/>
          </a:p>
          <a:p>
            <a:endParaRPr lang="en-US" altLang="zh-CN" b="1" dirty="0"/>
          </a:p>
          <a:p>
            <a:endParaRPr lang="en-US" altLang="zh-CN" b="1" dirty="0"/>
          </a:p>
          <a:p>
            <a:endParaRPr lang="en-US" altLang="zh-CN" b="1" dirty="0"/>
          </a:p>
          <a:p>
            <a:endParaRPr lang="en-US" altLang="zh-CN" b="1" dirty="0"/>
          </a:p>
          <a:p>
            <a:endParaRPr lang="en-US" altLang="zh-CN" b="1" dirty="0"/>
          </a:p>
          <a:p>
            <a:endParaRPr lang="en-US" altLang="zh-CN" b="1" dirty="0"/>
          </a:p>
          <a:p>
            <a:endParaRPr lang="en-US" altLang="zh-CN" b="1" dirty="0"/>
          </a:p>
          <a:p>
            <a:r>
              <a:rPr lang="zh-CN" altLang="en-US" dirty="0"/>
              <a:t>注意，路径依赖的资产（比如</a:t>
            </a:r>
            <a:r>
              <a:rPr lang="zh-CN" altLang="zh-CN" dirty="0"/>
              <a:t>亚式期权</a:t>
            </a:r>
            <a:r>
              <a:rPr lang="zh-CN" altLang="en-US" dirty="0"/>
              <a:t>）不能用合并二叉树</a:t>
            </a:r>
            <a:endParaRPr lang="en-US" altLang="zh-CN" dirty="0"/>
          </a:p>
        </p:txBody>
      </p:sp>
      <p:sp>
        <p:nvSpPr>
          <p:cNvPr id="4" name="灯片编号占位符 3">
            <a:extLst>
              <a:ext uri="{FF2B5EF4-FFF2-40B4-BE49-F238E27FC236}">
                <a16:creationId xmlns:a16="http://schemas.microsoft.com/office/drawing/2014/main" id="{B54ADD1C-28E6-4E4E-8AD3-FEC6669C3EC6}"/>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pic>
        <p:nvPicPr>
          <p:cNvPr id="6" name="图片 5">
            <a:extLst>
              <a:ext uri="{FF2B5EF4-FFF2-40B4-BE49-F238E27FC236}">
                <a16:creationId xmlns:a16="http://schemas.microsoft.com/office/drawing/2014/main" id="{BD0E2149-E092-4DBD-90C2-95F322DE10AF}"/>
              </a:ext>
            </a:extLst>
          </p:cNvPr>
          <p:cNvPicPr>
            <a:picLocks noChangeAspect="1"/>
          </p:cNvPicPr>
          <p:nvPr/>
        </p:nvPicPr>
        <p:blipFill>
          <a:blip r:embed="rId2"/>
          <a:srcRect/>
          <a:stretch>
            <a:fillRect/>
          </a:stretch>
        </p:blipFill>
        <p:spPr bwMode="auto">
          <a:xfrm>
            <a:off x="2792233" y="1916832"/>
            <a:ext cx="4059543" cy="3744416"/>
          </a:xfrm>
          <a:prstGeom prst="rect">
            <a:avLst/>
          </a:prstGeom>
          <a:noFill/>
          <a:ln w="9525">
            <a:noFill/>
            <a:miter lim="800000"/>
            <a:headEnd/>
            <a:tailEnd/>
          </a:ln>
        </p:spPr>
      </p:pic>
    </p:spTree>
    <p:extLst>
      <p:ext uri="{BB962C8B-B14F-4D97-AF65-F5344CB8AC3E}">
        <p14:creationId xmlns:p14="http://schemas.microsoft.com/office/powerpoint/2010/main" val="2809817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364F3C-C6AD-4DAD-B945-595778B7245B}"/>
              </a:ext>
            </a:extLst>
          </p:cNvPr>
          <p:cNvSpPr>
            <a:spLocks noGrp="1"/>
          </p:cNvSpPr>
          <p:nvPr>
            <p:ph type="title"/>
          </p:nvPr>
        </p:nvSpPr>
        <p:spPr/>
        <p:txBody>
          <a:bodyPr/>
          <a:lstStyle/>
          <a:p>
            <a:br>
              <a:rPr lang="en-US" altLang="zh-CN" dirty="0"/>
            </a:br>
            <a:r>
              <a:rPr lang="en-US" altLang="zh-CN" dirty="0"/>
              <a:t>16.2 </a:t>
            </a:r>
            <a:r>
              <a:rPr lang="zh-CN" altLang="zh-CN" dirty="0"/>
              <a:t>叠期望定律</a:t>
            </a:r>
            <a:endParaRPr lang="zh-CN" altLang="en-US" dirty="0"/>
          </a:p>
        </p:txBody>
      </p:sp>
      <p:sp>
        <p:nvSpPr>
          <p:cNvPr id="3" name="内容占位符 2">
            <a:extLst>
              <a:ext uri="{FF2B5EF4-FFF2-40B4-BE49-F238E27FC236}">
                <a16:creationId xmlns:a16="http://schemas.microsoft.com/office/drawing/2014/main" id="{23FDD84C-9F95-46BA-AD9C-FD33AAE059E3}"/>
              </a:ext>
            </a:extLst>
          </p:cNvPr>
          <p:cNvSpPr>
            <a:spLocks noGrp="1"/>
          </p:cNvSpPr>
          <p:nvPr>
            <p:ph idx="1"/>
          </p:nvPr>
        </p:nvSpPr>
        <p:spPr>
          <a:xfrm>
            <a:off x="900113" y="1196752"/>
            <a:ext cx="7786687" cy="4714875"/>
          </a:xfrm>
        </p:spPr>
        <p:txBody>
          <a:bodyPr/>
          <a:lstStyle/>
          <a:p>
            <a:r>
              <a:rPr lang="zh-CN" altLang="en-US" dirty="0"/>
              <a:t>对随机变量的期望一定是基于特定时刻</a:t>
            </a:r>
            <a:r>
              <a:rPr lang="en-US" altLang="zh-CN" i="1" dirty="0"/>
              <a:t>t</a:t>
            </a:r>
            <a:r>
              <a:rPr lang="zh-CN" altLang="en-US" dirty="0"/>
              <a:t>的信息集（划分）</a:t>
            </a:r>
            <a:r>
              <a:rPr lang="en-US" altLang="zh-CN" i="1" dirty="0"/>
              <a:t>F</a:t>
            </a:r>
            <a:r>
              <a:rPr lang="en-US" altLang="zh-CN" i="1" baseline="-25000" dirty="0"/>
              <a:t>t</a:t>
            </a:r>
            <a:r>
              <a:rPr lang="zh-CN" altLang="en-US" dirty="0"/>
              <a:t>的</a:t>
            </a:r>
            <a:endParaRPr lang="en-US" altLang="zh-CN" dirty="0"/>
          </a:p>
          <a:p>
            <a:pPr lvl="1"/>
            <a:endParaRPr lang="en-US" altLang="zh-CN" dirty="0"/>
          </a:p>
          <a:p>
            <a:r>
              <a:rPr lang="zh-CN" altLang="zh-CN" dirty="0"/>
              <a:t>叠期望定律（</a:t>
            </a:r>
            <a:r>
              <a:rPr lang="en-US" altLang="zh-CN" dirty="0"/>
              <a:t>Law of iterated expectation</a:t>
            </a:r>
            <a:r>
              <a:rPr lang="zh-CN" altLang="zh-CN" dirty="0"/>
              <a:t>）</a:t>
            </a:r>
            <a:endParaRPr lang="en-US" altLang="zh-CN" dirty="0"/>
          </a:p>
        </p:txBody>
      </p:sp>
      <p:sp>
        <p:nvSpPr>
          <p:cNvPr id="4" name="灯片编号占位符 3">
            <a:extLst>
              <a:ext uri="{FF2B5EF4-FFF2-40B4-BE49-F238E27FC236}">
                <a16:creationId xmlns:a16="http://schemas.microsoft.com/office/drawing/2014/main" id="{B54ADD1C-28E6-4E4E-8AD3-FEC6669C3EC6}"/>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pic>
        <p:nvPicPr>
          <p:cNvPr id="5" name="图片 4">
            <a:extLst>
              <a:ext uri="{FF2B5EF4-FFF2-40B4-BE49-F238E27FC236}">
                <a16:creationId xmlns:a16="http://schemas.microsoft.com/office/drawing/2014/main" id="{1DA13EEA-E99E-4B0E-B1C6-68E1E5F39158}"/>
              </a:ext>
            </a:extLst>
          </p:cNvPr>
          <p:cNvPicPr>
            <a:picLocks noChangeAspect="1"/>
          </p:cNvPicPr>
          <p:nvPr/>
        </p:nvPicPr>
        <p:blipFill>
          <a:blip r:embed="rId2"/>
          <a:stretch>
            <a:fillRect/>
          </a:stretch>
        </p:blipFill>
        <p:spPr>
          <a:xfrm>
            <a:off x="3842126" y="1628800"/>
            <a:ext cx="1459748" cy="373262"/>
          </a:xfrm>
          <a:prstGeom prst="rect">
            <a:avLst/>
          </a:prstGeom>
        </p:spPr>
      </p:pic>
      <p:pic>
        <p:nvPicPr>
          <p:cNvPr id="7" name="图片 6">
            <a:extLst>
              <a:ext uri="{FF2B5EF4-FFF2-40B4-BE49-F238E27FC236}">
                <a16:creationId xmlns:a16="http://schemas.microsoft.com/office/drawing/2014/main" id="{BCBAA9E9-A43A-48C6-8054-033FAFDD1F21}"/>
              </a:ext>
            </a:extLst>
          </p:cNvPr>
          <p:cNvPicPr>
            <a:picLocks noChangeAspect="1"/>
          </p:cNvPicPr>
          <p:nvPr/>
        </p:nvPicPr>
        <p:blipFill>
          <a:blip r:embed="rId3"/>
          <a:stretch>
            <a:fillRect/>
          </a:stretch>
        </p:blipFill>
        <p:spPr>
          <a:xfrm>
            <a:off x="3713797" y="2363137"/>
            <a:ext cx="1716406" cy="345783"/>
          </a:xfrm>
          <a:prstGeom prst="rect">
            <a:avLst/>
          </a:prstGeom>
        </p:spPr>
      </p:pic>
      <p:pic>
        <p:nvPicPr>
          <p:cNvPr id="8" name="图片 7">
            <a:extLst>
              <a:ext uri="{FF2B5EF4-FFF2-40B4-BE49-F238E27FC236}">
                <a16:creationId xmlns:a16="http://schemas.microsoft.com/office/drawing/2014/main" id="{B5C5FE3F-2451-44DB-ACB9-4EDA8F1642F7}"/>
              </a:ext>
            </a:extLst>
          </p:cNvPr>
          <p:cNvPicPr/>
          <p:nvPr/>
        </p:nvPicPr>
        <p:blipFill>
          <a:blip r:embed="rId4"/>
          <a:srcRect/>
          <a:stretch>
            <a:fillRect/>
          </a:stretch>
        </p:blipFill>
        <p:spPr bwMode="auto">
          <a:xfrm>
            <a:off x="2123728" y="2708920"/>
            <a:ext cx="4896544" cy="4005064"/>
          </a:xfrm>
          <a:prstGeom prst="rect">
            <a:avLst/>
          </a:prstGeom>
          <a:noFill/>
          <a:ln w="9525">
            <a:noFill/>
            <a:miter lim="800000"/>
            <a:headEnd/>
            <a:tailEnd/>
          </a:ln>
        </p:spPr>
      </p:pic>
    </p:spTree>
    <p:extLst>
      <p:ext uri="{BB962C8B-B14F-4D97-AF65-F5344CB8AC3E}">
        <p14:creationId xmlns:p14="http://schemas.microsoft.com/office/powerpoint/2010/main" val="2684218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38067-C7BD-482C-9897-E876F58CC51D}"/>
              </a:ext>
            </a:extLst>
          </p:cNvPr>
          <p:cNvSpPr>
            <a:spLocks noGrp="1"/>
          </p:cNvSpPr>
          <p:nvPr>
            <p:ph type="title"/>
          </p:nvPr>
        </p:nvSpPr>
        <p:spPr/>
        <p:txBody>
          <a:bodyPr/>
          <a:lstStyle/>
          <a:p>
            <a:r>
              <a:rPr lang="en-US" altLang="zh-CN" sz="2000" dirty="0"/>
              <a:t>16.3 </a:t>
            </a:r>
            <a:r>
              <a:rPr lang="zh-CN" altLang="zh-CN" sz="2000" dirty="0"/>
              <a:t>衍生品定价的两期二叉树模型</a:t>
            </a:r>
            <a:br>
              <a:rPr lang="zh-CN" altLang="zh-CN" b="1" dirty="0"/>
            </a:br>
            <a:r>
              <a:rPr lang="zh-CN" altLang="zh-CN" dirty="0"/>
              <a:t>两期二叉树下的衍生品定价</a:t>
            </a:r>
            <a:endParaRPr lang="zh-CN" altLang="en-US" dirty="0"/>
          </a:p>
        </p:txBody>
      </p:sp>
      <p:sp>
        <p:nvSpPr>
          <p:cNvPr id="3" name="内容占位符 2">
            <a:extLst>
              <a:ext uri="{FF2B5EF4-FFF2-40B4-BE49-F238E27FC236}">
                <a16:creationId xmlns:a16="http://schemas.microsoft.com/office/drawing/2014/main" id="{0F9AED62-79B5-4E7D-B463-E20E8829B68F}"/>
              </a:ext>
            </a:extLst>
          </p:cNvPr>
          <p:cNvSpPr>
            <a:spLocks noGrp="1"/>
          </p:cNvSpPr>
          <p:nvPr>
            <p:ph idx="1"/>
          </p:nvPr>
        </p:nvSpPr>
        <p:spPr/>
        <p:txBody>
          <a:bodyPr/>
          <a:lstStyle/>
          <a:p>
            <a:r>
              <a:rPr lang="zh-CN" altLang="zh-CN" dirty="0"/>
              <a:t>两期</a:t>
            </a:r>
            <a:r>
              <a:rPr lang="zh-CN" altLang="en-US" dirty="0"/>
              <a:t>模型</a:t>
            </a:r>
            <a:endParaRPr lang="en-US" altLang="zh-CN" dirty="0"/>
          </a:p>
          <a:p>
            <a:pPr lvl="1"/>
            <a:r>
              <a:rPr lang="zh-CN" altLang="zh-CN" dirty="0"/>
              <a:t>每</a:t>
            </a:r>
            <a:r>
              <a:rPr lang="zh-CN" altLang="en-US" dirty="0"/>
              <a:t>期</a:t>
            </a:r>
            <a:r>
              <a:rPr lang="zh-CN" altLang="zh-CN" dirty="0"/>
              <a:t>，股价都有变成原来的</a:t>
            </a:r>
            <a:r>
              <a:rPr lang="en-US" altLang="zh-CN" i="1" dirty="0"/>
              <a:t>u</a:t>
            </a:r>
            <a:r>
              <a:rPr lang="zh-CN" altLang="zh-CN" dirty="0"/>
              <a:t>倍或</a:t>
            </a:r>
            <a:r>
              <a:rPr lang="en-US" altLang="zh-CN" i="1" dirty="0"/>
              <a:t>d</a:t>
            </a:r>
            <a:r>
              <a:rPr lang="zh-CN" altLang="zh-CN" dirty="0"/>
              <a:t>倍的可能</a:t>
            </a:r>
            <a:endParaRPr lang="en-US" altLang="zh-CN" dirty="0"/>
          </a:p>
          <a:p>
            <a:pPr lvl="1"/>
            <a:r>
              <a:rPr lang="zh-CN" altLang="zh-CN" dirty="0"/>
              <a:t>每期，无风险资产的总回报都是</a:t>
            </a:r>
            <a:r>
              <a:rPr lang="en-US" altLang="zh-CN" i="1" dirty="0" err="1"/>
              <a:t>e</a:t>
            </a:r>
            <a:r>
              <a:rPr lang="en-US" altLang="zh-CN" i="1" baseline="30000" dirty="0" err="1"/>
              <a:t>r</a:t>
            </a:r>
            <a:endParaRPr lang="en-US" altLang="zh-CN" dirty="0"/>
          </a:p>
          <a:p>
            <a:r>
              <a:rPr lang="zh-CN" altLang="en-US" dirty="0"/>
              <a:t>由于存在股票和无风险资产两种长存资产，市场是动态完备的</a:t>
            </a:r>
          </a:p>
        </p:txBody>
      </p:sp>
      <p:sp>
        <p:nvSpPr>
          <p:cNvPr id="4" name="灯片编号占位符 3">
            <a:extLst>
              <a:ext uri="{FF2B5EF4-FFF2-40B4-BE49-F238E27FC236}">
                <a16:creationId xmlns:a16="http://schemas.microsoft.com/office/drawing/2014/main" id="{3553CAD3-F4A2-4F6A-A559-254D52F4DBDF}"/>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pic>
        <p:nvPicPr>
          <p:cNvPr id="5" name="图片 4">
            <a:extLst>
              <a:ext uri="{FF2B5EF4-FFF2-40B4-BE49-F238E27FC236}">
                <a16:creationId xmlns:a16="http://schemas.microsoft.com/office/drawing/2014/main" id="{7E102646-2C2B-4FD6-8ED8-DB91B3E4F6F9}"/>
              </a:ext>
            </a:extLst>
          </p:cNvPr>
          <p:cNvPicPr/>
          <p:nvPr/>
        </p:nvPicPr>
        <p:blipFill>
          <a:blip r:embed="rId2"/>
          <a:srcRect/>
          <a:stretch>
            <a:fillRect/>
          </a:stretch>
        </p:blipFill>
        <p:spPr bwMode="auto">
          <a:xfrm>
            <a:off x="1839382" y="2782099"/>
            <a:ext cx="5465236" cy="3575839"/>
          </a:xfrm>
          <a:prstGeom prst="rect">
            <a:avLst/>
          </a:prstGeom>
          <a:noFill/>
          <a:ln w="9525">
            <a:noFill/>
            <a:miter lim="800000"/>
            <a:headEnd/>
            <a:tailEnd/>
          </a:ln>
        </p:spPr>
      </p:pic>
    </p:spTree>
    <p:extLst>
      <p:ext uri="{BB962C8B-B14F-4D97-AF65-F5344CB8AC3E}">
        <p14:creationId xmlns:p14="http://schemas.microsoft.com/office/powerpoint/2010/main" val="31137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38067-C7BD-482C-9897-E876F58CC51D}"/>
              </a:ext>
            </a:extLst>
          </p:cNvPr>
          <p:cNvSpPr>
            <a:spLocks noGrp="1"/>
          </p:cNvSpPr>
          <p:nvPr>
            <p:ph type="title"/>
          </p:nvPr>
        </p:nvSpPr>
        <p:spPr/>
        <p:txBody>
          <a:bodyPr/>
          <a:lstStyle/>
          <a:p>
            <a:r>
              <a:rPr lang="en-US" altLang="zh-CN" sz="2000" dirty="0"/>
              <a:t>16.3 </a:t>
            </a:r>
            <a:r>
              <a:rPr lang="zh-CN" altLang="zh-CN" sz="2000" dirty="0"/>
              <a:t>衍生品定价的两期二叉树模型</a:t>
            </a:r>
            <a:br>
              <a:rPr lang="zh-CN" altLang="zh-CN" b="1" dirty="0"/>
            </a:br>
            <a:r>
              <a:rPr lang="zh-CN" altLang="zh-CN" dirty="0"/>
              <a:t>两期二叉树下的衍生品定价</a:t>
            </a:r>
            <a:r>
              <a:rPr lang="zh-CN" altLang="en-US" dirty="0"/>
              <a:t>（续）</a:t>
            </a:r>
          </a:p>
        </p:txBody>
      </p:sp>
      <p:sp>
        <p:nvSpPr>
          <p:cNvPr id="3" name="内容占位符 2">
            <a:extLst>
              <a:ext uri="{FF2B5EF4-FFF2-40B4-BE49-F238E27FC236}">
                <a16:creationId xmlns:a16="http://schemas.microsoft.com/office/drawing/2014/main" id="{0F9AED62-79B5-4E7D-B463-E20E8829B68F}"/>
              </a:ext>
            </a:extLst>
          </p:cNvPr>
          <p:cNvSpPr>
            <a:spLocks noGrp="1"/>
          </p:cNvSpPr>
          <p:nvPr>
            <p:ph idx="1"/>
          </p:nvPr>
        </p:nvSpPr>
        <p:spPr/>
        <p:txBody>
          <a:bodyPr/>
          <a:lstStyle/>
          <a:p>
            <a:r>
              <a:rPr lang="zh-CN" altLang="en-US" dirty="0"/>
              <a:t>计算风险中性概率（任选一个节点即可）</a:t>
            </a:r>
            <a:endParaRPr lang="en-US" altLang="zh-CN" dirty="0"/>
          </a:p>
          <a:p>
            <a:endParaRPr lang="en-US" altLang="zh-CN" dirty="0"/>
          </a:p>
          <a:p>
            <a:r>
              <a:rPr lang="en-US" altLang="zh-CN" dirty="0"/>
              <a:t>2</a:t>
            </a:r>
            <a:r>
              <a:rPr lang="zh-CN" altLang="zh-CN" dirty="0"/>
              <a:t>时刻衍生品的支付</a:t>
            </a:r>
            <a:r>
              <a:rPr lang="en-US" altLang="zh-CN" i="1" dirty="0" err="1"/>
              <a:t>C</a:t>
            </a:r>
            <a:r>
              <a:rPr lang="en-US" altLang="zh-CN" i="1" baseline="-25000" dirty="0" err="1"/>
              <a:t>uu</a:t>
            </a:r>
            <a:r>
              <a:rPr lang="zh-CN" altLang="en-US" dirty="0"/>
              <a:t>、</a:t>
            </a:r>
            <a:r>
              <a:rPr lang="en-US" altLang="zh-CN" i="1" dirty="0"/>
              <a:t>C</a:t>
            </a:r>
            <a:r>
              <a:rPr lang="en-US" altLang="zh-CN" i="1" baseline="-25000" dirty="0"/>
              <a:t>ud</a:t>
            </a:r>
            <a:r>
              <a:rPr lang="zh-CN" altLang="en-US" dirty="0"/>
              <a:t>与</a:t>
            </a:r>
            <a:r>
              <a:rPr lang="en-US" altLang="zh-CN" i="1" dirty="0" err="1"/>
              <a:t>C</a:t>
            </a:r>
            <a:r>
              <a:rPr lang="en-US" altLang="zh-CN" i="1" baseline="-25000" dirty="0" err="1"/>
              <a:t>dd</a:t>
            </a:r>
            <a:r>
              <a:rPr lang="zh-CN" altLang="en-US" dirty="0"/>
              <a:t>均</a:t>
            </a:r>
            <a:r>
              <a:rPr lang="zh-CN" altLang="zh-CN" dirty="0"/>
              <a:t>已知</a:t>
            </a:r>
            <a:r>
              <a:rPr lang="zh-CN" altLang="en-US" dirty="0"/>
              <a:t>，</a:t>
            </a:r>
            <a:r>
              <a:rPr lang="zh-CN" altLang="zh-CN" dirty="0"/>
              <a:t>于是可计算</a:t>
            </a:r>
            <a:r>
              <a:rPr lang="en-US" altLang="zh-CN" dirty="0"/>
              <a:t>1</a:t>
            </a:r>
            <a:r>
              <a:rPr lang="zh-CN" altLang="en-US" dirty="0"/>
              <a:t>时刻衍生品价格</a:t>
            </a:r>
            <a:endParaRPr lang="en-US" altLang="zh-CN" dirty="0"/>
          </a:p>
          <a:p>
            <a:endParaRPr lang="en-US" altLang="zh-CN" dirty="0"/>
          </a:p>
          <a:p>
            <a:pPr lvl="1"/>
            <a:endParaRPr lang="en-US" altLang="zh-CN" dirty="0"/>
          </a:p>
          <a:p>
            <a:r>
              <a:rPr lang="zh-CN" altLang="en-US" dirty="0"/>
              <a:t>衍生品</a:t>
            </a:r>
            <a:r>
              <a:rPr lang="en-US" altLang="zh-CN" dirty="0"/>
              <a:t>0</a:t>
            </a:r>
            <a:r>
              <a:rPr lang="zh-CN" altLang="en-US" dirty="0"/>
              <a:t>时刻价格（运用叠期望定理）</a:t>
            </a:r>
            <a:endParaRPr lang="en-US" altLang="zh-CN" dirty="0"/>
          </a:p>
          <a:p>
            <a:endParaRPr lang="en-US" altLang="zh-CN" dirty="0"/>
          </a:p>
          <a:p>
            <a:endParaRPr lang="en-US" altLang="zh-CN" dirty="0"/>
          </a:p>
          <a:p>
            <a:r>
              <a:rPr lang="zh-CN" altLang="zh-CN" dirty="0"/>
              <a:t>二叉树的时期数趋向于无穷（每一时期的长度趋向于无穷小）</a:t>
            </a:r>
            <a:r>
              <a:rPr lang="zh-CN" altLang="en-US" dirty="0"/>
              <a:t>时</a:t>
            </a:r>
            <a:r>
              <a:rPr lang="zh-CN" altLang="zh-CN" dirty="0"/>
              <a:t>，多期二叉树的定价公式会收敛向连续时间下的</a:t>
            </a:r>
            <a:r>
              <a:rPr lang="en-US" altLang="zh-CN" dirty="0"/>
              <a:t>Black-Scholes</a:t>
            </a:r>
            <a:r>
              <a:rPr lang="zh-CN" altLang="zh-CN" dirty="0"/>
              <a:t>期权定价公式</a:t>
            </a:r>
            <a:r>
              <a:rPr lang="zh-CN" altLang="en-US" dirty="0"/>
              <a:t>（附录</a:t>
            </a:r>
            <a:r>
              <a:rPr lang="en-US" altLang="zh-CN" dirty="0"/>
              <a:t>16.A</a:t>
            </a:r>
            <a:r>
              <a:rPr lang="zh-CN" altLang="en-US" dirty="0"/>
              <a:t>）</a:t>
            </a:r>
            <a:endParaRPr lang="en-US" altLang="zh-CN" dirty="0"/>
          </a:p>
        </p:txBody>
      </p:sp>
      <p:sp>
        <p:nvSpPr>
          <p:cNvPr id="4" name="灯片编号占位符 3">
            <a:extLst>
              <a:ext uri="{FF2B5EF4-FFF2-40B4-BE49-F238E27FC236}">
                <a16:creationId xmlns:a16="http://schemas.microsoft.com/office/drawing/2014/main" id="{3553CAD3-F4A2-4F6A-A559-254D52F4DBDF}"/>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pic>
        <p:nvPicPr>
          <p:cNvPr id="6" name="图片 5">
            <a:extLst>
              <a:ext uri="{FF2B5EF4-FFF2-40B4-BE49-F238E27FC236}">
                <a16:creationId xmlns:a16="http://schemas.microsoft.com/office/drawing/2014/main" id="{17223846-9460-4C37-B996-8666621F4EC2}"/>
              </a:ext>
            </a:extLst>
          </p:cNvPr>
          <p:cNvPicPr>
            <a:picLocks noChangeAspect="1"/>
          </p:cNvPicPr>
          <p:nvPr/>
        </p:nvPicPr>
        <p:blipFill>
          <a:blip r:embed="rId2"/>
          <a:stretch>
            <a:fillRect/>
          </a:stretch>
        </p:blipFill>
        <p:spPr>
          <a:xfrm>
            <a:off x="2220822" y="1700808"/>
            <a:ext cx="4702356" cy="673245"/>
          </a:xfrm>
          <a:prstGeom prst="rect">
            <a:avLst/>
          </a:prstGeom>
        </p:spPr>
      </p:pic>
      <p:pic>
        <p:nvPicPr>
          <p:cNvPr id="7" name="图片 6">
            <a:extLst>
              <a:ext uri="{FF2B5EF4-FFF2-40B4-BE49-F238E27FC236}">
                <a16:creationId xmlns:a16="http://schemas.microsoft.com/office/drawing/2014/main" id="{789B1EAC-994C-4A35-AC2A-9D0F23FF0E85}"/>
              </a:ext>
            </a:extLst>
          </p:cNvPr>
          <p:cNvPicPr>
            <a:picLocks noChangeAspect="1"/>
          </p:cNvPicPr>
          <p:nvPr/>
        </p:nvPicPr>
        <p:blipFill>
          <a:blip r:embed="rId3"/>
          <a:stretch>
            <a:fillRect/>
          </a:stretch>
        </p:blipFill>
        <p:spPr>
          <a:xfrm>
            <a:off x="3313913" y="2852936"/>
            <a:ext cx="2516174" cy="760263"/>
          </a:xfrm>
          <a:prstGeom prst="rect">
            <a:avLst/>
          </a:prstGeom>
        </p:spPr>
      </p:pic>
      <p:pic>
        <p:nvPicPr>
          <p:cNvPr id="8" name="图片 7">
            <a:extLst>
              <a:ext uri="{FF2B5EF4-FFF2-40B4-BE49-F238E27FC236}">
                <a16:creationId xmlns:a16="http://schemas.microsoft.com/office/drawing/2014/main" id="{9730126A-7915-41F7-BA42-FA91414C54F1}"/>
              </a:ext>
            </a:extLst>
          </p:cNvPr>
          <p:cNvPicPr>
            <a:picLocks noChangeAspect="1"/>
          </p:cNvPicPr>
          <p:nvPr/>
        </p:nvPicPr>
        <p:blipFill>
          <a:blip r:embed="rId4"/>
          <a:stretch>
            <a:fillRect/>
          </a:stretch>
        </p:blipFill>
        <p:spPr>
          <a:xfrm>
            <a:off x="3334321" y="4139687"/>
            <a:ext cx="4117999" cy="801481"/>
          </a:xfrm>
          <a:prstGeom prst="rect">
            <a:avLst/>
          </a:prstGeom>
        </p:spPr>
      </p:pic>
    </p:spTree>
    <p:extLst>
      <p:ext uri="{BB962C8B-B14F-4D97-AF65-F5344CB8AC3E}">
        <p14:creationId xmlns:p14="http://schemas.microsoft.com/office/powerpoint/2010/main" val="386055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38067-C7BD-482C-9897-E876F58CC51D}"/>
              </a:ext>
            </a:extLst>
          </p:cNvPr>
          <p:cNvSpPr>
            <a:spLocks noGrp="1"/>
          </p:cNvSpPr>
          <p:nvPr>
            <p:ph type="title"/>
          </p:nvPr>
        </p:nvSpPr>
        <p:spPr/>
        <p:txBody>
          <a:bodyPr/>
          <a:lstStyle/>
          <a:p>
            <a:r>
              <a:rPr lang="en-US" altLang="zh-CN" sz="2000" dirty="0"/>
              <a:t>16.3 </a:t>
            </a:r>
            <a:r>
              <a:rPr lang="zh-CN" altLang="zh-CN" sz="2000" dirty="0"/>
              <a:t>衍生品定价的两期二叉树模型</a:t>
            </a:r>
            <a:br>
              <a:rPr lang="zh-CN" altLang="zh-CN" b="1" dirty="0"/>
            </a:br>
            <a:r>
              <a:rPr lang="zh-CN" altLang="zh-CN" dirty="0"/>
              <a:t>两期二叉树</a:t>
            </a:r>
            <a:r>
              <a:rPr lang="zh-CN" altLang="en-US" dirty="0"/>
              <a:t>数值算例</a:t>
            </a:r>
          </a:p>
        </p:txBody>
      </p:sp>
      <p:sp>
        <p:nvSpPr>
          <p:cNvPr id="3" name="内容占位符 2">
            <a:extLst>
              <a:ext uri="{FF2B5EF4-FFF2-40B4-BE49-F238E27FC236}">
                <a16:creationId xmlns:a16="http://schemas.microsoft.com/office/drawing/2014/main" id="{0F9AED62-79B5-4E7D-B463-E20E8829B68F}"/>
              </a:ext>
            </a:extLst>
          </p:cNvPr>
          <p:cNvSpPr>
            <a:spLocks noGrp="1"/>
          </p:cNvSpPr>
          <p:nvPr>
            <p:ph idx="1"/>
          </p:nvPr>
        </p:nvSpPr>
        <p:spPr>
          <a:xfrm>
            <a:off x="928662" y="1162397"/>
            <a:ext cx="7786687" cy="4714875"/>
          </a:xfrm>
        </p:spPr>
        <p:txBody>
          <a:bodyPr/>
          <a:lstStyle/>
          <a:p>
            <a:r>
              <a:rPr lang="en-US" altLang="zh-CN" dirty="0"/>
              <a:t>1</a:t>
            </a:r>
            <a:r>
              <a:rPr lang="zh-CN" altLang="en-US" dirty="0"/>
              <a:t>期二叉树（作为对比）：</a:t>
            </a:r>
            <a:r>
              <a:rPr lang="en-US" altLang="zh-CN" dirty="0"/>
              <a:t> 0</a:t>
            </a:r>
            <a:r>
              <a:rPr lang="zh-CN" altLang="zh-CN" dirty="0"/>
              <a:t>时刻的股价为</a:t>
            </a:r>
            <a:r>
              <a:rPr lang="en-US" altLang="zh-CN" dirty="0"/>
              <a:t>100</a:t>
            </a:r>
            <a:r>
              <a:rPr lang="zh-CN" altLang="zh-CN" dirty="0"/>
              <a:t>元。</a:t>
            </a:r>
            <a:r>
              <a:rPr lang="en-US" altLang="zh-CN" dirty="0"/>
              <a:t>1</a:t>
            </a:r>
            <a:r>
              <a:rPr lang="zh-CN" altLang="zh-CN" dirty="0"/>
              <a:t>时刻股价可能会上涨到</a:t>
            </a:r>
            <a:r>
              <a:rPr lang="en-US" altLang="zh-CN" dirty="0"/>
              <a:t>200</a:t>
            </a:r>
            <a:r>
              <a:rPr lang="zh-CN" altLang="zh-CN" dirty="0"/>
              <a:t>元，或是下跌至</a:t>
            </a:r>
            <a:r>
              <a:rPr lang="en-US" altLang="zh-CN" dirty="0"/>
              <a:t>50</a:t>
            </a:r>
            <a:r>
              <a:rPr lang="zh-CN" altLang="zh-CN" dirty="0"/>
              <a:t>元</a:t>
            </a:r>
            <a:r>
              <a:rPr lang="zh-CN" altLang="en-US" dirty="0"/>
              <a:t>，</a:t>
            </a:r>
            <a:r>
              <a:rPr lang="en-US" altLang="zh-CN" dirty="0"/>
              <a:t>1</a:t>
            </a:r>
            <a:r>
              <a:rPr lang="zh-CN" altLang="zh-CN" dirty="0"/>
              <a:t>时刻到期的、执行价格为</a:t>
            </a:r>
            <a:r>
              <a:rPr lang="en-US" altLang="zh-CN" dirty="0"/>
              <a:t>100</a:t>
            </a:r>
            <a:r>
              <a:rPr lang="zh-CN" altLang="zh-CN" dirty="0"/>
              <a:t>元的欧式买入期权的</a:t>
            </a:r>
            <a:r>
              <a:rPr lang="en-US" altLang="zh-CN" dirty="0"/>
              <a:t>0</a:t>
            </a:r>
            <a:r>
              <a:rPr lang="zh-CN" altLang="zh-CN" dirty="0"/>
              <a:t>时刻价格</a:t>
            </a:r>
            <a:r>
              <a:rPr lang="zh-CN" altLang="en-US" dirty="0"/>
              <a:t>是多少？</a:t>
            </a:r>
            <a:endParaRPr lang="en-US" altLang="zh-CN" dirty="0"/>
          </a:p>
          <a:p>
            <a:pPr lvl="1"/>
            <a:r>
              <a:rPr lang="zh-CN" altLang="en-US" dirty="0"/>
              <a:t>求取风险中性概率</a:t>
            </a:r>
            <a:endParaRPr lang="en-US" altLang="zh-CN" dirty="0"/>
          </a:p>
          <a:p>
            <a:pPr lvl="1"/>
            <a:endParaRPr lang="en-US" altLang="zh-CN" dirty="0"/>
          </a:p>
          <a:p>
            <a:pPr lvl="1"/>
            <a:endParaRPr lang="en-US" altLang="zh-CN" dirty="0"/>
          </a:p>
          <a:p>
            <a:pPr lvl="1"/>
            <a:r>
              <a:rPr lang="zh-CN" altLang="en-US" dirty="0"/>
              <a:t>期权价格</a:t>
            </a:r>
            <a:endParaRPr lang="en-US" altLang="zh-CN" dirty="0"/>
          </a:p>
          <a:p>
            <a:pPr lvl="1"/>
            <a:endParaRPr lang="en-US" altLang="zh-CN" dirty="0"/>
          </a:p>
          <a:p>
            <a:r>
              <a:rPr lang="en-US" altLang="zh-CN" dirty="0"/>
              <a:t>2</a:t>
            </a:r>
            <a:r>
              <a:rPr lang="zh-CN" altLang="en-US" dirty="0"/>
              <a:t>期二叉树：</a:t>
            </a:r>
            <a:r>
              <a:rPr lang="en-US" altLang="zh-CN" dirty="0"/>
              <a:t>0</a:t>
            </a:r>
            <a:r>
              <a:rPr lang="zh-CN" altLang="zh-CN" dirty="0"/>
              <a:t>时刻的股价为</a:t>
            </a:r>
            <a:r>
              <a:rPr lang="en-US" altLang="zh-CN" dirty="0"/>
              <a:t>100</a:t>
            </a:r>
            <a:r>
              <a:rPr lang="zh-CN" altLang="zh-CN" dirty="0"/>
              <a:t>元。在两个时期，股价有翻倍和减半两种可能。每时期的无风险资产总回报都为</a:t>
            </a:r>
            <a:r>
              <a:rPr lang="en-US" altLang="zh-CN" dirty="0"/>
              <a:t>1.25</a:t>
            </a:r>
            <a:r>
              <a:rPr lang="zh-CN" altLang="zh-CN" dirty="0"/>
              <a:t> （</a:t>
            </a:r>
            <a:r>
              <a:rPr lang="en-US" altLang="zh-CN" i="1" dirty="0"/>
              <a:t>=</a:t>
            </a:r>
            <a:r>
              <a:rPr lang="en-US" altLang="zh-CN" i="1" dirty="0" err="1"/>
              <a:t>e</a:t>
            </a:r>
            <a:r>
              <a:rPr lang="en-US" altLang="zh-CN" i="1" baseline="30000" dirty="0" err="1"/>
              <a:t>r</a:t>
            </a:r>
            <a:r>
              <a:rPr lang="zh-CN" altLang="zh-CN" dirty="0"/>
              <a:t>）</a:t>
            </a:r>
            <a:r>
              <a:rPr lang="zh-CN" altLang="en-US" dirty="0"/>
              <a:t>，</a:t>
            </a:r>
            <a:r>
              <a:rPr lang="en-US" altLang="zh-CN" dirty="0"/>
              <a:t> 2</a:t>
            </a:r>
            <a:r>
              <a:rPr lang="zh-CN" altLang="zh-CN" dirty="0"/>
              <a:t>时刻到期的、执行价格为</a:t>
            </a:r>
            <a:r>
              <a:rPr lang="en-US" altLang="zh-CN" dirty="0"/>
              <a:t>100</a:t>
            </a:r>
            <a:r>
              <a:rPr lang="zh-CN" altLang="zh-CN" dirty="0"/>
              <a:t>元的欧式买入期权的</a:t>
            </a:r>
            <a:r>
              <a:rPr lang="en-US" altLang="zh-CN" dirty="0"/>
              <a:t>0</a:t>
            </a:r>
            <a:r>
              <a:rPr lang="zh-CN" altLang="zh-CN" dirty="0"/>
              <a:t>时刻价格是多少</a:t>
            </a:r>
            <a:r>
              <a:rPr lang="zh-CN" altLang="en-US" dirty="0"/>
              <a:t>？</a:t>
            </a:r>
            <a:endParaRPr lang="en-US" altLang="zh-CN" dirty="0"/>
          </a:p>
          <a:p>
            <a:pPr lvl="1"/>
            <a:r>
              <a:rPr lang="zh-CN" altLang="en-US" dirty="0"/>
              <a:t>逆向递推</a:t>
            </a:r>
            <a:endParaRPr lang="en-US" altLang="zh-CN" dirty="0"/>
          </a:p>
          <a:p>
            <a:endParaRPr lang="en-US" altLang="zh-CN" dirty="0"/>
          </a:p>
          <a:p>
            <a:endParaRPr lang="en-US" altLang="zh-CN" dirty="0"/>
          </a:p>
          <a:p>
            <a:endParaRPr lang="en-US" altLang="zh-CN" dirty="0"/>
          </a:p>
          <a:p>
            <a:endParaRPr lang="en-US" altLang="zh-CN" dirty="0"/>
          </a:p>
          <a:p>
            <a:r>
              <a:rPr lang="zh-CN" altLang="en-US" dirty="0"/>
              <a:t>问题：</a:t>
            </a:r>
            <a:endParaRPr lang="en-US" altLang="zh-CN" dirty="0"/>
          </a:p>
        </p:txBody>
      </p:sp>
      <p:sp>
        <p:nvSpPr>
          <p:cNvPr id="4" name="灯片编号占位符 3">
            <a:extLst>
              <a:ext uri="{FF2B5EF4-FFF2-40B4-BE49-F238E27FC236}">
                <a16:creationId xmlns:a16="http://schemas.microsoft.com/office/drawing/2014/main" id="{3553CAD3-F4A2-4F6A-A559-254D52F4DBDF}"/>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pic>
        <p:nvPicPr>
          <p:cNvPr id="5" name="图片 4">
            <a:extLst>
              <a:ext uri="{FF2B5EF4-FFF2-40B4-BE49-F238E27FC236}">
                <a16:creationId xmlns:a16="http://schemas.microsoft.com/office/drawing/2014/main" id="{75656A0C-5C9B-486B-A4FC-321A4513D2A1}"/>
              </a:ext>
            </a:extLst>
          </p:cNvPr>
          <p:cNvPicPr>
            <a:picLocks noChangeAspect="1"/>
          </p:cNvPicPr>
          <p:nvPr/>
        </p:nvPicPr>
        <p:blipFill>
          <a:blip r:embed="rId2"/>
          <a:stretch>
            <a:fillRect/>
          </a:stretch>
        </p:blipFill>
        <p:spPr>
          <a:xfrm>
            <a:off x="2555776" y="2334282"/>
            <a:ext cx="4732148" cy="602256"/>
          </a:xfrm>
          <a:prstGeom prst="rect">
            <a:avLst/>
          </a:prstGeom>
        </p:spPr>
      </p:pic>
      <p:pic>
        <p:nvPicPr>
          <p:cNvPr id="9" name="图片 8">
            <a:extLst>
              <a:ext uri="{FF2B5EF4-FFF2-40B4-BE49-F238E27FC236}">
                <a16:creationId xmlns:a16="http://schemas.microsoft.com/office/drawing/2014/main" id="{96650F04-3DCC-48C4-AE8A-454CD2A4EAD5}"/>
              </a:ext>
            </a:extLst>
          </p:cNvPr>
          <p:cNvPicPr>
            <a:picLocks noChangeAspect="1"/>
          </p:cNvPicPr>
          <p:nvPr/>
        </p:nvPicPr>
        <p:blipFill>
          <a:blip r:embed="rId3"/>
          <a:stretch>
            <a:fillRect/>
          </a:stretch>
        </p:blipFill>
        <p:spPr>
          <a:xfrm>
            <a:off x="2941529" y="4620764"/>
            <a:ext cx="3389271" cy="1831959"/>
          </a:xfrm>
          <a:prstGeom prst="rect">
            <a:avLst/>
          </a:prstGeom>
        </p:spPr>
      </p:pic>
      <p:pic>
        <p:nvPicPr>
          <p:cNvPr id="10" name="图片 9">
            <a:extLst>
              <a:ext uri="{FF2B5EF4-FFF2-40B4-BE49-F238E27FC236}">
                <a16:creationId xmlns:a16="http://schemas.microsoft.com/office/drawing/2014/main" id="{ECF3D5FE-E486-46F8-8B2E-689D9859574C}"/>
              </a:ext>
            </a:extLst>
          </p:cNvPr>
          <p:cNvPicPr>
            <a:picLocks noChangeAspect="1"/>
          </p:cNvPicPr>
          <p:nvPr/>
        </p:nvPicPr>
        <p:blipFill>
          <a:blip r:embed="rId4"/>
          <a:stretch>
            <a:fillRect/>
          </a:stretch>
        </p:blipFill>
        <p:spPr>
          <a:xfrm>
            <a:off x="2941529" y="3068960"/>
            <a:ext cx="3260943" cy="602256"/>
          </a:xfrm>
          <a:prstGeom prst="rect">
            <a:avLst/>
          </a:prstGeom>
        </p:spPr>
      </p:pic>
    </p:spTree>
    <p:extLst>
      <p:ext uri="{BB962C8B-B14F-4D97-AF65-F5344CB8AC3E}">
        <p14:creationId xmlns:p14="http://schemas.microsoft.com/office/powerpoint/2010/main" val="15318386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14569</TotalTime>
  <Words>1079</Words>
  <Application>Microsoft Office PowerPoint</Application>
  <PresentationFormat>全屏显示(4:3)</PresentationFormat>
  <Paragraphs>111</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黑体</vt:lpstr>
      <vt:lpstr>楷体_GB2312</vt:lpstr>
      <vt:lpstr>宋体</vt:lpstr>
      <vt:lpstr>Arial</vt:lpstr>
      <vt:lpstr>Calibri</vt:lpstr>
      <vt:lpstr>Times New Roman</vt:lpstr>
      <vt:lpstr>Wingdings</vt:lpstr>
      <vt:lpstr>Office 主题</vt:lpstr>
      <vt:lpstr>第16讲  多期二叉树定价</vt:lpstr>
      <vt:lpstr>16.1 单期向多期模型的拓展 信息</vt:lpstr>
      <vt:lpstr>16.1 单期向多期模型的拓展 动态完备</vt:lpstr>
      <vt:lpstr>16.1 单期向多期模型的拓展 多期二叉树模型1：维度的诅咒</vt:lpstr>
      <vt:lpstr>16.1 单期向多期模型的拓展 多期二叉树模型2：合并二叉树</vt:lpstr>
      <vt:lpstr> 16.2 叠期望定律</vt:lpstr>
      <vt:lpstr>16.3 衍生品定价的两期二叉树模型 两期二叉树下的衍生品定价</vt:lpstr>
      <vt:lpstr>16.3 衍生品定价的两期二叉树模型 两期二叉树下的衍生品定价（续）</vt:lpstr>
      <vt:lpstr>16.3 衍生品定价的两期二叉树模型 两期二叉树数值算例</vt:lpstr>
      <vt:lpstr>16.4 资产价格的鞅性</vt:lpstr>
      <vt:lpstr>16.4 资产价格的鞅性（续）</vt:lpstr>
      <vt:lpstr>16.5 二叉树的现实应用 二叉树参数的标定</vt:lpstr>
      <vt:lpstr>16.5 二叉树的现实应用 上证50ETF买入（认购）期权交易数据（2019.4.15）</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1579</cp:revision>
  <cp:lastPrinted>2019-04-13T01:06:47Z</cp:lastPrinted>
  <dcterms:created xsi:type="dcterms:W3CDTF">2011-05-10T08:48:38Z</dcterms:created>
  <dcterms:modified xsi:type="dcterms:W3CDTF">2019-06-16T06:01:09Z</dcterms:modified>
</cp:coreProperties>
</file>