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2" r:id="rId2"/>
    <p:sldId id="1131" r:id="rId3"/>
    <p:sldId id="1132" r:id="rId4"/>
    <p:sldId id="1099" r:id="rId5"/>
    <p:sldId id="1105" r:id="rId6"/>
    <p:sldId id="1129" r:id="rId7"/>
    <p:sldId id="1130" r:id="rId8"/>
    <p:sldId id="836" r:id="rId9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1435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——2018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年春季北大国发院双学位课程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pic>
        <p:nvPicPr>
          <p:cNvPr id="1026" name="CAD72016-337B-4FA5-A27B-225094BCEFF3" descr="CCD92320-4996-4281-9F88-FD4588A778D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857892"/>
            <a:ext cx="302595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 sz="1600" baseline="0">
                <a:ea typeface="宋体" pitchFamily="2" charset="-122"/>
              </a:defRPr>
            </a:lvl2pPr>
            <a:lvl3pPr>
              <a:defRPr sz="1600" baseline="0">
                <a:ea typeface="宋体" pitchFamily="2" charset="-122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7" y="1285860"/>
            <a:ext cx="369332" cy="3357586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金融经济学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——2018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年春季学期</a:t>
            </a:r>
          </a:p>
        </p:txBody>
      </p:sp>
      <p:pic>
        <p:nvPicPr>
          <p:cNvPr id="11" name="CAD72016-337B-4FA5-A27B-225094BCEFF3" descr="CCD92320-4996-4281-9F88-FD4588A778DD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3904" y="6355148"/>
            <a:ext cx="169431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20</a:t>
            </a:r>
            <a:r>
              <a:rPr lang="zh-CN" altLang="en-US" sz="4000" dirty="0"/>
              <a:t>讲：信贷配给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35756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sz="1800" dirty="0">
                <a:latin typeface="Arial" pitchFamily="34" charset="0"/>
              </a:rPr>
              <a:t>2018</a:t>
            </a:r>
            <a:r>
              <a:rPr lang="zh-CN" altLang="en-US" sz="1800" dirty="0">
                <a:latin typeface="Arial" pitchFamily="34" charset="0"/>
              </a:rPr>
              <a:t>年</a:t>
            </a:r>
            <a:r>
              <a:rPr lang="en-US" altLang="zh-CN" sz="1800" dirty="0">
                <a:latin typeface="Arial" pitchFamily="34" charset="0"/>
              </a:rPr>
              <a:t>5</a:t>
            </a:r>
            <a:r>
              <a:rPr lang="zh-CN" altLang="en-US" sz="1800" dirty="0">
                <a:latin typeface="Arial" pitchFamily="34" charset="0"/>
              </a:rPr>
              <a:t>月</a:t>
            </a:r>
            <a:r>
              <a:rPr lang="en-US" altLang="zh-CN" sz="1800"/>
              <a:t>25</a:t>
            </a:r>
            <a:r>
              <a:rPr lang="zh-CN" altLang="en-US" sz="1800">
                <a:latin typeface="Arial" pitchFamily="34" charset="0"/>
              </a:rPr>
              <a:t>日</a:t>
            </a:r>
            <a:endParaRPr lang="zh-CN" altLang="en-US" sz="1800" dirty="0">
              <a:latin typeface="Arial" pitchFamily="34" charset="0"/>
            </a:endParaRP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次贷危机之前，美国房价涨幅的回落引发了美国银行放贷意愿的大幅下滑</a:t>
            </a:r>
            <a:r>
              <a:rPr lang="en-US" altLang="zh-CN" dirty="0"/>
              <a:t>......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CEIC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42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157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......</a:t>
            </a:r>
            <a:r>
              <a:rPr lang="zh-CN" altLang="en-US" dirty="0"/>
              <a:t>美国信贷增长在次贷危机爆发后急剧下滑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CEIC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42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093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日本</a:t>
            </a:r>
            <a:r>
              <a:rPr lang="en-US" altLang="zh-CN" dirty="0"/>
              <a:t>1991</a:t>
            </a:r>
            <a:r>
              <a:rPr lang="zh-CN" altLang="en-US" dirty="0"/>
              <a:t>年房地产泡沫的破灭引发了信贷的急剧收缩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CEIC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42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2385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中国地产开发商获得的银行信贷与房价走势高度同比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Wind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42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015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我国固定资产投资资金来源中，财政资金占比仅</a:t>
            </a:r>
            <a:r>
              <a:rPr lang="en-US" altLang="zh-CN" dirty="0"/>
              <a:t>5%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Wind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85405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47355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但信贷配给效应的存在，使我国财政支出在带动融资方面有了杠杆效应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2278-D615-4089-87A1-FA7D66E2B489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ltGray">
          <a:xfrm>
            <a:off x="908049" y="6215063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 pitchFamily="34" charset="0"/>
              </a:rPr>
              <a:t>资料</a:t>
            </a:r>
            <a:r>
              <a:rPr lang="zh-CN" altLang="en-GB" sz="1000" dirty="0">
                <a:latin typeface="Frutiger 45 Light" pitchFamily="34" charset="0"/>
              </a:rPr>
              <a:t>来源：</a:t>
            </a:r>
            <a:r>
              <a:rPr lang="en-US" altLang="zh-CN" sz="1000" dirty="0">
                <a:latin typeface="Frutiger 45 Light" pitchFamily="34" charset="0"/>
              </a:rPr>
              <a:t>Wind</a:t>
            </a:r>
            <a:endParaRPr lang="zh-CN" altLang="en-GB" sz="1000" dirty="0">
              <a:latin typeface="Frutiger 45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42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819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</a:rPr>
              <a:t>授课教师简介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BCF95-41CF-4F55-A555-D9F561E0A9BD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3348038" y="2205038"/>
            <a:ext cx="3000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 b="1" dirty="0"/>
              <a:t>谢 谢！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42988" y="4005263"/>
            <a:ext cx="741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/>
              <a:t>徐高，光大证券资产管理有限公司首席经济学家，北京大学国家发展研究院兼职研究员。他目前还是中国首席经济学家论坛理事、多家主流财经媒体的专栏作家。之前，徐高曾历任光大证券首席经济学家、瑞银证券高级经济学家、世界银行经济学家、国际货币基金组织兼职经济学家等职。徐高拥有北京大学颁发的经济学博士学位，以及西南交通大学颁发的工学硕士、学士学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12340</TotalTime>
  <Words>216</Words>
  <Application>Microsoft Office PowerPoint</Application>
  <PresentationFormat>全屏显示(4:3)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Frutiger 45 Light</vt:lpstr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第20讲：信贷配给</vt:lpstr>
      <vt:lpstr>次贷危机之前，美国房价涨幅的回落引发了美国银行放贷意愿的大幅下滑......</vt:lpstr>
      <vt:lpstr>......美国信贷增长在次贷危机爆发后急剧下滑</vt:lpstr>
      <vt:lpstr>日本1991年房地产泡沫的破灭引发了信贷的急剧收缩</vt:lpstr>
      <vt:lpstr>中国地产开发商获得的银行信贷与房价走势高度同比</vt:lpstr>
      <vt:lpstr>我国固定资产投资资金来源中，财政资金占比仅5%</vt:lpstr>
      <vt:lpstr>但信贷配给效应的存在，使我国财政支出在带动融资方面有了杠杆效应</vt:lpstr>
      <vt:lpstr>授课教师简介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Xu Gao</cp:lastModifiedBy>
  <cp:revision>1403</cp:revision>
  <dcterms:created xsi:type="dcterms:W3CDTF">2011-05-10T08:48:38Z</dcterms:created>
  <dcterms:modified xsi:type="dcterms:W3CDTF">2018-05-25T08:10:37Z</dcterms:modified>
</cp:coreProperties>
</file>